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8" r:id="rId5"/>
    <p:sldId id="264" r:id="rId6"/>
    <p:sldId id="258" r:id="rId7"/>
    <p:sldId id="267" r:id="rId8"/>
    <p:sldId id="265" r:id="rId9"/>
    <p:sldId id="261" r:id="rId10"/>
    <p:sldId id="266" r:id="rId11"/>
    <p:sldId id="263" r:id="rId12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heo Roos" userId="222717e5814001d8" providerId="LiveId" clId="{84904544-3C72-4D32-B5BE-7B8657CD4E27}"/>
    <pc:docChg chg="custSel addSld modSld modMainMaster">
      <pc:chgData name="Theo Roos" userId="222717e5814001d8" providerId="LiveId" clId="{84904544-3C72-4D32-B5BE-7B8657CD4E27}" dt="2017-09-15T13:58:22.905" v="13"/>
      <pc:docMkLst>
        <pc:docMk/>
      </pc:docMkLst>
      <pc:sldChg chg="delSp setBg">
        <pc:chgData name="Theo Roos" userId="222717e5814001d8" providerId="LiveId" clId="{84904544-3C72-4D32-B5BE-7B8657CD4E27}" dt="2017-09-15T13:27:34.327" v="6"/>
        <pc:sldMkLst>
          <pc:docMk/>
          <pc:sldMk cId="2498594689" sldId="256"/>
        </pc:sldMkLst>
        <pc:picChg chg="del">
          <ac:chgData name="Theo Roos" userId="222717e5814001d8" providerId="LiveId" clId="{84904544-3C72-4D32-B5BE-7B8657CD4E27}" dt="2017-09-15T13:27:17.253" v="1" actId="478"/>
          <ac:picMkLst>
            <pc:docMk/>
            <pc:sldMk cId="2498594689" sldId="256"/>
            <ac:picMk id="5" creationId="{6345E863-F05D-41DF-BE1A-BC870AA2EE22}"/>
          </ac:picMkLst>
        </pc:picChg>
        <pc:picChg chg="del">
          <ac:chgData name="Theo Roos" userId="222717e5814001d8" providerId="LiveId" clId="{84904544-3C72-4D32-B5BE-7B8657CD4E27}" dt="2017-09-15T13:27:17.253" v="1" actId="478"/>
          <ac:picMkLst>
            <pc:docMk/>
            <pc:sldMk cId="2498594689" sldId="256"/>
            <ac:picMk id="7" creationId="{256BE895-7809-4702-A513-1E66363FE78D}"/>
          </ac:picMkLst>
        </pc:picChg>
      </pc:sldChg>
      <pc:sldChg chg="add setBg">
        <pc:chgData name="Theo Roos" userId="222717e5814001d8" providerId="LiveId" clId="{84904544-3C72-4D32-B5BE-7B8657CD4E27}" dt="2017-09-15T13:58:22.905" v="13"/>
        <pc:sldMkLst>
          <pc:docMk/>
          <pc:sldMk cId="1475141399" sldId="257"/>
        </pc:sldMkLst>
      </pc:sldChg>
      <pc:sldMasterChg chg="setBg modSldLayout">
        <pc:chgData name="Theo Roos" userId="222717e5814001d8" providerId="LiveId" clId="{84904544-3C72-4D32-B5BE-7B8657CD4E27}" dt="2017-09-15T13:58:22.905" v="13"/>
        <pc:sldMasterMkLst>
          <pc:docMk/>
          <pc:sldMasterMk cId="1167046611" sldId="2147483648"/>
        </pc:sldMasterMkLst>
        <pc:sldLayoutChg chg="setBg">
          <pc:chgData name="Theo Roos" userId="222717e5814001d8" providerId="LiveId" clId="{84904544-3C72-4D32-B5BE-7B8657CD4E27}" dt="2017-09-15T13:58:22.905" v="13"/>
          <pc:sldLayoutMkLst>
            <pc:docMk/>
            <pc:sldMasterMk cId="1167046611" sldId="2147483648"/>
            <pc:sldLayoutMk cId="3363832958" sldId="2147483649"/>
          </pc:sldLayoutMkLst>
        </pc:sldLayoutChg>
        <pc:sldLayoutChg chg="setBg">
          <pc:chgData name="Theo Roos" userId="222717e5814001d8" providerId="LiveId" clId="{84904544-3C72-4D32-B5BE-7B8657CD4E27}" dt="2017-09-15T13:58:22.905" v="13"/>
          <pc:sldLayoutMkLst>
            <pc:docMk/>
            <pc:sldMasterMk cId="1167046611" sldId="2147483648"/>
            <pc:sldLayoutMk cId="1869431829" sldId="2147483650"/>
          </pc:sldLayoutMkLst>
        </pc:sldLayoutChg>
        <pc:sldLayoutChg chg="setBg">
          <pc:chgData name="Theo Roos" userId="222717e5814001d8" providerId="LiveId" clId="{84904544-3C72-4D32-B5BE-7B8657CD4E27}" dt="2017-09-15T13:58:22.905" v="13"/>
          <pc:sldLayoutMkLst>
            <pc:docMk/>
            <pc:sldMasterMk cId="1167046611" sldId="2147483648"/>
            <pc:sldLayoutMk cId="3428827688" sldId="2147483651"/>
          </pc:sldLayoutMkLst>
        </pc:sldLayoutChg>
        <pc:sldLayoutChg chg="setBg">
          <pc:chgData name="Theo Roos" userId="222717e5814001d8" providerId="LiveId" clId="{84904544-3C72-4D32-B5BE-7B8657CD4E27}" dt="2017-09-15T13:58:22.905" v="13"/>
          <pc:sldLayoutMkLst>
            <pc:docMk/>
            <pc:sldMasterMk cId="1167046611" sldId="2147483648"/>
            <pc:sldLayoutMk cId="3750565473" sldId="2147483652"/>
          </pc:sldLayoutMkLst>
        </pc:sldLayoutChg>
        <pc:sldLayoutChg chg="setBg">
          <pc:chgData name="Theo Roos" userId="222717e5814001d8" providerId="LiveId" clId="{84904544-3C72-4D32-B5BE-7B8657CD4E27}" dt="2017-09-15T13:58:22.905" v="13"/>
          <pc:sldLayoutMkLst>
            <pc:docMk/>
            <pc:sldMasterMk cId="1167046611" sldId="2147483648"/>
            <pc:sldLayoutMk cId="4133140502" sldId="2147483653"/>
          </pc:sldLayoutMkLst>
        </pc:sldLayoutChg>
        <pc:sldLayoutChg chg="setBg">
          <pc:chgData name="Theo Roos" userId="222717e5814001d8" providerId="LiveId" clId="{84904544-3C72-4D32-B5BE-7B8657CD4E27}" dt="2017-09-15T13:58:22.905" v="13"/>
          <pc:sldLayoutMkLst>
            <pc:docMk/>
            <pc:sldMasterMk cId="1167046611" sldId="2147483648"/>
            <pc:sldLayoutMk cId="4286732497" sldId="2147483654"/>
          </pc:sldLayoutMkLst>
        </pc:sldLayoutChg>
        <pc:sldLayoutChg chg="setBg">
          <pc:chgData name="Theo Roos" userId="222717e5814001d8" providerId="LiveId" clId="{84904544-3C72-4D32-B5BE-7B8657CD4E27}" dt="2017-09-15T13:58:22.905" v="13"/>
          <pc:sldLayoutMkLst>
            <pc:docMk/>
            <pc:sldMasterMk cId="1167046611" sldId="2147483648"/>
            <pc:sldLayoutMk cId="4038145590" sldId="2147483655"/>
          </pc:sldLayoutMkLst>
        </pc:sldLayoutChg>
        <pc:sldLayoutChg chg="setBg">
          <pc:chgData name="Theo Roos" userId="222717e5814001d8" providerId="LiveId" clId="{84904544-3C72-4D32-B5BE-7B8657CD4E27}" dt="2017-09-15T13:58:22.905" v="13"/>
          <pc:sldLayoutMkLst>
            <pc:docMk/>
            <pc:sldMasterMk cId="1167046611" sldId="2147483648"/>
            <pc:sldLayoutMk cId="2857216388" sldId="2147483656"/>
          </pc:sldLayoutMkLst>
        </pc:sldLayoutChg>
        <pc:sldLayoutChg chg="setBg">
          <pc:chgData name="Theo Roos" userId="222717e5814001d8" providerId="LiveId" clId="{84904544-3C72-4D32-B5BE-7B8657CD4E27}" dt="2017-09-15T13:58:22.905" v="13"/>
          <pc:sldLayoutMkLst>
            <pc:docMk/>
            <pc:sldMasterMk cId="1167046611" sldId="2147483648"/>
            <pc:sldLayoutMk cId="3611820995" sldId="2147483657"/>
          </pc:sldLayoutMkLst>
        </pc:sldLayoutChg>
        <pc:sldLayoutChg chg="setBg">
          <pc:chgData name="Theo Roos" userId="222717e5814001d8" providerId="LiveId" clId="{84904544-3C72-4D32-B5BE-7B8657CD4E27}" dt="2017-09-15T13:58:22.905" v="13"/>
          <pc:sldLayoutMkLst>
            <pc:docMk/>
            <pc:sldMasterMk cId="1167046611" sldId="2147483648"/>
            <pc:sldLayoutMk cId="1424654136" sldId="2147483658"/>
          </pc:sldLayoutMkLst>
        </pc:sldLayoutChg>
        <pc:sldLayoutChg chg="setBg">
          <pc:chgData name="Theo Roos" userId="222717e5814001d8" providerId="LiveId" clId="{84904544-3C72-4D32-B5BE-7B8657CD4E27}" dt="2017-09-15T13:58:22.905" v="13"/>
          <pc:sldLayoutMkLst>
            <pc:docMk/>
            <pc:sldMasterMk cId="1167046611" sldId="2147483648"/>
            <pc:sldLayoutMk cId="1689341776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398D273E-AFCF-44E5-8DDD-40420142BC8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xmlns="" id="{A836DD84-1F0A-423F-9140-04EECCB610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xmlns="" id="{1BF4ED54-0008-45CA-9DB7-95A8CB614A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15E92-AC95-49D8-ABA6-DA7FBCFED5B1}" type="datetimeFigureOut">
              <a:rPr lang="nl-NL" smtClean="0"/>
              <a:t>11-10-2017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xmlns="" id="{A67FFD1B-3F03-4660-84C8-23F0A0AC71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xmlns="" id="{AF347A8E-B241-4AF3-9111-A01770975C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9CBE3-4D3A-4CBC-9AB7-1014BD6F3F3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638329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A7C2E5FE-C4D6-42E2-B03D-3D088C02BA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xmlns="" id="{75DA2C20-4E56-450A-A8AE-7676907913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xmlns="" id="{3B302439-EB98-4F5F-91FA-9FCB53DBE5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15E92-AC95-49D8-ABA6-DA7FBCFED5B1}" type="datetimeFigureOut">
              <a:rPr lang="nl-NL" smtClean="0"/>
              <a:t>11-10-2017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xmlns="" id="{E84F1877-3028-4385-A85C-7DA6D962C0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xmlns="" id="{0E05D375-5113-41DC-9175-88B468E64E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9CBE3-4D3A-4CBC-9AB7-1014BD6F3F3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246541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xmlns="" id="{F1E1A7D2-AD66-434F-B14F-0C6E5D033F0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xmlns="" id="{067F560B-3DD7-4AA9-8614-3F77515565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xmlns="" id="{6CFB1204-1E10-4CD1-82E4-D166F46ADC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15E92-AC95-49D8-ABA6-DA7FBCFED5B1}" type="datetimeFigureOut">
              <a:rPr lang="nl-NL" smtClean="0"/>
              <a:t>11-10-2017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xmlns="" id="{63A4976A-EE79-4D6D-86A6-EFBCD1CBFF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xmlns="" id="{B7A229BC-9B50-49A9-A99F-5B482FBE24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9CBE3-4D3A-4CBC-9AB7-1014BD6F3F3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893417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996DD39B-7364-4AC3-914A-2B6AABBD53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xmlns="" id="{544CB9DA-B265-4238-96D7-4266B961E5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xmlns="" id="{EE9389DA-087D-47E1-AE7B-A10B953FBF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15E92-AC95-49D8-ABA6-DA7FBCFED5B1}" type="datetimeFigureOut">
              <a:rPr lang="nl-NL" smtClean="0"/>
              <a:t>11-10-2017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xmlns="" id="{3934494E-1B94-414E-B9FA-1DF023FA70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xmlns="" id="{2362BC54-4D63-458F-872D-5299030D4E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9CBE3-4D3A-4CBC-9AB7-1014BD6F3F3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694318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AA8BC4CC-4503-4B0A-A0CF-DA39A0ACE1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xmlns="" id="{52220A6C-841F-4681-8F53-0FF148FE56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xmlns="" id="{FB097DFE-80D5-4626-8ED0-931539D12C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15E92-AC95-49D8-ABA6-DA7FBCFED5B1}" type="datetimeFigureOut">
              <a:rPr lang="nl-NL" smtClean="0"/>
              <a:t>11-10-2017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xmlns="" id="{08D0632F-5111-4776-87AC-C8BBDEDF1C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xmlns="" id="{41E9AC12-25E1-43B5-9453-0C3B3D6414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9CBE3-4D3A-4CBC-9AB7-1014BD6F3F3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288276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9B28B995-4F2C-4C49-B5DB-1056FD9A85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xmlns="" id="{2270C5B7-DE74-42B7-883A-0C45DC2CAB8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xmlns="" id="{ACEC588F-E50A-4E2A-BDB5-CF84DC1A4A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xmlns="" id="{363A0FE0-9A38-4206-BAB6-353C2EDBE5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15E92-AC95-49D8-ABA6-DA7FBCFED5B1}" type="datetimeFigureOut">
              <a:rPr lang="nl-NL" smtClean="0"/>
              <a:t>11-10-2017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xmlns="" id="{D582F731-5F2B-4F23-8DB0-D209ED3B98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xmlns="" id="{796A09B3-2A6A-4C42-AE58-4E7164E1AA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9CBE3-4D3A-4CBC-9AB7-1014BD6F3F3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505654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D8B10132-6919-4C58-A622-B70537ADBA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xmlns="" id="{F17C5E13-70D3-4AA9-AAAD-F10C2CDDF6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xmlns="" id="{992FF067-2C96-44D5-9FC9-F2D8294114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xmlns="" id="{77C7B7AC-5CD7-45D8-AE52-8E68C972B0E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xmlns="" id="{FD6EEB2C-A93A-4205-9C9C-062ADD0E3B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xmlns="" id="{13DAC014-C0D5-4F19-AE6B-D8BB241A10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15E92-AC95-49D8-ABA6-DA7FBCFED5B1}" type="datetimeFigureOut">
              <a:rPr lang="nl-NL" smtClean="0"/>
              <a:t>11-10-2017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xmlns="" id="{F5C547D4-2AC8-48DD-99D7-87F34A67AA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xmlns="" id="{8BF628C7-D1C2-4A24-B59D-394DFE3C26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9CBE3-4D3A-4CBC-9AB7-1014BD6F3F3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331405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9CB7D488-9404-462C-A51F-26D40E1F53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xmlns="" id="{2A52F8BA-189C-48FD-B403-9E20DDA0B4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15E92-AC95-49D8-ABA6-DA7FBCFED5B1}" type="datetimeFigureOut">
              <a:rPr lang="nl-NL" smtClean="0"/>
              <a:t>11-10-2017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xmlns="" id="{99A8EE40-3EEB-43C7-A1D7-EE231E57BB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xmlns="" id="{63C1F38E-BFE1-4626-A779-128917E46B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9CBE3-4D3A-4CBC-9AB7-1014BD6F3F3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867324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xmlns="" id="{C32D28F4-6F9F-4214-B1C1-5B6E85E42A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15E92-AC95-49D8-ABA6-DA7FBCFED5B1}" type="datetimeFigureOut">
              <a:rPr lang="nl-NL" smtClean="0"/>
              <a:t>11-10-2017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xmlns="" id="{EC7418D5-2384-4799-AEB1-F2813CD037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xmlns="" id="{E7BBBE0A-D384-4D2A-9C5B-040829CF5C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9CBE3-4D3A-4CBC-9AB7-1014BD6F3F3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381455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AECB094E-ED7E-4DFE-B8F3-7B31624507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xmlns="" id="{19C49C5E-6E02-454B-9728-07F47D8D21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xmlns="" id="{FAC8922C-A83F-4DDE-AC7F-BE26A5B95F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xmlns="" id="{003156A3-C7A0-428D-9F99-073E81B1EA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15E92-AC95-49D8-ABA6-DA7FBCFED5B1}" type="datetimeFigureOut">
              <a:rPr lang="nl-NL" smtClean="0"/>
              <a:t>11-10-2017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xmlns="" id="{69251FDF-3124-47D8-AF01-C0E4A3DD2E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xmlns="" id="{3D01BAE1-0C25-47B5-8AEC-A59829B1EB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9CBE3-4D3A-4CBC-9AB7-1014BD6F3F3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572163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84790BCC-7500-455B-A5DA-4C33BB0AC3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xmlns="" id="{CD17987A-8E2E-4D79-9C24-7173901ABD0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xmlns="" id="{087C9307-D2EC-4473-A45D-2821B78FF9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xmlns="" id="{773BBC49-0CF0-419B-96F6-7E2D589647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15E92-AC95-49D8-ABA6-DA7FBCFED5B1}" type="datetimeFigureOut">
              <a:rPr lang="nl-NL" smtClean="0"/>
              <a:t>11-10-2017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xmlns="" id="{E5946035-04D2-4CB5-BECD-9C4854F60F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xmlns="" id="{2EF247B0-A520-4914-A3B9-1E20FFB68F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9CBE3-4D3A-4CBC-9AB7-1014BD6F3F3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118209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xmlns="" id="{5539E49B-076F-471E-AD23-0F44EFE105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xmlns="" id="{8166C9AC-8506-47B6-8660-AF1C4EE326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xmlns="" id="{D767946E-47A6-442B-AC22-21340FB1243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C15E92-AC95-49D8-ABA6-DA7FBCFED5B1}" type="datetimeFigureOut">
              <a:rPr lang="nl-NL" smtClean="0"/>
              <a:t>11-10-2017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xmlns="" id="{BDE2377E-6D68-4387-9E1E-9C8D447B487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xmlns="" id="{46D8CA2A-1947-4945-BA70-1C65612639F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9CBE3-4D3A-4CBC-9AB7-1014BD6F3F3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67046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F387F664-01BF-44C7-A481-3D00251D11C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Financiële zelfredzaamheid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xmlns="" id="{7064AD21-ABBB-4255-9620-FE513206655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Werkvorm: Ondernemen of in loondienst?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98594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1CF27811-6D18-4A41-B520-B9EBC104D3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11369"/>
            <a:ext cx="10515600" cy="905077"/>
          </a:xfrm>
        </p:spPr>
        <p:txBody>
          <a:bodyPr/>
          <a:lstStyle/>
          <a:p>
            <a:r>
              <a:rPr lang="nl-NL" dirty="0"/>
              <a:t>debriefing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xmlns="" id="{66F52668-9D12-47BC-8478-BA56270173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Check doelen</a:t>
            </a:r>
          </a:p>
          <a:p>
            <a:pPr lvl="1"/>
            <a:r>
              <a:rPr lang="nl-NL" dirty="0" smtClean="0"/>
              <a:t>Doelen leerlingen</a:t>
            </a:r>
            <a:endParaRPr lang="nl-NL" dirty="0"/>
          </a:p>
        </p:txBody>
      </p:sp>
      <p:graphicFrame>
        <p:nvGraphicFramePr>
          <p:cNvPr id="6" name="Tijdelijke aanduiding voor inhoud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91236453"/>
              </p:ext>
            </p:extLst>
          </p:nvPr>
        </p:nvGraphicFramePr>
        <p:xfrm>
          <a:off x="1017363" y="1729326"/>
          <a:ext cx="10573623" cy="416268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75963"/>
                <a:gridCol w="7897660"/>
              </a:tblGrid>
              <a:tr h="38892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</a:rPr>
                        <a:t>Beheersingsniveau </a:t>
                      </a:r>
                      <a:r>
                        <a:rPr lang="nl-NL" sz="1400" dirty="0" err="1">
                          <a:effectLst/>
                        </a:rPr>
                        <a:t>Bloom</a:t>
                      </a:r>
                      <a:r>
                        <a:rPr lang="nl-NL" sz="1400" dirty="0">
                          <a:effectLst/>
                        </a:rPr>
                        <a:t> </a:t>
                      </a:r>
                      <a:endParaRPr lang="nl-NL" sz="16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</a:rPr>
                        <a:t>Leerdoel (de leerling….):</a:t>
                      </a:r>
                      <a:endParaRPr lang="nl-NL" sz="16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47674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</a:rPr>
                        <a:t>Memoriseren </a:t>
                      </a:r>
                      <a:endParaRPr lang="nl-NL" sz="16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</a:rPr>
                        <a:t> </a:t>
                      </a:r>
                      <a:endParaRPr lang="nl-NL" sz="16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</a:rPr>
                        <a:t> </a:t>
                      </a:r>
                      <a:endParaRPr lang="nl-NL" sz="16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47901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</a:rPr>
                        <a:t>Begrijpen </a:t>
                      </a:r>
                      <a:endParaRPr lang="nl-NL" sz="16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nl-NL" sz="1100" dirty="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begrijpt wat werken in loondienst is</a:t>
                      </a:r>
                      <a:endParaRPr lang="nl-N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nl-NL" sz="1100" dirty="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begrijpt wat zelfstandig ondernemen is </a:t>
                      </a:r>
                      <a:endParaRPr lang="nl-N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nl-NL" sz="1100" dirty="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Begrijpt dat er onderscheid is tussen </a:t>
                      </a:r>
                      <a:r>
                        <a:rPr lang="nl-NL" sz="1100" dirty="0" smtClean="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eigenschappen van iemand </a:t>
                      </a:r>
                      <a:r>
                        <a:rPr lang="nl-NL" sz="1100" dirty="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die in loondienst </a:t>
                      </a:r>
                      <a:r>
                        <a:rPr lang="nl-NL" sz="1100" dirty="0" smtClean="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werkt</a:t>
                      </a:r>
                      <a:r>
                        <a:rPr lang="nl-NL" sz="1100" baseline="0" dirty="0" smtClean="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en</a:t>
                      </a:r>
                      <a:r>
                        <a:rPr lang="nl-NL" sz="1100" dirty="0" smtClean="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nl-NL" sz="1100" dirty="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iemand die zelfstandig ondernemer </a:t>
                      </a:r>
                      <a:r>
                        <a:rPr lang="nl-NL" sz="1100" dirty="0" smtClean="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is</a:t>
                      </a:r>
                      <a:endParaRPr lang="nl-N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7901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</a:rPr>
                        <a:t>Toepassen </a:t>
                      </a:r>
                      <a:endParaRPr lang="nl-NL" sz="16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nl-NL" sz="1100" dirty="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kan de voordelen en nadelen van loondienst versus zelfstandig ondernemerschap benoemen </a:t>
                      </a:r>
                      <a:endParaRPr lang="nl-N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nl-NL" sz="1100" dirty="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kan aan de hand van opgedane inzichten in de toekomst wellicht een betere keuze maken tussen het werken in loondienst of als ondernemer (</a:t>
                      </a:r>
                      <a:r>
                        <a:rPr lang="nl-NL" sz="1100" dirty="0" err="1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zzp’er</a:t>
                      </a:r>
                      <a:r>
                        <a:rPr lang="nl-NL" sz="1100" dirty="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  <a:endParaRPr lang="nl-N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nl-NL" sz="1100" dirty="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kan aan de hand van </a:t>
                      </a:r>
                      <a:r>
                        <a:rPr lang="nl-NL" sz="1100" i="1" dirty="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uitspraken</a:t>
                      </a:r>
                      <a:r>
                        <a:rPr lang="nl-NL" sz="1100" dirty="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die (indirect) gaan over loondienst en zelfstandig ondernemen, bepalen welke persoonlijke eigenschappen het beste passen bij het werken in loondienst en welke het beste passen bij werken als zelfstandig ondernemen </a:t>
                      </a:r>
                      <a:endParaRPr lang="nl-N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nl-NL" sz="1100" dirty="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Kan aan de hand van de </a:t>
                      </a:r>
                      <a:r>
                        <a:rPr lang="nl-NL" sz="1100" i="1" dirty="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uitspraken</a:t>
                      </a:r>
                      <a:r>
                        <a:rPr lang="nl-NL" sz="1100" dirty="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bepalen welke ondernemerseigenschappen er zijn.</a:t>
                      </a:r>
                      <a:endParaRPr lang="nl-N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73506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</a:rPr>
                        <a:t>Analyseren </a:t>
                      </a:r>
                      <a:endParaRPr lang="nl-NL" sz="160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 marL="68580" marR="68580" marT="0" marB="0"/>
                </a:tc>
              </a:tr>
              <a:tr h="47674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</a:rPr>
                        <a:t>Evalueren </a:t>
                      </a:r>
                      <a:endParaRPr lang="nl-NL" sz="16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</a:rPr>
                        <a:t> </a:t>
                      </a:r>
                      <a:endParaRPr lang="nl-NL" sz="1600" dirty="0">
                        <a:effectLst/>
                      </a:endParaRPr>
                    </a:p>
                  </a:txBody>
                  <a:tcPr marL="68580" marR="68580" marT="0" marB="0"/>
                </a:tc>
              </a:tr>
              <a:tr h="47071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</a:rPr>
                        <a:t>Creëren </a:t>
                      </a:r>
                      <a:endParaRPr lang="nl-NL" sz="160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nl-NL" sz="1600" dirty="0">
                        <a:effectLst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95349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1CF27811-6D18-4A41-B520-B9EBC104D3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11369"/>
            <a:ext cx="10515600" cy="905077"/>
          </a:xfrm>
        </p:spPr>
        <p:txBody>
          <a:bodyPr/>
          <a:lstStyle/>
          <a:p>
            <a:r>
              <a:rPr lang="nl-NL" dirty="0"/>
              <a:t>debriefing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xmlns="" id="{66F52668-9D12-47BC-8478-BA56270173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Check doelen (voor docenten)</a:t>
            </a:r>
          </a:p>
          <a:p>
            <a:pPr lvl="1"/>
            <a:r>
              <a:rPr lang="nl-NL" dirty="0" smtClean="0"/>
              <a:t>Kennismaken </a:t>
            </a:r>
            <a:r>
              <a:rPr lang="nl-NL" dirty="0"/>
              <a:t>met de ondernemerseigenschappen van Driessen</a:t>
            </a:r>
          </a:p>
          <a:p>
            <a:pPr lvl="1"/>
            <a:r>
              <a:rPr lang="nl-NL" dirty="0"/>
              <a:t>Kan deze ondernemerseigenschappen herkennen aan de hand van de gegeven </a:t>
            </a:r>
            <a:r>
              <a:rPr lang="nl-NL" i="1" dirty="0"/>
              <a:t>uitspraken</a:t>
            </a:r>
            <a:r>
              <a:rPr lang="nl-NL" dirty="0"/>
              <a:t> op de kaartjes</a:t>
            </a:r>
          </a:p>
          <a:p>
            <a:pPr lvl="1"/>
            <a:r>
              <a:rPr lang="nl-NL" dirty="0"/>
              <a:t>Weet dat de verschillen tussen eigenschappen van ondernemers en werknemers in loondienst klein (kunnen) zijn </a:t>
            </a:r>
          </a:p>
          <a:p>
            <a:pPr lvl="2"/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1645103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1CF27811-6D18-4A41-B520-B9EBC104D3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11369"/>
            <a:ext cx="10515600" cy="905077"/>
          </a:xfrm>
        </p:spPr>
        <p:txBody>
          <a:bodyPr/>
          <a:lstStyle/>
          <a:p>
            <a:r>
              <a:rPr lang="nl-NL" dirty="0" smtClean="0"/>
              <a:t>Planning workshop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xmlns="" id="{66F52668-9D12-47BC-8478-BA56270173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Welkom </a:t>
            </a:r>
          </a:p>
          <a:p>
            <a:r>
              <a:rPr lang="nl-NL" dirty="0" smtClean="0"/>
              <a:t>De opdracht – aansluiting</a:t>
            </a:r>
          </a:p>
          <a:p>
            <a:r>
              <a:rPr lang="nl-NL" dirty="0" smtClean="0"/>
              <a:t>Doelen en opzet </a:t>
            </a:r>
            <a:r>
              <a:rPr lang="nl-NL" sz="1400" dirty="0" smtClean="0"/>
              <a:t>Voor docenten en leerlingen</a:t>
            </a:r>
            <a:endParaRPr lang="nl-NL" dirty="0" smtClean="0"/>
          </a:p>
          <a:p>
            <a:r>
              <a:rPr lang="nl-NL" dirty="0" smtClean="0"/>
              <a:t>De opdracht </a:t>
            </a:r>
          </a:p>
          <a:p>
            <a:r>
              <a:rPr lang="nl-NL" dirty="0" smtClean="0"/>
              <a:t>Nabespreking</a:t>
            </a:r>
          </a:p>
          <a:p>
            <a:r>
              <a:rPr lang="nl-NL" dirty="0" smtClean="0"/>
              <a:t>Debriefing</a:t>
            </a:r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75141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1CF27811-6D18-4A41-B520-B9EBC104D3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11369"/>
            <a:ext cx="10515600" cy="905077"/>
          </a:xfrm>
        </p:spPr>
        <p:txBody>
          <a:bodyPr/>
          <a:lstStyle/>
          <a:p>
            <a:r>
              <a:rPr lang="nl-NL" dirty="0"/>
              <a:t>De </a:t>
            </a:r>
            <a:r>
              <a:rPr lang="nl-NL" dirty="0" smtClean="0"/>
              <a:t>opdracht - aansluiting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xmlns="" id="{66F52668-9D12-47BC-8478-BA56270173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549417"/>
          </a:xfrm>
        </p:spPr>
        <p:txBody>
          <a:bodyPr>
            <a:normAutofit fontScale="92500" lnSpcReduction="10000"/>
          </a:bodyPr>
          <a:lstStyle/>
          <a:p>
            <a:r>
              <a:rPr lang="nl-NL" dirty="0"/>
              <a:t>E</a:t>
            </a:r>
            <a:r>
              <a:rPr lang="nl-NL" dirty="0" smtClean="0"/>
              <a:t>indterm </a:t>
            </a:r>
            <a:r>
              <a:rPr lang="nl-NL" dirty="0"/>
              <a:t>B1 </a:t>
            </a:r>
            <a:r>
              <a:rPr lang="nl-NL" dirty="0" smtClean="0"/>
              <a:t>uit </a:t>
            </a:r>
            <a:r>
              <a:rPr lang="nl-NL" dirty="0"/>
              <a:t>het rapport van Boot (</a:t>
            </a:r>
            <a:r>
              <a:rPr lang="nl-NL" dirty="0" smtClean="0"/>
              <a:t>2014):</a:t>
            </a:r>
            <a:endParaRPr lang="nl-NL" dirty="0"/>
          </a:p>
          <a:p>
            <a:pPr lvl="1"/>
            <a:r>
              <a:rPr lang="nl-NL" i="1" dirty="0"/>
              <a:t>“De kandidaat kan vraagstukken met persoonlijke financiële consequenties herkennen en (financieel) onderbouwde keuzes maken.</a:t>
            </a:r>
            <a:endParaRPr lang="nl-NL" dirty="0"/>
          </a:p>
          <a:p>
            <a:pPr lvl="1"/>
            <a:r>
              <a:rPr lang="nl-NL" i="1" dirty="0"/>
              <a:t>De kandidaat kan in dit verband:</a:t>
            </a:r>
            <a:endParaRPr lang="nl-NL" dirty="0"/>
          </a:p>
          <a:p>
            <a:pPr lvl="2"/>
            <a:r>
              <a:rPr lang="nl-NL" i="1" dirty="0"/>
              <a:t>11.1 bij de keuze voor een opleiding, werken in loondienst of zelfstandig ondernemerschap (niet-) financiële overwegingen betrekken als:</a:t>
            </a:r>
            <a:endParaRPr lang="nl-NL" dirty="0"/>
          </a:p>
          <a:p>
            <a:pPr lvl="2"/>
            <a:r>
              <a:rPr lang="nl-NL" i="1" dirty="0" smtClean="0"/>
              <a:t>de </a:t>
            </a:r>
            <a:r>
              <a:rPr lang="nl-NL" i="1" dirty="0"/>
              <a:t>voordelen en nadelen van loondienst versus zelfstandig </a:t>
            </a:r>
            <a:r>
              <a:rPr lang="nl-NL" i="1" dirty="0" smtClean="0"/>
              <a:t>ondernemerschap benoemen” </a:t>
            </a:r>
            <a:r>
              <a:rPr lang="nl-NL" dirty="0"/>
              <a:t>(Boot, 2014, p. 68)</a:t>
            </a:r>
          </a:p>
          <a:p>
            <a:r>
              <a:rPr lang="nl-NL" dirty="0" smtClean="0"/>
              <a:t>Eindterm B2:</a:t>
            </a:r>
          </a:p>
          <a:p>
            <a:pPr lvl="1"/>
            <a:r>
              <a:rPr lang="nl-NL" i="1" dirty="0" smtClean="0"/>
              <a:t>“Een </a:t>
            </a:r>
            <a:r>
              <a:rPr lang="nl-NL" i="1" dirty="0"/>
              <a:t>van </a:t>
            </a:r>
            <a:r>
              <a:rPr lang="nl-NL" i="1" dirty="0" smtClean="0"/>
              <a:t>die </a:t>
            </a:r>
            <a:r>
              <a:rPr lang="nl-NL" i="1" dirty="0"/>
              <a:t>keuzes behelst die van het besluiten of het beter is om in loondienst te gaan of om zelfstandig ondernemer te </a:t>
            </a:r>
            <a:r>
              <a:rPr lang="nl-NL" i="1" dirty="0" smtClean="0"/>
              <a:t>worden.”</a:t>
            </a:r>
          </a:p>
          <a:p>
            <a:r>
              <a:rPr lang="nl-NL" dirty="0" smtClean="0"/>
              <a:t>CVTE (2016):</a:t>
            </a:r>
            <a:endParaRPr lang="nl-NL" dirty="0"/>
          </a:p>
          <a:p>
            <a:pPr lvl="1"/>
            <a:r>
              <a:rPr lang="nl-NL" i="1" dirty="0" smtClean="0"/>
              <a:t>“De kandidaat kan de </a:t>
            </a:r>
            <a:r>
              <a:rPr lang="nl-NL" i="1" dirty="0"/>
              <a:t>voor- en nadelen van een arbeidsrelatie versus zelfstandig ondernemerschap beoordelen.” </a:t>
            </a:r>
            <a:r>
              <a:rPr lang="nl-NL" dirty="0"/>
              <a:t>(CVTE, 2016, p. 14</a:t>
            </a:r>
            <a:r>
              <a:rPr lang="nl-NL" dirty="0" smtClean="0"/>
              <a:t>)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90231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1CF27811-6D18-4A41-B520-B9EBC104D3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11369"/>
            <a:ext cx="10515600" cy="905077"/>
          </a:xfrm>
        </p:spPr>
        <p:txBody>
          <a:bodyPr/>
          <a:lstStyle/>
          <a:p>
            <a:r>
              <a:rPr lang="nl-NL" dirty="0"/>
              <a:t>De </a:t>
            </a:r>
            <a:r>
              <a:rPr lang="nl-NL" dirty="0" smtClean="0"/>
              <a:t>opdracht - aansluiting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9545" y="1716446"/>
            <a:ext cx="8502865" cy="37873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9867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1CF27811-6D18-4A41-B520-B9EBC104D3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11369"/>
            <a:ext cx="10515600" cy="905077"/>
          </a:xfrm>
        </p:spPr>
        <p:txBody>
          <a:bodyPr/>
          <a:lstStyle/>
          <a:p>
            <a:r>
              <a:rPr lang="nl-NL" dirty="0"/>
              <a:t>Doelen en </a:t>
            </a:r>
            <a:r>
              <a:rPr lang="nl-NL" dirty="0" smtClean="0"/>
              <a:t>opzet </a:t>
            </a:r>
            <a:r>
              <a:rPr lang="nl-NL" sz="3200" dirty="0" smtClean="0"/>
              <a:t>(voor docenten)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Kennismaken met de ondernemerseigenschappen van Driessen</a:t>
            </a:r>
          </a:p>
          <a:p>
            <a:r>
              <a:rPr lang="nl-NL" dirty="0" smtClean="0"/>
              <a:t>Kan deze ondernemerseigenschappen herkennen aan de hand van de gegeven </a:t>
            </a:r>
            <a:r>
              <a:rPr lang="nl-NL" i="1" dirty="0" smtClean="0"/>
              <a:t>uitspraken</a:t>
            </a:r>
            <a:r>
              <a:rPr lang="nl-NL" dirty="0" smtClean="0"/>
              <a:t> op de kaartjes</a:t>
            </a:r>
          </a:p>
          <a:p>
            <a:r>
              <a:rPr lang="nl-NL" dirty="0" smtClean="0"/>
              <a:t>Weet dat de verschillen tussen eigenschappen van ondernemers en werknemers in loondienst klein (kunnen) zijn </a:t>
            </a:r>
          </a:p>
          <a:p>
            <a:endParaRPr lang="nl-NL" dirty="0" smtClean="0"/>
          </a:p>
          <a:p>
            <a:pPr lvl="1"/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149149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1CF27811-6D18-4A41-B520-B9EBC104D3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11369"/>
            <a:ext cx="10515600" cy="905077"/>
          </a:xfrm>
        </p:spPr>
        <p:txBody>
          <a:bodyPr/>
          <a:lstStyle/>
          <a:p>
            <a:r>
              <a:rPr lang="nl-NL" dirty="0"/>
              <a:t>Doelen en </a:t>
            </a:r>
            <a:r>
              <a:rPr lang="nl-NL" dirty="0" smtClean="0"/>
              <a:t>opzet </a:t>
            </a:r>
            <a:r>
              <a:rPr lang="nl-NL" sz="3200" dirty="0" smtClean="0"/>
              <a:t>(voor leerlingen)</a:t>
            </a:r>
            <a:endParaRPr lang="nl-NL" dirty="0"/>
          </a:p>
        </p:txBody>
      </p:sp>
      <p:graphicFrame>
        <p:nvGraphicFramePr>
          <p:cNvPr id="4" name="Tijdelijke aanduiding voor inhoud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12583245"/>
              </p:ext>
            </p:extLst>
          </p:nvPr>
        </p:nvGraphicFramePr>
        <p:xfrm>
          <a:off x="1017363" y="1729326"/>
          <a:ext cx="10573623" cy="415474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75963"/>
                <a:gridCol w="7897660"/>
              </a:tblGrid>
              <a:tr h="38892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</a:rPr>
                        <a:t>Beheersingsniveau </a:t>
                      </a:r>
                      <a:r>
                        <a:rPr lang="nl-NL" sz="1400" dirty="0" err="1">
                          <a:effectLst/>
                        </a:rPr>
                        <a:t>Bloom</a:t>
                      </a:r>
                      <a:r>
                        <a:rPr lang="nl-NL" sz="1400" dirty="0">
                          <a:effectLst/>
                        </a:rPr>
                        <a:t> </a:t>
                      </a:r>
                      <a:endParaRPr lang="nl-NL" sz="16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</a:rPr>
                        <a:t>Leerdoel (de leerling….):</a:t>
                      </a:r>
                      <a:endParaRPr lang="nl-NL" sz="16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47674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</a:rPr>
                        <a:t>Memoriseren </a:t>
                      </a:r>
                      <a:endParaRPr lang="nl-NL" sz="16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</a:rPr>
                        <a:t> </a:t>
                      </a:r>
                      <a:endParaRPr lang="nl-NL" sz="16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</a:rPr>
                        <a:t> </a:t>
                      </a:r>
                      <a:endParaRPr lang="nl-NL" sz="16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47901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</a:rPr>
                        <a:t>Begrijpen </a:t>
                      </a:r>
                      <a:endParaRPr lang="nl-NL" sz="16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nl-NL" sz="1100" dirty="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begrijpt wat werken in loondienst is</a:t>
                      </a:r>
                      <a:endParaRPr lang="nl-N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nl-NL" sz="1100" dirty="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begrijpt wat zelfstandig ondernemen is </a:t>
                      </a:r>
                      <a:endParaRPr lang="nl-N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nl-NL" sz="1100" dirty="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Begrijpt dat er onderscheid is tussen </a:t>
                      </a:r>
                      <a:r>
                        <a:rPr lang="nl-NL" sz="1100" dirty="0" smtClean="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eigenschappen van iemand </a:t>
                      </a:r>
                      <a:r>
                        <a:rPr lang="nl-NL" sz="1100" dirty="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die in loondienst </a:t>
                      </a:r>
                      <a:r>
                        <a:rPr lang="nl-NL" sz="1100" dirty="0" smtClean="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werkt</a:t>
                      </a:r>
                      <a:r>
                        <a:rPr lang="nl-NL" sz="1100" baseline="0" dirty="0" smtClean="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en</a:t>
                      </a:r>
                      <a:r>
                        <a:rPr lang="nl-NL" sz="1100" dirty="0" smtClean="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nl-NL" sz="1100" dirty="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iemand die zelfstandig ondernemer </a:t>
                      </a:r>
                      <a:r>
                        <a:rPr lang="nl-NL" sz="1100" dirty="0" smtClean="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is</a:t>
                      </a:r>
                      <a:endParaRPr lang="nl-N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7901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</a:rPr>
                        <a:t>Toepassen </a:t>
                      </a:r>
                      <a:endParaRPr lang="nl-NL" sz="16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nl-NL" sz="1100" dirty="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kan de voordelen en nadelen van loondienst versus zelfstandig ondernemerschap benoemen </a:t>
                      </a:r>
                      <a:endParaRPr lang="nl-N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nl-NL" sz="1100" dirty="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kan aan de hand van opgedane inzichten in de toekomst wellicht een betere keuze maken tussen het werken in loondienst of als ondernemer (</a:t>
                      </a:r>
                      <a:r>
                        <a:rPr lang="nl-NL" sz="1100" dirty="0" err="1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zzp’er</a:t>
                      </a:r>
                      <a:r>
                        <a:rPr lang="nl-NL" sz="1100" dirty="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  <a:endParaRPr lang="nl-N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nl-NL" sz="1100" dirty="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kan aan de hand van </a:t>
                      </a:r>
                      <a:r>
                        <a:rPr lang="nl-NL" sz="1100" i="1" dirty="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uitspraken</a:t>
                      </a:r>
                      <a:r>
                        <a:rPr lang="nl-NL" sz="1100" dirty="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die (indirect) gaan over loondienst en zelfstandig ondernemen, bepalen welke persoonlijke eigenschappen het beste passen bij het werken in loondienst en welke het beste passen bij werken als zelfstandig ondernemen </a:t>
                      </a:r>
                      <a:endParaRPr lang="nl-N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nl-NL" sz="1100" dirty="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Kan aan de hand van de </a:t>
                      </a:r>
                      <a:r>
                        <a:rPr lang="nl-NL" sz="1100" i="1" dirty="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uitspraken</a:t>
                      </a:r>
                      <a:r>
                        <a:rPr lang="nl-NL" sz="1100" dirty="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bepalen welke ondernemerseigenschappen er zijn.</a:t>
                      </a:r>
                      <a:endParaRPr lang="nl-N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73506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</a:rPr>
                        <a:t>Analyseren </a:t>
                      </a:r>
                      <a:endParaRPr lang="nl-NL" sz="160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 marL="68580" marR="68580" marT="0" marB="0"/>
                </a:tc>
              </a:tr>
              <a:tr h="47674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</a:rPr>
                        <a:t>Evalueren </a:t>
                      </a:r>
                      <a:endParaRPr lang="nl-NL" sz="16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</a:rPr>
                        <a:t> </a:t>
                      </a:r>
                      <a:endParaRPr lang="nl-NL" sz="1600" dirty="0">
                        <a:effectLst/>
                      </a:endParaRPr>
                    </a:p>
                  </a:txBody>
                  <a:tcPr marL="68580" marR="68580" marT="0" marB="0"/>
                </a:tc>
              </a:tr>
              <a:tr h="47071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</a:rPr>
                        <a:t>Creëren </a:t>
                      </a:r>
                      <a:endParaRPr lang="nl-NL" sz="160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nl-NL" sz="1600" dirty="0">
                        <a:effectLst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75968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1CF27811-6D18-4A41-B520-B9EBC104D3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11369"/>
            <a:ext cx="10515600" cy="905077"/>
          </a:xfrm>
        </p:spPr>
        <p:txBody>
          <a:bodyPr/>
          <a:lstStyle/>
          <a:p>
            <a:r>
              <a:rPr lang="nl-NL" dirty="0"/>
              <a:t>De </a:t>
            </a:r>
            <a:r>
              <a:rPr lang="nl-NL" dirty="0" smtClean="0"/>
              <a:t>opdracht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xmlns="" id="{66F52668-9D12-47BC-8478-BA56270173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084845"/>
          </a:xfrm>
        </p:spPr>
        <p:txBody>
          <a:bodyPr>
            <a:normAutofit/>
          </a:bodyPr>
          <a:lstStyle/>
          <a:p>
            <a:r>
              <a:rPr lang="nl-NL" dirty="0" smtClean="0"/>
              <a:t>Leerlingen krijgen een portret van een succesvolle ondernemer te zien</a:t>
            </a:r>
          </a:p>
          <a:p>
            <a:r>
              <a:rPr lang="nl-NL" dirty="0" smtClean="0"/>
              <a:t>Leerlingen vergelijken </a:t>
            </a:r>
            <a:r>
              <a:rPr lang="nl-NL" dirty="0"/>
              <a:t>met behulp van </a:t>
            </a:r>
            <a:r>
              <a:rPr lang="nl-NL" dirty="0" smtClean="0"/>
              <a:t>30 </a:t>
            </a:r>
            <a:r>
              <a:rPr lang="nl-NL" dirty="0"/>
              <a:t>kaartjes de </a:t>
            </a:r>
            <a:r>
              <a:rPr lang="nl-NL" dirty="0" smtClean="0"/>
              <a:t>verschillen </a:t>
            </a:r>
            <a:r>
              <a:rPr lang="nl-NL" dirty="0" smtClean="0"/>
              <a:t>en/of </a:t>
            </a:r>
            <a:r>
              <a:rPr lang="nl-NL" dirty="0" smtClean="0"/>
              <a:t>overeenkomsten </a:t>
            </a:r>
            <a:r>
              <a:rPr lang="nl-NL" dirty="0"/>
              <a:t>tussen zelfstandig ondernemen en </a:t>
            </a:r>
            <a:r>
              <a:rPr lang="nl-NL" dirty="0" smtClean="0"/>
              <a:t>werken in loondienst </a:t>
            </a: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26452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1CF27811-6D18-4A41-B520-B9EBC104D3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11369"/>
            <a:ext cx="10515600" cy="905077"/>
          </a:xfrm>
        </p:spPr>
        <p:txBody>
          <a:bodyPr/>
          <a:lstStyle/>
          <a:p>
            <a:r>
              <a:rPr lang="nl-NL" dirty="0"/>
              <a:t>De </a:t>
            </a:r>
            <a:r>
              <a:rPr lang="nl-NL" dirty="0" smtClean="0"/>
              <a:t>opdracht 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xmlns="" id="{66F52668-9D12-47BC-8478-BA56270173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54688"/>
          </a:xfrm>
        </p:spPr>
        <p:txBody>
          <a:bodyPr>
            <a:normAutofit fontScale="92500" lnSpcReduction="10000"/>
          </a:bodyPr>
          <a:lstStyle/>
          <a:p>
            <a:r>
              <a:rPr lang="nl-NL" dirty="0" smtClean="0"/>
              <a:t>Klas </a:t>
            </a:r>
            <a:r>
              <a:rPr lang="nl-NL" dirty="0"/>
              <a:t>in groepen van vier (liefst heterogeen) </a:t>
            </a:r>
          </a:p>
          <a:p>
            <a:r>
              <a:rPr lang="nl-NL" dirty="0"/>
              <a:t>Per groep één set kaartjes (30 stuks, in kleur, elke kleur is een categorie)</a:t>
            </a:r>
          </a:p>
          <a:p>
            <a:r>
              <a:rPr lang="nl-NL" dirty="0" smtClean="0"/>
              <a:t>Individueel kiezen leerlingen per categorie (kleur) een kaartje die op hem/haar het meest van toepassing is</a:t>
            </a:r>
          </a:p>
          <a:p>
            <a:r>
              <a:rPr lang="nl-NL" dirty="0" smtClean="0"/>
              <a:t>Op </a:t>
            </a:r>
            <a:r>
              <a:rPr lang="nl-NL" dirty="0"/>
              <a:t>ieder kaartje staat een letter op </a:t>
            </a:r>
            <a:r>
              <a:rPr lang="nl-NL" dirty="0" smtClean="0"/>
              <a:t>achterzijde</a:t>
            </a:r>
            <a:r>
              <a:rPr lang="nl-NL" dirty="0"/>
              <a:t>, die vertaalt naar een score</a:t>
            </a:r>
          </a:p>
          <a:p>
            <a:r>
              <a:rPr lang="nl-NL" dirty="0"/>
              <a:t>Score = geschiktheid als zelfstandig ondernemer of loondienst</a:t>
            </a:r>
          </a:p>
          <a:p>
            <a:r>
              <a:rPr lang="nl-NL" dirty="0"/>
              <a:t>Met elkaar in gesprek: </a:t>
            </a:r>
            <a:r>
              <a:rPr lang="nl-NL" dirty="0" smtClean="0"/>
              <a:t>Wat is het overkoepelend thema per kleur? En wát </a:t>
            </a:r>
            <a:r>
              <a:rPr lang="nl-NL" dirty="0"/>
              <a:t>zijn dan die eigenschappen die iemand moet hebben om zelfstandig ondernemer te worden óf die iemand geschikt maken om in loondienst te gaan</a:t>
            </a:r>
          </a:p>
          <a:p>
            <a:r>
              <a:rPr lang="nl-NL" dirty="0"/>
              <a:t>Vervolgens </a:t>
            </a:r>
            <a:r>
              <a:rPr lang="nl-NL" dirty="0" smtClean="0"/>
              <a:t>nabespreking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8619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1CF27811-6D18-4A41-B520-B9EBC104D3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11369"/>
            <a:ext cx="10515600" cy="905077"/>
          </a:xfrm>
        </p:spPr>
        <p:txBody>
          <a:bodyPr/>
          <a:lstStyle/>
          <a:p>
            <a:r>
              <a:rPr lang="nl-NL" dirty="0"/>
              <a:t>Nabespreking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xmlns="" id="{66F52668-9D12-47BC-8478-BA56270173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535418"/>
          </a:xfrm>
        </p:spPr>
        <p:txBody>
          <a:bodyPr>
            <a:normAutofit fontScale="92500" lnSpcReduction="10000"/>
          </a:bodyPr>
          <a:lstStyle/>
          <a:p>
            <a:r>
              <a:rPr lang="nl-NL" dirty="0" smtClean="0"/>
              <a:t>Om expliciet leren naar voren te brengen is het belangrijk de juiste vragen te stellen, bijvoorbeeld:</a:t>
            </a:r>
          </a:p>
          <a:p>
            <a:pPr lvl="1"/>
            <a:r>
              <a:rPr lang="nl-NL" dirty="0"/>
              <a:t>Wat was de reden dat er gestart werd met een portret van een succesvolle ondernemer?</a:t>
            </a:r>
          </a:p>
          <a:p>
            <a:pPr lvl="1"/>
            <a:r>
              <a:rPr lang="nl-NL" dirty="0"/>
              <a:t>(afhankelijk van antwoord op vorige vraag): welke overeenkomsten hebben jullie gezien met de ondernemer en de teksten op de kaartjes? </a:t>
            </a:r>
          </a:p>
          <a:p>
            <a:pPr lvl="1"/>
            <a:r>
              <a:rPr lang="nl-NL" dirty="0"/>
              <a:t>Welke overeenkomsten en verschillen hebben jullie gevonden op de kaartjes?</a:t>
            </a:r>
          </a:p>
          <a:p>
            <a:pPr lvl="1"/>
            <a:r>
              <a:rPr lang="nl-NL" dirty="0"/>
              <a:t>Welke eigenschappen bezit je die volgens jou passen bij zelfstandig ondernemen?</a:t>
            </a:r>
            <a:r>
              <a:rPr lang="nl-NL" b="1" dirty="0"/>
              <a:t> </a:t>
            </a:r>
            <a:endParaRPr lang="nl-NL" b="1" dirty="0" smtClean="0"/>
          </a:p>
          <a:p>
            <a:pPr lvl="1"/>
            <a:r>
              <a:rPr lang="nl-NL" dirty="0" smtClean="0"/>
              <a:t>Welke </a:t>
            </a:r>
            <a:r>
              <a:rPr lang="nl-NL" dirty="0"/>
              <a:t>eigenschappen bezit je die volgens jou passen bij werken in loondienst?</a:t>
            </a:r>
            <a:r>
              <a:rPr lang="nl-NL" b="1" dirty="0"/>
              <a:t> </a:t>
            </a:r>
            <a:endParaRPr lang="nl-NL" b="1" dirty="0" smtClean="0"/>
          </a:p>
          <a:p>
            <a:pPr lvl="1"/>
            <a:r>
              <a:rPr lang="nl-NL" dirty="0" smtClean="0"/>
              <a:t>Welke </a:t>
            </a:r>
            <a:r>
              <a:rPr lang="nl-NL" dirty="0"/>
              <a:t>consequenties heeft het werken als zelfstandig ondernemer volgens jullie, uitgaande van de teksten op de kaartjes? </a:t>
            </a:r>
            <a:endParaRPr lang="nl-NL" dirty="0" smtClean="0"/>
          </a:p>
          <a:p>
            <a:pPr lvl="1"/>
            <a:r>
              <a:rPr lang="nl-NL" dirty="0" smtClean="0"/>
              <a:t>Welke </a:t>
            </a:r>
            <a:r>
              <a:rPr lang="nl-NL" dirty="0"/>
              <a:t>consequenties heeft het werken in loondienst volgens jullie, uitgaande van de teksten op de kaartjes? </a:t>
            </a:r>
          </a:p>
        </p:txBody>
      </p:sp>
    </p:spTree>
    <p:extLst>
      <p:ext uri="{BB962C8B-B14F-4D97-AF65-F5344CB8AC3E}">
        <p14:creationId xmlns:p14="http://schemas.microsoft.com/office/powerpoint/2010/main" val="755831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0</TotalTime>
  <Words>804</Words>
  <Application>Microsoft Office PowerPoint</Application>
  <PresentationFormat>Breedbeeld</PresentationFormat>
  <Paragraphs>89</Paragraphs>
  <Slides>11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6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11</vt:i4>
      </vt:variant>
    </vt:vector>
  </HeadingPairs>
  <TitlesOfParts>
    <vt:vector size="18" baseType="lpstr">
      <vt:lpstr>Arial</vt:lpstr>
      <vt:lpstr>Calibri</vt:lpstr>
      <vt:lpstr>Calibri Light</vt:lpstr>
      <vt:lpstr>Symbol</vt:lpstr>
      <vt:lpstr>Times New Roman</vt:lpstr>
      <vt:lpstr>Verdana</vt:lpstr>
      <vt:lpstr>Kantoorthema</vt:lpstr>
      <vt:lpstr>Financiële zelfredzaamheid</vt:lpstr>
      <vt:lpstr>Planning workshop</vt:lpstr>
      <vt:lpstr>De opdracht - aansluiting</vt:lpstr>
      <vt:lpstr>De opdracht - aansluiting</vt:lpstr>
      <vt:lpstr>Doelen en opzet (voor docenten)</vt:lpstr>
      <vt:lpstr>Doelen en opzet (voor leerlingen)</vt:lpstr>
      <vt:lpstr>De opdracht</vt:lpstr>
      <vt:lpstr>De opdracht </vt:lpstr>
      <vt:lpstr>Nabespreking</vt:lpstr>
      <vt:lpstr>debriefing</vt:lpstr>
      <vt:lpstr>debriefing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Theo Roos</dc:creator>
  <cp:lastModifiedBy>Oosterbroek Coen</cp:lastModifiedBy>
  <cp:revision>20</cp:revision>
  <dcterms:created xsi:type="dcterms:W3CDTF">2017-09-15T13:25:34Z</dcterms:created>
  <dcterms:modified xsi:type="dcterms:W3CDTF">2017-10-11T08:43:21Z</dcterms:modified>
</cp:coreProperties>
</file>