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28"/>
  </p:notesMasterIdLst>
  <p:sldIdLst>
    <p:sldId id="256" r:id="rId2"/>
    <p:sldId id="257" r:id="rId3"/>
    <p:sldId id="287" r:id="rId4"/>
    <p:sldId id="258" r:id="rId5"/>
    <p:sldId id="259" r:id="rId6"/>
    <p:sldId id="260" r:id="rId7"/>
    <p:sldId id="261" r:id="rId8"/>
    <p:sldId id="264" r:id="rId9"/>
    <p:sldId id="276" r:id="rId10"/>
    <p:sldId id="263" r:id="rId11"/>
    <p:sldId id="265" r:id="rId12"/>
    <p:sldId id="266" r:id="rId13"/>
    <p:sldId id="270" r:id="rId14"/>
    <p:sldId id="288" r:id="rId15"/>
    <p:sldId id="272" r:id="rId16"/>
    <p:sldId id="273" r:id="rId17"/>
    <p:sldId id="274" r:id="rId18"/>
    <p:sldId id="275" r:id="rId19"/>
    <p:sldId id="277" r:id="rId20"/>
    <p:sldId id="283" r:id="rId21"/>
    <p:sldId id="284" r:id="rId22"/>
    <p:sldId id="278" r:id="rId23"/>
    <p:sldId id="279" r:id="rId24"/>
    <p:sldId id="280" r:id="rId25"/>
    <p:sldId id="285" r:id="rId26"/>
    <p:sldId id="286" r:id="rId2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bg1"/>
        </a:solidFill>
        <a:latin typeface="Minion" panose="02000503070000020003" pitchFamily="2" charset="0"/>
        <a:ea typeface="Geneva" panose="020B0503030404040204" pitchFamily="34" charset="0"/>
        <a:cs typeface="+mn-cs"/>
      </a:defRPr>
    </a:lvl1pPr>
    <a:lvl2pPr marL="457200" algn="l" rtl="0" eaLnBrk="0" fontAlgn="base" hangingPunct="0">
      <a:spcBef>
        <a:spcPct val="0"/>
      </a:spcBef>
      <a:spcAft>
        <a:spcPct val="0"/>
      </a:spcAft>
      <a:defRPr sz="2000" kern="1200">
        <a:solidFill>
          <a:schemeClr val="bg1"/>
        </a:solidFill>
        <a:latin typeface="Minion" panose="02000503070000020003" pitchFamily="2" charset="0"/>
        <a:ea typeface="Geneva" panose="020B0503030404040204" pitchFamily="34" charset="0"/>
        <a:cs typeface="+mn-cs"/>
      </a:defRPr>
    </a:lvl2pPr>
    <a:lvl3pPr marL="914400" algn="l" rtl="0" eaLnBrk="0" fontAlgn="base" hangingPunct="0">
      <a:spcBef>
        <a:spcPct val="0"/>
      </a:spcBef>
      <a:spcAft>
        <a:spcPct val="0"/>
      </a:spcAft>
      <a:defRPr sz="2000" kern="1200">
        <a:solidFill>
          <a:schemeClr val="bg1"/>
        </a:solidFill>
        <a:latin typeface="Minion" panose="02000503070000020003" pitchFamily="2" charset="0"/>
        <a:ea typeface="Geneva" panose="020B0503030404040204" pitchFamily="34" charset="0"/>
        <a:cs typeface="+mn-cs"/>
      </a:defRPr>
    </a:lvl3pPr>
    <a:lvl4pPr marL="1371600" algn="l" rtl="0" eaLnBrk="0" fontAlgn="base" hangingPunct="0">
      <a:spcBef>
        <a:spcPct val="0"/>
      </a:spcBef>
      <a:spcAft>
        <a:spcPct val="0"/>
      </a:spcAft>
      <a:defRPr sz="2000" kern="1200">
        <a:solidFill>
          <a:schemeClr val="bg1"/>
        </a:solidFill>
        <a:latin typeface="Minion" panose="02000503070000020003" pitchFamily="2" charset="0"/>
        <a:ea typeface="Geneva" panose="020B0503030404040204" pitchFamily="34" charset="0"/>
        <a:cs typeface="+mn-cs"/>
      </a:defRPr>
    </a:lvl4pPr>
    <a:lvl5pPr marL="1828800" algn="l" rtl="0" eaLnBrk="0" fontAlgn="base" hangingPunct="0">
      <a:spcBef>
        <a:spcPct val="0"/>
      </a:spcBef>
      <a:spcAft>
        <a:spcPct val="0"/>
      </a:spcAft>
      <a:defRPr sz="2000" kern="1200">
        <a:solidFill>
          <a:schemeClr val="bg1"/>
        </a:solidFill>
        <a:latin typeface="Minion" panose="02000503070000020003" pitchFamily="2" charset="0"/>
        <a:ea typeface="Geneva" panose="020B0503030404040204" pitchFamily="34" charset="0"/>
        <a:cs typeface="+mn-cs"/>
      </a:defRPr>
    </a:lvl5pPr>
    <a:lvl6pPr marL="2286000" algn="l" defTabSz="914400" rtl="0" eaLnBrk="1" latinLnBrk="0" hangingPunct="1">
      <a:defRPr sz="2000" kern="1200">
        <a:solidFill>
          <a:schemeClr val="bg1"/>
        </a:solidFill>
        <a:latin typeface="Minion" panose="02000503070000020003" pitchFamily="2" charset="0"/>
        <a:ea typeface="Geneva" panose="020B0503030404040204" pitchFamily="34" charset="0"/>
        <a:cs typeface="+mn-cs"/>
      </a:defRPr>
    </a:lvl6pPr>
    <a:lvl7pPr marL="2743200" algn="l" defTabSz="914400" rtl="0" eaLnBrk="1" latinLnBrk="0" hangingPunct="1">
      <a:defRPr sz="2000" kern="1200">
        <a:solidFill>
          <a:schemeClr val="bg1"/>
        </a:solidFill>
        <a:latin typeface="Minion" panose="02000503070000020003" pitchFamily="2" charset="0"/>
        <a:ea typeface="Geneva" panose="020B0503030404040204" pitchFamily="34" charset="0"/>
        <a:cs typeface="+mn-cs"/>
      </a:defRPr>
    </a:lvl7pPr>
    <a:lvl8pPr marL="3200400" algn="l" defTabSz="914400" rtl="0" eaLnBrk="1" latinLnBrk="0" hangingPunct="1">
      <a:defRPr sz="2000" kern="1200">
        <a:solidFill>
          <a:schemeClr val="bg1"/>
        </a:solidFill>
        <a:latin typeface="Minion" panose="02000503070000020003" pitchFamily="2" charset="0"/>
        <a:ea typeface="Geneva" panose="020B0503030404040204" pitchFamily="34" charset="0"/>
        <a:cs typeface="+mn-cs"/>
      </a:defRPr>
    </a:lvl8pPr>
    <a:lvl9pPr marL="3657600" algn="l" defTabSz="914400" rtl="0" eaLnBrk="1" latinLnBrk="0" hangingPunct="1">
      <a:defRPr sz="2000" kern="1200">
        <a:solidFill>
          <a:schemeClr val="bg1"/>
        </a:solidFill>
        <a:latin typeface="Minion" panose="02000503070000020003" pitchFamily="2" charset="0"/>
        <a:ea typeface="Geneva" panose="020B0503030404040204" pitchFamily="34"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94"/>
  </p:normalViewPr>
  <p:slideViewPr>
    <p:cSldViewPr>
      <p:cViewPr varScale="1">
        <p:scale>
          <a:sx n="48" d="100"/>
          <a:sy n="48" d="100"/>
        </p:scale>
        <p:origin x="1651"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F9BED7E-C924-9E84-A1F2-C54D829522B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defRPr>
            </a:lvl1pPr>
          </a:lstStyle>
          <a:p>
            <a:pPr>
              <a:defRPr/>
            </a:pPr>
            <a:endParaRPr lang="en-US"/>
          </a:p>
        </p:txBody>
      </p:sp>
      <p:sp>
        <p:nvSpPr>
          <p:cNvPr id="7171" name="Rectangle 3">
            <a:extLst>
              <a:ext uri="{FF2B5EF4-FFF2-40B4-BE49-F238E27FC236}">
                <a16:creationId xmlns:a16="http://schemas.microsoft.com/office/drawing/2014/main" id="{49606E65-5652-E32F-79F7-3D5C867D3A3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defRPr>
            </a:lvl1pPr>
          </a:lstStyle>
          <a:p>
            <a:pPr>
              <a:defRPr/>
            </a:pPr>
            <a:endParaRPr lang="en-US"/>
          </a:p>
        </p:txBody>
      </p:sp>
      <p:sp>
        <p:nvSpPr>
          <p:cNvPr id="3076" name="Rectangle 4">
            <a:extLst>
              <a:ext uri="{FF2B5EF4-FFF2-40B4-BE49-F238E27FC236}">
                <a16:creationId xmlns:a16="http://schemas.microsoft.com/office/drawing/2014/main" id="{069282C2-AFE5-E2ED-A179-2F8A44A5D74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8FAC641B-26A4-F238-E76F-0052E015322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 om de opmaakprofielen van de modeltekst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7174" name="Rectangle 6">
            <a:extLst>
              <a:ext uri="{FF2B5EF4-FFF2-40B4-BE49-F238E27FC236}">
                <a16:creationId xmlns:a16="http://schemas.microsoft.com/office/drawing/2014/main" id="{7C060FBB-EBAF-553B-2947-9ABA855973B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defRPr>
            </a:lvl1pPr>
          </a:lstStyle>
          <a:p>
            <a:pPr>
              <a:defRPr/>
            </a:pPr>
            <a:endParaRPr lang="en-US"/>
          </a:p>
        </p:txBody>
      </p:sp>
      <p:sp>
        <p:nvSpPr>
          <p:cNvPr id="7175" name="Rectangle 7">
            <a:extLst>
              <a:ext uri="{FF2B5EF4-FFF2-40B4-BE49-F238E27FC236}">
                <a16:creationId xmlns:a16="http://schemas.microsoft.com/office/drawing/2014/main" id="{4509F8E1-40E9-9D96-18EE-4C6FFB4CE1C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0568B7DE-DEF2-A84B-851D-B3F29C2CADDB}"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2" name="Afbeelding 4" descr="Achtergrond blauw NL.jpg">
            <a:extLst>
              <a:ext uri="{FF2B5EF4-FFF2-40B4-BE49-F238E27FC236}">
                <a16:creationId xmlns:a16="http://schemas.microsoft.com/office/drawing/2014/main" id="{F2537677-B819-D5F3-51BB-4FA039DBAF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286ACD45-9A98-D6D6-3A5E-FA0FA9755F3F}"/>
              </a:ext>
            </a:extLst>
          </p:cNvPr>
          <p:cNvSpPr>
            <a:spLocks noChangeArrowheads="1"/>
          </p:cNvSpPr>
          <p:nvPr/>
        </p:nvSpPr>
        <p:spPr bwMode="auto">
          <a:xfrm>
            <a:off x="0" y="5057775"/>
            <a:ext cx="8782050" cy="1438275"/>
          </a:xfrm>
          <a:prstGeom prst="rect">
            <a:avLst/>
          </a:prstGeom>
          <a:solidFill>
            <a:schemeClr val="bg1"/>
          </a:solidFill>
          <a:ln>
            <a:noFill/>
          </a:ln>
        </p:spPr>
        <p:txBody>
          <a:bodyPr wrap="none" anchor="ctr"/>
          <a:lstStyle>
            <a:lvl1pPr eaLnBrk="0" hangingPunct="0">
              <a:defRPr sz="2000">
                <a:solidFill>
                  <a:schemeClr val="bg1"/>
                </a:solidFill>
                <a:latin typeface="Minion" pitchFamily="2" charset="0"/>
                <a:ea typeface="Geneva" charset="-128"/>
              </a:defRPr>
            </a:lvl1pPr>
            <a:lvl2pPr marL="742950" indent="-285750" eaLnBrk="0" hangingPunct="0">
              <a:defRPr sz="2000">
                <a:solidFill>
                  <a:schemeClr val="bg1"/>
                </a:solidFill>
                <a:latin typeface="Minion" pitchFamily="2" charset="0"/>
                <a:ea typeface="Geneva" charset="-128"/>
              </a:defRPr>
            </a:lvl2pPr>
            <a:lvl3pPr marL="1143000" indent="-228600" eaLnBrk="0" hangingPunct="0">
              <a:defRPr sz="2000">
                <a:solidFill>
                  <a:schemeClr val="bg1"/>
                </a:solidFill>
                <a:latin typeface="Minion" pitchFamily="2" charset="0"/>
                <a:ea typeface="Geneva" charset="-128"/>
              </a:defRPr>
            </a:lvl3pPr>
            <a:lvl4pPr marL="1600200" indent="-228600" eaLnBrk="0" hangingPunct="0">
              <a:defRPr sz="2000">
                <a:solidFill>
                  <a:schemeClr val="bg1"/>
                </a:solidFill>
                <a:latin typeface="Minion" pitchFamily="2" charset="0"/>
                <a:ea typeface="Geneva" charset="-128"/>
              </a:defRPr>
            </a:lvl4pPr>
            <a:lvl5pPr marL="2057400" indent="-228600" eaLnBrk="0" hangingPunct="0">
              <a:defRPr sz="2000">
                <a:solidFill>
                  <a:schemeClr val="bg1"/>
                </a:solidFill>
                <a:latin typeface="Minion" pitchFamily="2" charset="0"/>
                <a:ea typeface="Geneva" charset="-128"/>
              </a:defRPr>
            </a:lvl5pPr>
            <a:lvl6pPr marL="2514600" indent="-228600" algn="r" eaLnBrk="0" fontAlgn="base" hangingPunct="0">
              <a:spcBef>
                <a:spcPct val="0"/>
              </a:spcBef>
              <a:spcAft>
                <a:spcPct val="0"/>
              </a:spcAft>
              <a:defRPr sz="2000">
                <a:solidFill>
                  <a:schemeClr val="bg1"/>
                </a:solidFill>
                <a:latin typeface="Minion" pitchFamily="2" charset="0"/>
                <a:ea typeface="Geneva" charset="-128"/>
              </a:defRPr>
            </a:lvl6pPr>
            <a:lvl7pPr marL="2971800" indent="-228600" algn="r" eaLnBrk="0" fontAlgn="base" hangingPunct="0">
              <a:spcBef>
                <a:spcPct val="0"/>
              </a:spcBef>
              <a:spcAft>
                <a:spcPct val="0"/>
              </a:spcAft>
              <a:defRPr sz="2000">
                <a:solidFill>
                  <a:schemeClr val="bg1"/>
                </a:solidFill>
                <a:latin typeface="Minion" pitchFamily="2" charset="0"/>
                <a:ea typeface="Geneva" charset="-128"/>
              </a:defRPr>
            </a:lvl7pPr>
            <a:lvl8pPr marL="3429000" indent="-228600" algn="r" eaLnBrk="0" fontAlgn="base" hangingPunct="0">
              <a:spcBef>
                <a:spcPct val="0"/>
              </a:spcBef>
              <a:spcAft>
                <a:spcPct val="0"/>
              </a:spcAft>
              <a:defRPr sz="2000">
                <a:solidFill>
                  <a:schemeClr val="bg1"/>
                </a:solidFill>
                <a:latin typeface="Minion" pitchFamily="2" charset="0"/>
                <a:ea typeface="Geneva" charset="-128"/>
              </a:defRPr>
            </a:lvl8pPr>
            <a:lvl9pPr marL="3886200" indent="-228600" algn="r" eaLnBrk="0" fontAlgn="base" hangingPunct="0">
              <a:spcBef>
                <a:spcPct val="0"/>
              </a:spcBef>
              <a:spcAft>
                <a:spcPct val="0"/>
              </a:spcAft>
              <a:defRPr sz="2000">
                <a:solidFill>
                  <a:schemeClr val="bg1"/>
                </a:solidFill>
                <a:latin typeface="Minion" pitchFamily="2" charset="0"/>
                <a:ea typeface="Geneva" charset="-128"/>
              </a:defRPr>
            </a:lvl9pPr>
          </a:lstStyle>
          <a:p>
            <a:pPr algn="r" eaLnBrk="1" hangingPunct="1">
              <a:defRPr/>
            </a:pPr>
            <a:endParaRPr lang="nl-NL" altLang="nl-NL"/>
          </a:p>
        </p:txBody>
      </p:sp>
      <p:pic>
        <p:nvPicPr>
          <p:cNvPr id="4" name="Picture 9" descr="Logo ICLON">
            <a:extLst>
              <a:ext uri="{FF2B5EF4-FFF2-40B4-BE49-F238E27FC236}">
                <a16:creationId xmlns:a16="http://schemas.microsoft.com/office/drawing/2014/main" id="{426CE92B-FAD2-EA69-80DD-97C4A6C41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5638800"/>
            <a:ext cx="18589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a:extLst>
              <a:ext uri="{FF2B5EF4-FFF2-40B4-BE49-F238E27FC236}">
                <a16:creationId xmlns:a16="http://schemas.microsoft.com/office/drawing/2014/main" id="{5A1CCDD8-E17C-CBD5-0091-5AE757778DE4}"/>
              </a:ext>
            </a:extLst>
          </p:cNvPr>
          <p:cNvSpPr>
            <a:spLocks noChangeArrowheads="1"/>
          </p:cNvSpPr>
          <p:nvPr/>
        </p:nvSpPr>
        <p:spPr bwMode="auto">
          <a:xfrm>
            <a:off x="0" y="0"/>
            <a:ext cx="9144000" cy="4340225"/>
          </a:xfrm>
          <a:prstGeom prst="rect">
            <a:avLst/>
          </a:prstGeom>
          <a:solidFill>
            <a:srgbClr val="0C2577"/>
          </a:solidFill>
          <a:ln>
            <a:noFill/>
          </a:ln>
          <a:effectLst/>
        </p:spPr>
        <p:txBody>
          <a:bodyPr wrap="none" anchor="ctr"/>
          <a:lstStyle>
            <a:lvl1pPr eaLnBrk="0" hangingPunct="0">
              <a:defRPr sz="2000">
                <a:solidFill>
                  <a:schemeClr val="bg1"/>
                </a:solidFill>
                <a:latin typeface="Minion" pitchFamily="2" charset="0"/>
                <a:ea typeface="Geneva" charset="-128"/>
              </a:defRPr>
            </a:lvl1pPr>
            <a:lvl2pPr marL="742950" indent="-285750" eaLnBrk="0" hangingPunct="0">
              <a:defRPr sz="2000">
                <a:solidFill>
                  <a:schemeClr val="bg1"/>
                </a:solidFill>
                <a:latin typeface="Minion" pitchFamily="2" charset="0"/>
                <a:ea typeface="Geneva" charset="-128"/>
              </a:defRPr>
            </a:lvl2pPr>
            <a:lvl3pPr marL="1143000" indent="-228600" eaLnBrk="0" hangingPunct="0">
              <a:defRPr sz="2000">
                <a:solidFill>
                  <a:schemeClr val="bg1"/>
                </a:solidFill>
                <a:latin typeface="Minion" pitchFamily="2" charset="0"/>
                <a:ea typeface="Geneva" charset="-128"/>
              </a:defRPr>
            </a:lvl3pPr>
            <a:lvl4pPr marL="1600200" indent="-228600" eaLnBrk="0" hangingPunct="0">
              <a:defRPr sz="2000">
                <a:solidFill>
                  <a:schemeClr val="bg1"/>
                </a:solidFill>
                <a:latin typeface="Minion" pitchFamily="2" charset="0"/>
                <a:ea typeface="Geneva" charset="-128"/>
              </a:defRPr>
            </a:lvl4pPr>
            <a:lvl5pPr marL="2057400" indent="-228600" eaLnBrk="0" hangingPunct="0">
              <a:defRPr sz="2000">
                <a:solidFill>
                  <a:schemeClr val="bg1"/>
                </a:solidFill>
                <a:latin typeface="Minion" pitchFamily="2" charset="0"/>
                <a:ea typeface="Geneva" charset="-128"/>
              </a:defRPr>
            </a:lvl5pPr>
            <a:lvl6pPr marL="2514600" indent="-228600" algn="r" eaLnBrk="0" fontAlgn="base" hangingPunct="0">
              <a:spcBef>
                <a:spcPct val="0"/>
              </a:spcBef>
              <a:spcAft>
                <a:spcPct val="0"/>
              </a:spcAft>
              <a:defRPr sz="2000">
                <a:solidFill>
                  <a:schemeClr val="bg1"/>
                </a:solidFill>
                <a:latin typeface="Minion" pitchFamily="2" charset="0"/>
                <a:ea typeface="Geneva" charset="-128"/>
              </a:defRPr>
            </a:lvl6pPr>
            <a:lvl7pPr marL="2971800" indent="-228600" algn="r" eaLnBrk="0" fontAlgn="base" hangingPunct="0">
              <a:spcBef>
                <a:spcPct val="0"/>
              </a:spcBef>
              <a:spcAft>
                <a:spcPct val="0"/>
              </a:spcAft>
              <a:defRPr sz="2000">
                <a:solidFill>
                  <a:schemeClr val="bg1"/>
                </a:solidFill>
                <a:latin typeface="Minion" pitchFamily="2" charset="0"/>
                <a:ea typeface="Geneva" charset="-128"/>
              </a:defRPr>
            </a:lvl7pPr>
            <a:lvl8pPr marL="3429000" indent="-228600" algn="r" eaLnBrk="0" fontAlgn="base" hangingPunct="0">
              <a:spcBef>
                <a:spcPct val="0"/>
              </a:spcBef>
              <a:spcAft>
                <a:spcPct val="0"/>
              </a:spcAft>
              <a:defRPr sz="2000">
                <a:solidFill>
                  <a:schemeClr val="bg1"/>
                </a:solidFill>
                <a:latin typeface="Minion" pitchFamily="2" charset="0"/>
                <a:ea typeface="Geneva" charset="-128"/>
              </a:defRPr>
            </a:lvl8pPr>
            <a:lvl9pPr marL="3886200" indent="-228600" algn="r" eaLnBrk="0" fontAlgn="base" hangingPunct="0">
              <a:spcBef>
                <a:spcPct val="0"/>
              </a:spcBef>
              <a:spcAft>
                <a:spcPct val="0"/>
              </a:spcAft>
              <a:defRPr sz="2000">
                <a:solidFill>
                  <a:schemeClr val="bg1"/>
                </a:solidFill>
                <a:latin typeface="Minion" pitchFamily="2" charset="0"/>
                <a:ea typeface="Geneva" charset="-128"/>
              </a:defRPr>
            </a:lvl9pPr>
          </a:lstStyle>
          <a:p>
            <a:pPr algn="ctr" eaLnBrk="1" hangingPunct="1">
              <a:buFontTx/>
              <a:buChar char="•"/>
              <a:defRPr/>
            </a:pPr>
            <a:endParaRPr lang="nl-NL" altLang="nl-NL" sz="1800">
              <a:solidFill>
                <a:schemeClr val="tx1"/>
              </a:solidFill>
              <a:latin typeface="Arial" charset="0"/>
            </a:endParaRPr>
          </a:p>
        </p:txBody>
      </p:sp>
      <p:grpSp>
        <p:nvGrpSpPr>
          <p:cNvPr id="6" name="Group 24">
            <a:extLst>
              <a:ext uri="{FF2B5EF4-FFF2-40B4-BE49-F238E27FC236}">
                <a16:creationId xmlns:a16="http://schemas.microsoft.com/office/drawing/2014/main" id="{F8130F42-AA99-03CB-0726-E083B4723C87}"/>
              </a:ext>
            </a:extLst>
          </p:cNvPr>
          <p:cNvGrpSpPr>
            <a:grpSpLocks/>
          </p:cNvGrpSpPr>
          <p:nvPr/>
        </p:nvGrpSpPr>
        <p:grpSpPr bwMode="auto">
          <a:xfrm>
            <a:off x="-63500" y="6497638"/>
            <a:ext cx="8886825" cy="476250"/>
            <a:chOff x="-40" y="4093"/>
            <a:chExt cx="5598" cy="300"/>
          </a:xfrm>
        </p:grpSpPr>
        <p:sp>
          <p:nvSpPr>
            <p:cNvPr id="7" name="Rectangle 25">
              <a:extLst>
                <a:ext uri="{FF2B5EF4-FFF2-40B4-BE49-F238E27FC236}">
                  <a16:creationId xmlns:a16="http://schemas.microsoft.com/office/drawing/2014/main" id="{C801395E-0BD5-3B43-7E8E-397B0A404BAA}"/>
                </a:ext>
              </a:extLst>
            </p:cNvPr>
            <p:cNvSpPr>
              <a:spLocks noChangeArrowheads="1"/>
            </p:cNvSpPr>
            <p:nvPr userDrawn="1"/>
          </p:nvSpPr>
          <p:spPr bwMode="auto">
            <a:xfrm>
              <a:off x="-40" y="4093"/>
              <a:ext cx="5579" cy="300"/>
            </a:xfrm>
            <a:prstGeom prst="rect">
              <a:avLst/>
            </a:prstGeom>
            <a:solidFill>
              <a:srgbClr val="0C156A"/>
            </a:solidFill>
            <a:ln>
              <a:noFill/>
            </a:ln>
            <a:effectLst/>
          </p:spPr>
          <p:txBody>
            <a:bodyPr wrap="none" anchor="ctr"/>
            <a:lstStyle>
              <a:lvl1pPr eaLnBrk="0" hangingPunct="0">
                <a:defRPr sz="2000">
                  <a:solidFill>
                    <a:schemeClr val="bg1"/>
                  </a:solidFill>
                  <a:latin typeface="Minion" pitchFamily="2" charset="0"/>
                  <a:ea typeface="Geneva" charset="-128"/>
                </a:defRPr>
              </a:lvl1pPr>
              <a:lvl2pPr marL="742950" indent="-285750" eaLnBrk="0" hangingPunct="0">
                <a:defRPr sz="2000">
                  <a:solidFill>
                    <a:schemeClr val="bg1"/>
                  </a:solidFill>
                  <a:latin typeface="Minion" pitchFamily="2" charset="0"/>
                  <a:ea typeface="Geneva" charset="-128"/>
                </a:defRPr>
              </a:lvl2pPr>
              <a:lvl3pPr marL="1143000" indent="-228600" eaLnBrk="0" hangingPunct="0">
                <a:defRPr sz="2000">
                  <a:solidFill>
                    <a:schemeClr val="bg1"/>
                  </a:solidFill>
                  <a:latin typeface="Minion" pitchFamily="2" charset="0"/>
                  <a:ea typeface="Geneva" charset="-128"/>
                </a:defRPr>
              </a:lvl3pPr>
              <a:lvl4pPr marL="1600200" indent="-228600" eaLnBrk="0" hangingPunct="0">
                <a:defRPr sz="2000">
                  <a:solidFill>
                    <a:schemeClr val="bg1"/>
                  </a:solidFill>
                  <a:latin typeface="Minion" pitchFamily="2" charset="0"/>
                  <a:ea typeface="Geneva" charset="-128"/>
                </a:defRPr>
              </a:lvl4pPr>
              <a:lvl5pPr marL="2057400" indent="-228600" eaLnBrk="0" hangingPunct="0">
                <a:defRPr sz="2000">
                  <a:solidFill>
                    <a:schemeClr val="bg1"/>
                  </a:solidFill>
                  <a:latin typeface="Minion" pitchFamily="2" charset="0"/>
                  <a:ea typeface="Geneva" charset="-128"/>
                </a:defRPr>
              </a:lvl5pPr>
              <a:lvl6pPr marL="2514600" indent="-228600" algn="r" eaLnBrk="0" fontAlgn="base" hangingPunct="0">
                <a:spcBef>
                  <a:spcPct val="0"/>
                </a:spcBef>
                <a:spcAft>
                  <a:spcPct val="0"/>
                </a:spcAft>
                <a:defRPr sz="2000">
                  <a:solidFill>
                    <a:schemeClr val="bg1"/>
                  </a:solidFill>
                  <a:latin typeface="Minion" pitchFamily="2" charset="0"/>
                  <a:ea typeface="Geneva" charset="-128"/>
                </a:defRPr>
              </a:lvl6pPr>
              <a:lvl7pPr marL="2971800" indent="-228600" algn="r" eaLnBrk="0" fontAlgn="base" hangingPunct="0">
                <a:spcBef>
                  <a:spcPct val="0"/>
                </a:spcBef>
                <a:spcAft>
                  <a:spcPct val="0"/>
                </a:spcAft>
                <a:defRPr sz="2000">
                  <a:solidFill>
                    <a:schemeClr val="bg1"/>
                  </a:solidFill>
                  <a:latin typeface="Minion" pitchFamily="2" charset="0"/>
                  <a:ea typeface="Geneva" charset="-128"/>
                </a:defRPr>
              </a:lvl7pPr>
              <a:lvl8pPr marL="3429000" indent="-228600" algn="r" eaLnBrk="0" fontAlgn="base" hangingPunct="0">
                <a:spcBef>
                  <a:spcPct val="0"/>
                </a:spcBef>
                <a:spcAft>
                  <a:spcPct val="0"/>
                </a:spcAft>
                <a:defRPr sz="2000">
                  <a:solidFill>
                    <a:schemeClr val="bg1"/>
                  </a:solidFill>
                  <a:latin typeface="Minion" pitchFamily="2" charset="0"/>
                  <a:ea typeface="Geneva" charset="-128"/>
                </a:defRPr>
              </a:lvl8pPr>
              <a:lvl9pPr marL="3886200" indent="-228600" algn="r" eaLnBrk="0" fontAlgn="base" hangingPunct="0">
                <a:spcBef>
                  <a:spcPct val="0"/>
                </a:spcBef>
                <a:spcAft>
                  <a:spcPct val="0"/>
                </a:spcAft>
                <a:defRPr sz="2000">
                  <a:solidFill>
                    <a:schemeClr val="bg1"/>
                  </a:solidFill>
                  <a:latin typeface="Minion" pitchFamily="2" charset="0"/>
                  <a:ea typeface="Geneva" charset="-128"/>
                </a:defRPr>
              </a:lvl9pPr>
            </a:lstStyle>
            <a:p>
              <a:pPr algn="r" eaLnBrk="1" hangingPunct="1">
                <a:defRPr/>
              </a:pPr>
              <a:endParaRPr lang="nl-NL" altLang="nl-NL"/>
            </a:p>
          </p:txBody>
        </p:sp>
        <p:sp>
          <p:nvSpPr>
            <p:cNvPr id="8" name="Text Box 26">
              <a:extLst>
                <a:ext uri="{FF2B5EF4-FFF2-40B4-BE49-F238E27FC236}">
                  <a16:creationId xmlns:a16="http://schemas.microsoft.com/office/drawing/2014/main" id="{CB3498BD-2A91-0CFC-0404-6273E1C1466B}"/>
                </a:ext>
              </a:extLst>
            </p:cNvPr>
            <p:cNvSpPr txBox="1">
              <a:spLocks noChangeArrowheads="1"/>
            </p:cNvSpPr>
            <p:nvPr userDrawn="1"/>
          </p:nvSpPr>
          <p:spPr bwMode="auto">
            <a:xfrm>
              <a:off x="158" y="4098"/>
              <a:ext cx="5400" cy="192"/>
            </a:xfrm>
            <a:prstGeom prst="rect">
              <a:avLst/>
            </a:prstGeom>
            <a:noFill/>
            <a:ln>
              <a:noFill/>
            </a:ln>
            <a:effectLst/>
          </p:spPr>
          <p:txBody>
            <a:bodyPr>
              <a:spAutoFit/>
            </a:bodyPr>
            <a:lstStyle>
              <a:lvl1pPr eaLnBrk="0" hangingPunct="0">
                <a:defRPr sz="2000">
                  <a:solidFill>
                    <a:schemeClr val="bg1"/>
                  </a:solidFill>
                  <a:latin typeface="Minion" pitchFamily="2" charset="0"/>
                  <a:ea typeface="Geneva" charset="-128"/>
                </a:defRPr>
              </a:lvl1pPr>
              <a:lvl2pPr marL="742950" indent="-285750" eaLnBrk="0" hangingPunct="0">
                <a:defRPr sz="2000">
                  <a:solidFill>
                    <a:schemeClr val="bg1"/>
                  </a:solidFill>
                  <a:latin typeface="Minion" pitchFamily="2" charset="0"/>
                  <a:ea typeface="Geneva" charset="-128"/>
                </a:defRPr>
              </a:lvl2pPr>
              <a:lvl3pPr marL="1143000" indent="-228600" eaLnBrk="0" hangingPunct="0">
                <a:defRPr sz="2000">
                  <a:solidFill>
                    <a:schemeClr val="bg1"/>
                  </a:solidFill>
                  <a:latin typeface="Minion" pitchFamily="2" charset="0"/>
                  <a:ea typeface="Geneva" charset="-128"/>
                </a:defRPr>
              </a:lvl3pPr>
              <a:lvl4pPr marL="1600200" indent="-228600" eaLnBrk="0" hangingPunct="0">
                <a:defRPr sz="2000">
                  <a:solidFill>
                    <a:schemeClr val="bg1"/>
                  </a:solidFill>
                  <a:latin typeface="Minion" pitchFamily="2" charset="0"/>
                  <a:ea typeface="Geneva" charset="-128"/>
                </a:defRPr>
              </a:lvl4pPr>
              <a:lvl5pPr marL="2057400" indent="-228600" eaLnBrk="0" hangingPunct="0">
                <a:defRPr sz="2000">
                  <a:solidFill>
                    <a:schemeClr val="bg1"/>
                  </a:solidFill>
                  <a:latin typeface="Minion" pitchFamily="2" charset="0"/>
                  <a:ea typeface="Geneva" charset="-128"/>
                </a:defRPr>
              </a:lvl5pPr>
              <a:lvl6pPr marL="2514600" indent="-228600" algn="r" eaLnBrk="0" fontAlgn="base" hangingPunct="0">
                <a:spcBef>
                  <a:spcPct val="0"/>
                </a:spcBef>
                <a:spcAft>
                  <a:spcPct val="0"/>
                </a:spcAft>
                <a:defRPr sz="2000">
                  <a:solidFill>
                    <a:schemeClr val="bg1"/>
                  </a:solidFill>
                  <a:latin typeface="Minion" pitchFamily="2" charset="0"/>
                  <a:ea typeface="Geneva" charset="-128"/>
                </a:defRPr>
              </a:lvl6pPr>
              <a:lvl7pPr marL="2971800" indent="-228600" algn="r" eaLnBrk="0" fontAlgn="base" hangingPunct="0">
                <a:spcBef>
                  <a:spcPct val="0"/>
                </a:spcBef>
                <a:spcAft>
                  <a:spcPct val="0"/>
                </a:spcAft>
                <a:defRPr sz="2000">
                  <a:solidFill>
                    <a:schemeClr val="bg1"/>
                  </a:solidFill>
                  <a:latin typeface="Minion" pitchFamily="2" charset="0"/>
                  <a:ea typeface="Geneva" charset="-128"/>
                </a:defRPr>
              </a:lvl7pPr>
              <a:lvl8pPr marL="3429000" indent="-228600" algn="r" eaLnBrk="0" fontAlgn="base" hangingPunct="0">
                <a:spcBef>
                  <a:spcPct val="0"/>
                </a:spcBef>
                <a:spcAft>
                  <a:spcPct val="0"/>
                </a:spcAft>
                <a:defRPr sz="2000">
                  <a:solidFill>
                    <a:schemeClr val="bg1"/>
                  </a:solidFill>
                  <a:latin typeface="Minion" pitchFamily="2" charset="0"/>
                  <a:ea typeface="Geneva" charset="-128"/>
                </a:defRPr>
              </a:lvl8pPr>
              <a:lvl9pPr marL="3886200" indent="-228600" algn="r" eaLnBrk="0" fontAlgn="base" hangingPunct="0">
                <a:spcBef>
                  <a:spcPct val="0"/>
                </a:spcBef>
                <a:spcAft>
                  <a:spcPct val="0"/>
                </a:spcAft>
                <a:defRPr sz="2000">
                  <a:solidFill>
                    <a:schemeClr val="bg1"/>
                  </a:solidFill>
                  <a:latin typeface="Minion" pitchFamily="2" charset="0"/>
                  <a:ea typeface="Geneva" charset="-128"/>
                </a:defRPr>
              </a:lvl9pPr>
            </a:lstStyle>
            <a:p>
              <a:pPr algn="r">
                <a:spcBef>
                  <a:spcPct val="50000"/>
                </a:spcBef>
                <a:defRPr/>
              </a:pPr>
              <a:r>
                <a:rPr lang="nl-NL" sz="1400" b="1">
                  <a:latin typeface="Times New Roman" pitchFamily="18" charset="0"/>
                </a:rPr>
                <a:t>ICLON, Interfacultair Centrum voor Lerarenopleiding, Onderwijsontwikkeling en Nascholing</a:t>
              </a:r>
            </a:p>
          </p:txBody>
        </p:sp>
      </p:grpSp>
      <p:pic>
        <p:nvPicPr>
          <p:cNvPr id="9" name="Picture 27">
            <a:extLst>
              <a:ext uri="{FF2B5EF4-FFF2-40B4-BE49-F238E27FC236}">
                <a16:creationId xmlns:a16="http://schemas.microsoft.com/office/drawing/2014/main" id="{CC473922-2A54-B9EE-6AAA-C50A4E96C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229225"/>
            <a:ext cx="2879725"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3"/>
          <p:cNvSpPr>
            <a:spLocks noGrp="1" noChangeArrowheads="1"/>
          </p:cNvSpPr>
          <p:nvPr>
            <p:ph type="subTitle" idx="1"/>
          </p:nvPr>
        </p:nvSpPr>
        <p:spPr>
          <a:xfrm>
            <a:off x="468313" y="4508500"/>
            <a:ext cx="5472112" cy="360363"/>
          </a:xfrm>
        </p:spPr>
        <p:txBody>
          <a:bodyPr/>
          <a:lstStyle>
            <a:lvl1pPr marL="0" indent="0">
              <a:buFont typeface="Arial" charset="0"/>
              <a:buNone/>
              <a:defRPr sz="2000"/>
            </a:lvl1pPr>
          </a:lstStyle>
          <a:p>
            <a:r>
              <a:rPr lang="en-US"/>
              <a:t>Naam</a:t>
            </a:r>
          </a:p>
        </p:txBody>
      </p:sp>
      <p:sp>
        <p:nvSpPr>
          <p:cNvPr id="5122" name="Rectangle 2"/>
          <p:cNvSpPr>
            <a:spLocks noGrp="1" noChangeArrowheads="1"/>
          </p:cNvSpPr>
          <p:nvPr>
            <p:ph type="ctrTitle"/>
          </p:nvPr>
        </p:nvSpPr>
        <p:spPr>
          <a:xfrm>
            <a:off x="611188" y="1268413"/>
            <a:ext cx="7916862" cy="1439862"/>
          </a:xfrm>
        </p:spPr>
        <p:txBody>
          <a:bodyPr/>
          <a:lstStyle>
            <a:lvl1pPr algn="ctr">
              <a:defRPr/>
            </a:lvl1pPr>
          </a:lstStyle>
          <a:p>
            <a:r>
              <a:rPr lang="en-US"/>
              <a:t>Titel van de presentatie</a:t>
            </a:r>
          </a:p>
        </p:txBody>
      </p:sp>
    </p:spTree>
    <p:extLst>
      <p:ext uri="{BB962C8B-B14F-4D97-AF65-F5344CB8AC3E}">
        <p14:creationId xmlns:p14="http://schemas.microsoft.com/office/powerpoint/2010/main" val="9852013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3910A2E7-F656-BCA1-8F3B-D3ABBB8916A6}"/>
              </a:ext>
            </a:extLst>
          </p:cNvPr>
          <p:cNvSpPr>
            <a:spLocks noGrp="1" noChangeArrowheads="1"/>
          </p:cNvSpPr>
          <p:nvPr>
            <p:ph type="title"/>
          </p:nvPr>
        </p:nvSpPr>
        <p:spPr bwMode="auto">
          <a:xfrm>
            <a:off x="468313" y="333375"/>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Titel</a:t>
            </a:r>
          </a:p>
        </p:txBody>
      </p:sp>
      <p:sp>
        <p:nvSpPr>
          <p:cNvPr id="1027" name="Rectangle 6">
            <a:extLst>
              <a:ext uri="{FF2B5EF4-FFF2-40B4-BE49-F238E27FC236}">
                <a16:creationId xmlns:a16="http://schemas.microsoft.com/office/drawing/2014/main" id="{F4DBAA12-6EDB-A8D6-389C-1BD20F796D15}"/>
              </a:ext>
            </a:extLst>
          </p:cNvPr>
          <p:cNvSpPr>
            <a:spLocks noGrp="1" noChangeArrowheads="1"/>
          </p:cNvSpPr>
          <p:nvPr>
            <p:ph type="body" idx="1"/>
          </p:nvPr>
        </p:nvSpPr>
        <p:spPr bwMode="auto">
          <a:xfrm>
            <a:off x="468313" y="1268413"/>
            <a:ext cx="81359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Opsomming van tekst</a:t>
            </a:r>
          </a:p>
          <a:p>
            <a:pPr lvl="0"/>
            <a:r>
              <a:rPr lang="en-US" altLang="nl-NL"/>
              <a:t>Opsomming van tekst</a:t>
            </a:r>
          </a:p>
          <a:p>
            <a:pPr lvl="0"/>
            <a:r>
              <a:rPr lang="en-US" altLang="nl-NL"/>
              <a:t>Opsomming van tekst</a:t>
            </a:r>
          </a:p>
          <a:p>
            <a:pPr lvl="1"/>
            <a:r>
              <a:rPr lang="en-US" altLang="nl-NL"/>
              <a:t>Opsomming van tekst</a:t>
            </a:r>
          </a:p>
          <a:p>
            <a:pPr lvl="2"/>
            <a:r>
              <a:rPr lang="en-US" altLang="nl-NL"/>
              <a:t>Opsomming van tekst</a:t>
            </a:r>
          </a:p>
          <a:p>
            <a:pPr lvl="3"/>
            <a:r>
              <a:rPr lang="en-US" altLang="nl-NL"/>
              <a:t>Opsomming van tekst</a:t>
            </a:r>
          </a:p>
          <a:p>
            <a:pPr lvl="4"/>
            <a:r>
              <a:rPr lang="en-US" altLang="nl-NL"/>
              <a:t>Opsomming van tekst</a:t>
            </a:r>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Times New Roman" pitchFamily="18" charset="0"/>
          <a:ea typeface="Geneva" charset="-128"/>
        </a:defRPr>
      </a:lvl2pPr>
      <a:lvl3pPr algn="l" rtl="0" eaLnBrk="0" fontAlgn="base" hangingPunct="0">
        <a:spcBef>
          <a:spcPct val="0"/>
        </a:spcBef>
        <a:spcAft>
          <a:spcPct val="0"/>
        </a:spcAft>
        <a:defRPr sz="4400" b="1">
          <a:solidFill>
            <a:schemeClr val="bg1"/>
          </a:solidFill>
          <a:latin typeface="Times New Roman" pitchFamily="18" charset="0"/>
          <a:ea typeface="Geneva" charset="-128"/>
        </a:defRPr>
      </a:lvl3pPr>
      <a:lvl4pPr algn="l" rtl="0" eaLnBrk="0" fontAlgn="base" hangingPunct="0">
        <a:spcBef>
          <a:spcPct val="0"/>
        </a:spcBef>
        <a:spcAft>
          <a:spcPct val="0"/>
        </a:spcAft>
        <a:defRPr sz="4400" b="1">
          <a:solidFill>
            <a:schemeClr val="bg1"/>
          </a:solidFill>
          <a:latin typeface="Times New Roman" pitchFamily="18" charset="0"/>
          <a:ea typeface="Geneva" charset="-128"/>
        </a:defRPr>
      </a:lvl4pPr>
      <a:lvl5pPr algn="l" rtl="0" eaLnBrk="0" fontAlgn="base" hangingPunct="0">
        <a:spcBef>
          <a:spcPct val="0"/>
        </a:spcBef>
        <a:spcAft>
          <a:spcPct val="0"/>
        </a:spcAft>
        <a:defRPr sz="4400" b="1">
          <a:solidFill>
            <a:schemeClr val="bg1"/>
          </a:solidFill>
          <a:latin typeface="Times New Roman" pitchFamily="18" charset="0"/>
          <a:ea typeface="Geneva" charset="-128"/>
        </a:defRPr>
      </a:lvl5pPr>
      <a:lvl6pPr marL="457200" algn="l" rtl="0" fontAlgn="base">
        <a:spcBef>
          <a:spcPct val="0"/>
        </a:spcBef>
        <a:spcAft>
          <a:spcPct val="0"/>
        </a:spcAft>
        <a:defRPr sz="4400" b="1">
          <a:solidFill>
            <a:schemeClr val="bg1"/>
          </a:solidFill>
          <a:latin typeface="Minion" pitchFamily="2" charset="0"/>
        </a:defRPr>
      </a:lvl6pPr>
      <a:lvl7pPr marL="914400" algn="l" rtl="0" fontAlgn="base">
        <a:spcBef>
          <a:spcPct val="0"/>
        </a:spcBef>
        <a:spcAft>
          <a:spcPct val="0"/>
        </a:spcAft>
        <a:defRPr sz="4400" b="1">
          <a:solidFill>
            <a:schemeClr val="bg1"/>
          </a:solidFill>
          <a:latin typeface="Minion" pitchFamily="2" charset="0"/>
        </a:defRPr>
      </a:lvl7pPr>
      <a:lvl8pPr marL="1371600" algn="l" rtl="0" fontAlgn="base">
        <a:spcBef>
          <a:spcPct val="0"/>
        </a:spcBef>
        <a:spcAft>
          <a:spcPct val="0"/>
        </a:spcAft>
        <a:defRPr sz="4400" b="1">
          <a:solidFill>
            <a:schemeClr val="bg1"/>
          </a:solidFill>
          <a:latin typeface="Minion" pitchFamily="2" charset="0"/>
        </a:defRPr>
      </a:lvl8pPr>
      <a:lvl9pPr marL="1828800" algn="l" rtl="0" fontAlgn="base">
        <a:spcBef>
          <a:spcPct val="0"/>
        </a:spcBef>
        <a:spcAft>
          <a:spcPct val="0"/>
        </a:spcAft>
        <a:defRPr sz="4400" b="1">
          <a:solidFill>
            <a:schemeClr val="bg1"/>
          </a:solidFill>
          <a:latin typeface="Minion" pitchFamily="2" charset="0"/>
        </a:defRPr>
      </a:lvl9pPr>
    </p:titleStyle>
    <p:bodyStyle>
      <a:lvl1pPr marL="342900" indent="-342900" algn="l" rtl="0" eaLnBrk="0" fontAlgn="base" hangingPunct="0">
        <a:lnSpc>
          <a:spcPct val="95000"/>
        </a:lnSpc>
        <a:spcBef>
          <a:spcPct val="0"/>
        </a:spcBef>
        <a:spcAft>
          <a:spcPct val="0"/>
        </a:spcAft>
        <a:buFont typeface="Arial" panose="020B0604020202020204" pitchFamily="34"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32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mdavidmerrill.com/Papers/firstprinciplesbymerrill.pdf" TargetMode="External"/><Relationship Id="rId2" Type="http://schemas.openxmlformats.org/officeDocument/2006/relationships/hyperlink" Target="http://www.youtube.com/watch?v=i_TKaO2-jXA"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vakdidactiek-ae.nl/wp-content/uploads/2014/08/Vakdidactiek_en_Economie1.pdf" TargetMode="External"/><Relationship Id="rId7" Type="http://schemas.openxmlformats.org/officeDocument/2006/relationships/hyperlink" Target="http://ou.content-e.nl/content-e/pub_RDMC/KBeco/index.htm" TargetMode="External"/><Relationship Id="rId2" Type="http://schemas.openxmlformats.org/officeDocument/2006/relationships/hyperlink" Target="https://sieo.nl/docentenboeken" TargetMode="External"/><Relationship Id="rId1" Type="http://schemas.openxmlformats.org/officeDocument/2006/relationships/slideLayout" Target="../slideLayouts/slideLayout1.xml"/><Relationship Id="rId6" Type="http://schemas.openxmlformats.org/officeDocument/2006/relationships/hyperlink" Target="http://www.leraar24.nl/dossier/284/pre-en-misconcepten-in-het-onderwijs" TargetMode="External"/><Relationship Id="rId5" Type="http://schemas.openxmlformats.org/officeDocument/2006/relationships/hyperlink" Target="http://www.ou.nl/documents/14300/263185/Rapport7_17.pdf" TargetMode="External"/><Relationship Id="rId4" Type="http://schemas.openxmlformats.org/officeDocument/2006/relationships/hyperlink" Target="http://www.ou.nl/Docs/Expertise/RdMC/Reeks%202006/Vakdidactiek_en_Economi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sxNGg4RQU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151A9BA9-5BB3-D9C1-F773-41A1556109CF}"/>
              </a:ext>
            </a:extLst>
          </p:cNvPr>
          <p:cNvSpPr>
            <a:spLocks noGrp="1" noChangeArrowheads="1"/>
          </p:cNvSpPr>
          <p:nvPr>
            <p:ph type="ctrTitle" idx="4294967295"/>
          </p:nvPr>
        </p:nvSpPr>
        <p:spPr>
          <a:xfrm>
            <a:off x="685800" y="2130425"/>
            <a:ext cx="7772400" cy="1470025"/>
          </a:xfrm>
        </p:spPr>
        <p:txBody>
          <a:bodyPr/>
          <a:lstStyle/>
          <a:p>
            <a:r>
              <a:rPr lang="en-US" altLang="nl-NL"/>
              <a:t>Fundamentals en discipline</a:t>
            </a:r>
            <a:endParaRPr lang="nl-NL" altLang="nl-NL"/>
          </a:p>
        </p:txBody>
      </p:sp>
      <p:sp>
        <p:nvSpPr>
          <p:cNvPr id="4098" name="Rectangle 3">
            <a:extLst>
              <a:ext uri="{FF2B5EF4-FFF2-40B4-BE49-F238E27FC236}">
                <a16:creationId xmlns:a16="http://schemas.microsoft.com/office/drawing/2014/main" id="{34E0EA97-9911-B1D4-AEB2-E0A437F345E5}"/>
              </a:ext>
            </a:extLst>
          </p:cNvPr>
          <p:cNvSpPr>
            <a:spLocks noGrp="1" noChangeArrowheads="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r>
              <a:rPr lang="en-US" altLang="nl-NL"/>
              <a:t>Pleidooi voor vakdidactische interventies </a:t>
            </a:r>
            <a:endParaRPr lang="nl-NL" alt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7C9D098D-65E9-34DF-900C-205A4AE75A2A}"/>
              </a:ext>
            </a:extLst>
          </p:cNvPr>
          <p:cNvSpPr>
            <a:spLocks noGrp="1" noChangeArrowheads="1"/>
          </p:cNvSpPr>
          <p:nvPr>
            <p:ph type="title" idx="4294967295"/>
          </p:nvPr>
        </p:nvSpPr>
        <p:spPr/>
        <p:txBody>
          <a:bodyPr/>
          <a:lstStyle/>
          <a:p>
            <a:r>
              <a:rPr lang="nl-NL" altLang="nl-NL" sz="3200"/>
              <a:t>Wel interessant;</a:t>
            </a:r>
            <a:r>
              <a:rPr lang="nl-NL" altLang="nl-NL"/>
              <a:t> opvattingen </a:t>
            </a:r>
            <a:r>
              <a:rPr lang="nl-NL" altLang="nl-NL" sz="3200"/>
              <a:t>over effectief leren. Op een school. In een klas. In een vak . Met lesmateriaal</a:t>
            </a:r>
          </a:p>
        </p:txBody>
      </p:sp>
      <p:sp>
        <p:nvSpPr>
          <p:cNvPr id="14338" name="Rectangle 3">
            <a:extLst>
              <a:ext uri="{FF2B5EF4-FFF2-40B4-BE49-F238E27FC236}">
                <a16:creationId xmlns:a16="http://schemas.microsoft.com/office/drawing/2014/main" id="{5A312483-D304-5E4D-D538-29E767D0F515}"/>
              </a:ext>
            </a:extLst>
          </p:cNvPr>
          <p:cNvSpPr>
            <a:spLocks noGrp="1" noChangeArrowheads="1"/>
          </p:cNvSpPr>
          <p:nvPr>
            <p:ph type="body" idx="4294967295"/>
          </p:nvPr>
        </p:nvSpPr>
        <p:spPr/>
        <p:txBody>
          <a:bodyPr/>
          <a:lstStyle/>
          <a:p>
            <a:pPr>
              <a:defRPr/>
            </a:pPr>
            <a:endParaRPr lang="nl-NL" altLang="nl-NL" dirty="0"/>
          </a:p>
          <a:p>
            <a:pPr>
              <a:buFont typeface="Arial" panose="020B0604020202020204" pitchFamily="34" charset="0"/>
              <a:buNone/>
              <a:defRPr/>
            </a:pPr>
            <a:r>
              <a:rPr lang="nl-NL" altLang="nl-NL" b="1" dirty="0"/>
              <a:t>Eerste interventie</a:t>
            </a:r>
          </a:p>
          <a:p>
            <a:pPr>
              <a:defRPr/>
            </a:pPr>
            <a:r>
              <a:rPr lang="nl-NL" altLang="nl-NL" dirty="0" err="1"/>
              <a:t>Instructional</a:t>
            </a:r>
            <a:r>
              <a:rPr lang="nl-NL" altLang="nl-NL" dirty="0"/>
              <a:t> design, lesstof zo organiseren dat het geleerde beklijft (Merrill)</a:t>
            </a:r>
          </a:p>
          <a:p>
            <a:pPr marL="0" indent="0">
              <a:buFont typeface="Arial" panose="020B0604020202020204" pitchFamily="34" charset="0"/>
              <a:buNone/>
              <a:defRPr/>
            </a:pPr>
            <a:endParaRPr lang="nl-NL" altLang="nl-NL" dirty="0"/>
          </a:p>
          <a:p>
            <a:pPr>
              <a:buFont typeface="Arial" panose="020B0604020202020204" pitchFamily="34" charset="0"/>
              <a:buNone/>
              <a:defRPr/>
            </a:pPr>
            <a:endParaRPr lang="nl-NL" alt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D6EC3F63-E35B-2B5B-5ACF-41FD4A469505}"/>
              </a:ext>
            </a:extLst>
          </p:cNvPr>
          <p:cNvSpPr>
            <a:spLocks noGrp="1" noChangeArrowheads="1"/>
          </p:cNvSpPr>
          <p:nvPr>
            <p:ph type="title" idx="4294967295"/>
          </p:nvPr>
        </p:nvSpPr>
        <p:spPr/>
        <p:txBody>
          <a:bodyPr/>
          <a:lstStyle/>
          <a:p>
            <a:r>
              <a:rPr lang="nl-NL" altLang="nl-NL" sz="4000"/>
              <a:t>Instructional design</a:t>
            </a:r>
          </a:p>
        </p:txBody>
      </p:sp>
      <p:sp>
        <p:nvSpPr>
          <p:cNvPr id="14338" name="Rectangle 3">
            <a:extLst>
              <a:ext uri="{FF2B5EF4-FFF2-40B4-BE49-F238E27FC236}">
                <a16:creationId xmlns:a16="http://schemas.microsoft.com/office/drawing/2014/main" id="{9EE41251-1214-A172-35C2-6C12A7B9EB74}"/>
              </a:ext>
            </a:extLst>
          </p:cNvPr>
          <p:cNvSpPr>
            <a:spLocks noGrp="1" noChangeArrowheads="1"/>
          </p:cNvSpPr>
          <p:nvPr>
            <p:ph type="body" idx="4294967295"/>
          </p:nvPr>
        </p:nvSpPr>
        <p:spPr/>
        <p:txBody>
          <a:bodyPr/>
          <a:lstStyle/>
          <a:p>
            <a:r>
              <a:rPr lang="nl-NL" altLang="nl-NL">
                <a:hlinkClick r:id="rId2"/>
              </a:rPr>
              <a:t>http://www.youtube.com/watch?v=i_TKaO2-jXA</a:t>
            </a:r>
            <a:endParaRPr lang="nl-NL" altLang="nl-NL"/>
          </a:p>
          <a:p>
            <a:r>
              <a:rPr lang="nl-NL" altLang="nl-NL"/>
              <a:t> </a:t>
            </a:r>
            <a:r>
              <a:rPr lang="en-US" altLang="nl-NL"/>
              <a:t>Artikel; first principles of instruction; </a:t>
            </a:r>
            <a:r>
              <a:rPr lang="en-US" altLang="nl-NL">
                <a:hlinkClick r:id="rId3"/>
              </a:rPr>
              <a:t>http://mdavidmerrill.com/Papers/firstprinciplesbymerrill.pdf</a:t>
            </a:r>
            <a:endParaRPr lang="en-US" altLang="nl-NL"/>
          </a:p>
          <a:p>
            <a:endParaRPr lang="nl-NL" altLang="nl-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91EB3EF-7167-FF75-23A4-491649B2A0BC}"/>
              </a:ext>
            </a:extLst>
          </p:cNvPr>
          <p:cNvSpPr>
            <a:spLocks noGrp="1" noChangeArrowheads="1"/>
          </p:cNvSpPr>
          <p:nvPr>
            <p:ph type="title" idx="4294967295"/>
          </p:nvPr>
        </p:nvSpPr>
        <p:spPr/>
        <p:txBody>
          <a:bodyPr/>
          <a:lstStyle/>
          <a:p>
            <a:r>
              <a:rPr lang="nl-NL" altLang="nl-NL" sz="4000"/>
              <a:t>Model Merrill</a:t>
            </a:r>
          </a:p>
        </p:txBody>
      </p:sp>
      <p:pic>
        <p:nvPicPr>
          <p:cNvPr id="15362" name="Picture 2">
            <a:extLst>
              <a:ext uri="{FF2B5EF4-FFF2-40B4-BE49-F238E27FC236}">
                <a16:creationId xmlns:a16="http://schemas.microsoft.com/office/drawing/2014/main" id="{370735AF-7FF3-D57D-99BA-A9EDED675FF0}"/>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47813" y="1773238"/>
            <a:ext cx="5572125" cy="19939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7459BAE-889F-7CB1-81F2-090C8B7071D6}"/>
              </a:ext>
            </a:extLst>
          </p:cNvPr>
          <p:cNvSpPr>
            <a:spLocks noGrp="1" noChangeArrowheads="1"/>
          </p:cNvSpPr>
          <p:nvPr>
            <p:ph type="title" idx="4294967295"/>
          </p:nvPr>
        </p:nvSpPr>
        <p:spPr/>
        <p:txBody>
          <a:bodyPr/>
          <a:lstStyle/>
          <a:p>
            <a:r>
              <a:rPr lang="nl-NL" altLang="nl-NL" sz="4000"/>
              <a:t>Debat vak economie; veertig jaar oorverdovend stil</a:t>
            </a:r>
          </a:p>
        </p:txBody>
      </p:sp>
      <p:sp>
        <p:nvSpPr>
          <p:cNvPr id="16386" name="Rectangle 3">
            <a:extLst>
              <a:ext uri="{FF2B5EF4-FFF2-40B4-BE49-F238E27FC236}">
                <a16:creationId xmlns:a16="http://schemas.microsoft.com/office/drawing/2014/main" id="{EDFAF427-AF7D-7702-25D7-5F9EC5C5FF11}"/>
              </a:ext>
            </a:extLst>
          </p:cNvPr>
          <p:cNvSpPr>
            <a:spLocks noGrp="1" noChangeArrowheads="1"/>
          </p:cNvSpPr>
          <p:nvPr>
            <p:ph type="body" idx="4294967295"/>
          </p:nvPr>
        </p:nvSpPr>
        <p:spPr/>
        <p:txBody>
          <a:bodyPr/>
          <a:lstStyle/>
          <a:p>
            <a:pPr eaLnBrk="1" hangingPunct="1">
              <a:buFont typeface="Arial" panose="020B0604020202020204" pitchFamily="34" charset="0"/>
              <a:buNone/>
            </a:pPr>
            <a:r>
              <a:rPr lang="nl-NL" altLang="nl-NL"/>
              <a:t>-Vakinhoud versus het leren van kinderen</a:t>
            </a:r>
          </a:p>
          <a:p>
            <a:pPr eaLnBrk="1" hangingPunct="1">
              <a:buFont typeface="Arial" panose="020B0604020202020204" pitchFamily="34" charset="0"/>
              <a:buNone/>
            </a:pPr>
            <a:r>
              <a:rPr lang="nl-NL" altLang="nl-NL"/>
              <a:t>-Techniek versus betekenis van begrippen</a:t>
            </a:r>
          </a:p>
          <a:p>
            <a:pPr eaLnBrk="1" hangingPunct="1">
              <a:buFont typeface="Arial" panose="020B0604020202020204" pitchFamily="34" charset="0"/>
              <a:buNone/>
            </a:pPr>
            <a:r>
              <a:rPr lang="nl-NL" altLang="nl-NL"/>
              <a:t>-Betekenisloos leren versus misconcepten</a:t>
            </a:r>
          </a:p>
          <a:p>
            <a:pPr eaLnBrk="1" hangingPunct="1">
              <a:buFont typeface="Arial" panose="020B0604020202020204" pitchFamily="34" charset="0"/>
              <a:buNone/>
            </a:pPr>
            <a:r>
              <a:rPr lang="nl-NL" altLang="nl-NL"/>
              <a:t>-waardevrije wetenschap versus waardegeladen </a:t>
            </a:r>
          </a:p>
          <a:p>
            <a:pPr eaLnBrk="1" hangingPunct="1">
              <a:buFont typeface="Arial" panose="020B0604020202020204" pitchFamily="34" charset="0"/>
              <a:buNone/>
            </a:pPr>
            <a:r>
              <a:rPr lang="nl-NL" altLang="nl-NL"/>
              <a:t>algemene vorming</a:t>
            </a:r>
          </a:p>
          <a:p>
            <a:pPr eaLnBrk="1" hangingPunct="1">
              <a:buFont typeface="Arial" panose="020B0604020202020204" pitchFamily="34" charset="0"/>
              <a:buNone/>
            </a:pPr>
            <a:r>
              <a:rPr lang="nl-NL" altLang="nl-NL"/>
              <a:t>-Hun punt; </a:t>
            </a:r>
            <a:r>
              <a:rPr lang="nl-NL" altLang="nl-NL" b="1"/>
              <a:t>didactisering</a:t>
            </a:r>
          </a:p>
          <a:p>
            <a:pPr eaLnBrk="1" hangingPunct="1">
              <a:buFont typeface="Arial" panose="020B0604020202020204" pitchFamily="34" charset="0"/>
              <a:buNone/>
            </a:pPr>
            <a:endParaRPr lang="nl-NL" altLang="nl-NL"/>
          </a:p>
        </p:txBody>
      </p:sp>
      <p:pic>
        <p:nvPicPr>
          <p:cNvPr id="16387" name="Picture 11" descr="178831_962_1192178061760-Afbeelding_1">
            <a:extLst>
              <a:ext uri="{FF2B5EF4-FFF2-40B4-BE49-F238E27FC236}">
                <a16:creationId xmlns:a16="http://schemas.microsoft.com/office/drawing/2014/main" id="{CBA3D1D1-03F3-D7EB-26EB-B6A233F7F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292600"/>
            <a:ext cx="12573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dec96_c">
            <a:extLst>
              <a:ext uri="{FF2B5EF4-FFF2-40B4-BE49-F238E27FC236}">
                <a16:creationId xmlns:a16="http://schemas.microsoft.com/office/drawing/2014/main" id="{B2AFBEA6-6B57-9F2B-EDD5-96BEBBCAD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644900"/>
            <a:ext cx="1905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ndertitel 1">
            <a:extLst>
              <a:ext uri="{FF2B5EF4-FFF2-40B4-BE49-F238E27FC236}">
                <a16:creationId xmlns:a16="http://schemas.microsoft.com/office/drawing/2014/main" id="{BFA73BAB-6FF2-0848-C7FB-782583E0F45F}"/>
              </a:ext>
            </a:extLst>
          </p:cNvPr>
          <p:cNvSpPr>
            <a:spLocks noGrp="1" noChangeArrowheads="1"/>
          </p:cNvSpPr>
          <p:nvPr>
            <p:ph type="subTitle" idx="1"/>
          </p:nvPr>
        </p:nvSpPr>
        <p:spPr/>
        <p:txBody>
          <a:bodyPr/>
          <a:lstStyle/>
          <a:p>
            <a:pPr>
              <a:buFont typeface="Arial" panose="020B0604020202020204" pitchFamily="34" charset="0"/>
              <a:buNone/>
            </a:pPr>
            <a:r>
              <a:rPr lang="nl-NL" altLang="nl-NL"/>
              <a:t>Lans Bovenberg, drie kernconcepten, balans, verhaal, grafiek, berekenig</a:t>
            </a:r>
          </a:p>
          <a:p>
            <a:pPr>
              <a:buFont typeface="Arial" panose="020B0604020202020204" pitchFamily="34" charset="0"/>
              <a:buNone/>
            </a:pPr>
            <a:r>
              <a:rPr lang="nl-NL" altLang="nl-NL"/>
              <a:t>V</a:t>
            </a:r>
          </a:p>
        </p:txBody>
      </p:sp>
      <p:sp>
        <p:nvSpPr>
          <p:cNvPr id="17410" name="Titel 2">
            <a:extLst>
              <a:ext uri="{FF2B5EF4-FFF2-40B4-BE49-F238E27FC236}">
                <a16:creationId xmlns:a16="http://schemas.microsoft.com/office/drawing/2014/main" id="{A0FDB4F0-5910-AB9A-5859-3ABF6CFA59ED}"/>
              </a:ext>
            </a:extLst>
          </p:cNvPr>
          <p:cNvSpPr>
            <a:spLocks noGrp="1" noChangeArrowheads="1"/>
          </p:cNvSpPr>
          <p:nvPr>
            <p:ph type="ctrTitle"/>
          </p:nvPr>
        </p:nvSpPr>
        <p:spPr/>
        <p:txBody>
          <a:bodyPr/>
          <a:lstStyle/>
          <a:p>
            <a:r>
              <a:rPr lang="nl-NL" altLang="nl-NL"/>
              <a:t>Uitweg</a:t>
            </a:r>
          </a:p>
        </p:txBody>
      </p:sp>
      <p:pic>
        <p:nvPicPr>
          <p:cNvPr id="17411" name="Afbeelding 1">
            <a:extLst>
              <a:ext uri="{FF2B5EF4-FFF2-40B4-BE49-F238E27FC236}">
                <a16:creationId xmlns:a16="http://schemas.microsoft.com/office/drawing/2014/main" id="{F3138825-C19F-6287-39C3-CC53D26DC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2420938"/>
            <a:ext cx="296386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Afbeelding 2">
            <a:extLst>
              <a:ext uri="{FF2B5EF4-FFF2-40B4-BE49-F238E27FC236}">
                <a16:creationId xmlns:a16="http://schemas.microsoft.com/office/drawing/2014/main" id="{A0596CC5-6CC2-C790-F7E2-B30996F9A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2420938"/>
            <a:ext cx="296386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A26DD7C-1155-F35C-A7BD-94BC81F18DCA}"/>
              </a:ext>
            </a:extLst>
          </p:cNvPr>
          <p:cNvSpPr>
            <a:spLocks noGrp="1" noChangeArrowheads="1"/>
          </p:cNvSpPr>
          <p:nvPr>
            <p:ph type="title" idx="4294967295"/>
          </p:nvPr>
        </p:nvSpPr>
        <p:spPr/>
        <p:txBody>
          <a:bodyPr/>
          <a:lstStyle/>
          <a:p>
            <a:r>
              <a:rPr lang="nl-NL" altLang="nl-NL" sz="4000"/>
              <a:t>De tweede interventie; gebrekkige didactisering</a:t>
            </a:r>
          </a:p>
        </p:txBody>
      </p:sp>
      <p:sp>
        <p:nvSpPr>
          <p:cNvPr id="18434" name="Rectangle 3">
            <a:extLst>
              <a:ext uri="{FF2B5EF4-FFF2-40B4-BE49-F238E27FC236}">
                <a16:creationId xmlns:a16="http://schemas.microsoft.com/office/drawing/2014/main" id="{DC3DAE7C-560E-FE6E-8013-823B0EDE9F63}"/>
              </a:ext>
            </a:extLst>
          </p:cNvPr>
          <p:cNvSpPr>
            <a:spLocks noGrp="1" noChangeArrowheads="1"/>
          </p:cNvSpPr>
          <p:nvPr>
            <p:ph type="body" idx="4294967295"/>
          </p:nvPr>
        </p:nvSpPr>
        <p:spPr/>
        <p:txBody>
          <a:bodyPr/>
          <a:lstStyle/>
          <a:p>
            <a:r>
              <a:rPr lang="en-US" altLang="nl-NL"/>
              <a:t>Heertje verzamelde de begrippen, in samenhang en maakte het eerste lesmateriaal</a:t>
            </a:r>
          </a:p>
          <a:p>
            <a:r>
              <a:rPr lang="en-US" altLang="nl-NL"/>
              <a:t>LWEO didactiseerde door uitleg te vervangen door opdrachten, vooral vanuit de wereld van de leerling</a:t>
            </a:r>
          </a:p>
          <a:p>
            <a:r>
              <a:rPr lang="en-US" altLang="nl-NL"/>
              <a:t>Rolf Schöndorff didactiseerde –vooral- verbaal (Economie voor jou, NRC/Handelsblad) door verbinding techniek en begrip (Economie Bijvoorbeeld)</a:t>
            </a:r>
            <a:endParaRPr lang="nl-NL" alt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9BCA01CA-66F5-E858-AB90-15CC4F94F96E}"/>
              </a:ext>
            </a:extLst>
          </p:cNvPr>
          <p:cNvSpPr>
            <a:spLocks noGrp="1" noChangeArrowheads="1"/>
          </p:cNvSpPr>
          <p:nvPr>
            <p:ph type="title" idx="4294967295"/>
          </p:nvPr>
        </p:nvSpPr>
        <p:spPr/>
        <p:txBody>
          <a:bodyPr/>
          <a:lstStyle/>
          <a:p>
            <a:r>
              <a:rPr lang="nl-NL" altLang="nl-NL" sz="4000"/>
              <a:t>Voorbeeld niet-gedidactiseerde economie</a:t>
            </a:r>
          </a:p>
        </p:txBody>
      </p:sp>
      <p:pic>
        <p:nvPicPr>
          <p:cNvPr id="19458" name="Picture 4">
            <a:extLst>
              <a:ext uri="{FF2B5EF4-FFF2-40B4-BE49-F238E27FC236}">
                <a16:creationId xmlns:a16="http://schemas.microsoft.com/office/drawing/2014/main" id="{DC292AC5-B0BA-4CF4-92D9-712E73A71D57}"/>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11413" y="1484313"/>
            <a:ext cx="3468687" cy="2601912"/>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F2AE4E1-B0F1-5E78-5204-7C639C4BE43F}"/>
              </a:ext>
            </a:extLst>
          </p:cNvPr>
          <p:cNvSpPr>
            <a:spLocks noGrp="1" noChangeArrowheads="1"/>
          </p:cNvSpPr>
          <p:nvPr>
            <p:ph type="title" idx="4294967295"/>
          </p:nvPr>
        </p:nvSpPr>
        <p:spPr/>
        <p:txBody>
          <a:bodyPr/>
          <a:lstStyle/>
          <a:p>
            <a:r>
              <a:rPr lang="nl-NL" altLang="nl-NL" sz="4000"/>
              <a:t>Voorbeeld gedidactiseerde economie</a:t>
            </a:r>
          </a:p>
        </p:txBody>
      </p:sp>
      <p:pic>
        <p:nvPicPr>
          <p:cNvPr id="20482" name="Picture 7" descr="marktw3">
            <a:extLst>
              <a:ext uri="{FF2B5EF4-FFF2-40B4-BE49-F238E27FC236}">
                <a16:creationId xmlns:a16="http://schemas.microsoft.com/office/drawing/2014/main" id="{5FFB41B9-E369-4305-669B-3E51EB6A5AFC}"/>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539750" y="981075"/>
            <a:ext cx="2705100" cy="291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5" descr="vraag9">
            <a:extLst>
              <a:ext uri="{FF2B5EF4-FFF2-40B4-BE49-F238E27FC236}">
                <a16:creationId xmlns:a16="http://schemas.microsoft.com/office/drawing/2014/main" id="{3837B380-53D6-D70F-4075-92F2F044C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981075"/>
            <a:ext cx="4762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8">
            <a:extLst>
              <a:ext uri="{FF2B5EF4-FFF2-40B4-BE49-F238E27FC236}">
                <a16:creationId xmlns:a16="http://schemas.microsoft.com/office/drawing/2014/main" id="{4F06282D-C707-7DE6-657D-F707EFC96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573463"/>
            <a:ext cx="8229600"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61B78C13-25C4-40F2-1D67-85ED24ECD95E}"/>
              </a:ext>
            </a:extLst>
          </p:cNvPr>
          <p:cNvSpPr>
            <a:spLocks noGrp="1" noChangeArrowheads="1"/>
          </p:cNvSpPr>
          <p:nvPr>
            <p:ph type="title" idx="4294967295"/>
          </p:nvPr>
        </p:nvSpPr>
        <p:spPr/>
        <p:txBody>
          <a:bodyPr/>
          <a:lstStyle/>
          <a:p>
            <a:r>
              <a:rPr lang="nl-NL" altLang="nl-NL" sz="4000"/>
              <a:t>Voorbeelden van misconcepten</a:t>
            </a:r>
          </a:p>
        </p:txBody>
      </p:sp>
      <p:sp>
        <p:nvSpPr>
          <p:cNvPr id="21506" name="Rectangle 3">
            <a:extLst>
              <a:ext uri="{FF2B5EF4-FFF2-40B4-BE49-F238E27FC236}">
                <a16:creationId xmlns:a16="http://schemas.microsoft.com/office/drawing/2014/main" id="{AD0732D7-FD12-6BF7-AB40-1F5746D37325}"/>
              </a:ext>
            </a:extLst>
          </p:cNvPr>
          <p:cNvSpPr>
            <a:spLocks noGrp="1" noChangeArrowheads="1"/>
          </p:cNvSpPr>
          <p:nvPr>
            <p:ph type="body" idx="4294967295"/>
          </p:nvPr>
        </p:nvSpPr>
        <p:spPr/>
        <p:txBody>
          <a:bodyPr/>
          <a:lstStyle/>
          <a:p>
            <a:pPr eaLnBrk="1" hangingPunct="1">
              <a:buFont typeface="Arial" panose="020B0604020202020204" pitchFamily="34" charset="0"/>
              <a:buNone/>
            </a:pPr>
            <a:r>
              <a:rPr lang="nl-NL" altLang="nl-NL"/>
              <a:t>-De overheid bezuinigt om het </a:t>
            </a:r>
          </a:p>
          <a:p>
            <a:pPr eaLnBrk="1" hangingPunct="1">
              <a:buFont typeface="Arial" panose="020B0604020202020204" pitchFamily="34" charset="0"/>
              <a:buNone/>
            </a:pPr>
            <a:r>
              <a:rPr lang="nl-NL" altLang="nl-NL"/>
              <a:t>betalingsbalanstekort weg te werken</a:t>
            </a:r>
          </a:p>
          <a:p>
            <a:pPr eaLnBrk="1" hangingPunct="1">
              <a:buFont typeface="Arial" panose="020B0604020202020204" pitchFamily="34" charset="0"/>
              <a:buNone/>
            </a:pPr>
            <a:r>
              <a:rPr lang="nl-NL" altLang="nl-NL"/>
              <a:t>-Een toename van de geldhoeveelheid </a:t>
            </a:r>
          </a:p>
          <a:p>
            <a:pPr eaLnBrk="1" hangingPunct="1">
              <a:buFont typeface="Arial" panose="020B0604020202020204" pitchFamily="34" charset="0"/>
              <a:buNone/>
            </a:pPr>
            <a:r>
              <a:rPr lang="nl-NL" altLang="nl-NL"/>
              <a:t>vergroot het aanbod op de valutamarkt en </a:t>
            </a:r>
          </a:p>
          <a:p>
            <a:pPr eaLnBrk="1" hangingPunct="1">
              <a:buFont typeface="Arial" panose="020B0604020202020204" pitchFamily="34" charset="0"/>
              <a:buNone/>
            </a:pPr>
            <a:r>
              <a:rPr lang="nl-NL" altLang="nl-NL"/>
              <a:t>daardoor de daalt de wisselkoers</a:t>
            </a:r>
          </a:p>
          <a:p>
            <a:pPr eaLnBrk="1" hangingPunct="1">
              <a:buFont typeface="Arial" panose="020B0604020202020204" pitchFamily="34" charset="0"/>
              <a:buNone/>
            </a:pPr>
            <a:r>
              <a:rPr lang="nl-NL" altLang="nl-NL"/>
              <a:t>-Een steil verlopende vraaglijn is inelastisch, </a:t>
            </a:r>
          </a:p>
          <a:p>
            <a:pPr eaLnBrk="1" hangingPunct="1">
              <a:buFont typeface="Arial" panose="020B0604020202020204" pitchFamily="34" charset="0"/>
              <a:buNone/>
            </a:pPr>
            <a:r>
              <a:rPr lang="nl-NL" altLang="nl-NL"/>
              <a:t>een vlak verlopende vraaglijn elastisch</a:t>
            </a:r>
          </a:p>
          <a:p>
            <a:pPr>
              <a:buFont typeface="Arial" panose="020B0604020202020204" pitchFamily="34" charset="0"/>
              <a:buNone/>
            </a:pPr>
            <a:endParaRPr lang="nl-NL" altLang="nl-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481457EC-C9FC-9D63-9673-9FFC56A12A70}"/>
              </a:ext>
            </a:extLst>
          </p:cNvPr>
          <p:cNvSpPr>
            <a:spLocks noGrp="1" noChangeArrowheads="1"/>
          </p:cNvSpPr>
          <p:nvPr>
            <p:ph type="title" idx="4294967295"/>
          </p:nvPr>
        </p:nvSpPr>
        <p:spPr/>
        <p:txBody>
          <a:bodyPr/>
          <a:lstStyle/>
          <a:p>
            <a:r>
              <a:rPr lang="nl-NL" altLang="nl-NL" sz="4000"/>
              <a:t>Wat te doen? </a:t>
            </a:r>
          </a:p>
        </p:txBody>
      </p:sp>
      <p:sp>
        <p:nvSpPr>
          <p:cNvPr id="22530" name="Rectangle 3">
            <a:extLst>
              <a:ext uri="{FF2B5EF4-FFF2-40B4-BE49-F238E27FC236}">
                <a16:creationId xmlns:a16="http://schemas.microsoft.com/office/drawing/2014/main" id="{FD37F411-68B1-208B-60F8-A9444E75B395}"/>
              </a:ext>
            </a:extLst>
          </p:cNvPr>
          <p:cNvSpPr>
            <a:spLocks noGrp="1" noChangeArrowheads="1"/>
          </p:cNvSpPr>
          <p:nvPr>
            <p:ph type="body" idx="4294967295"/>
          </p:nvPr>
        </p:nvSpPr>
        <p:spPr/>
        <p:txBody>
          <a:bodyPr/>
          <a:lstStyle/>
          <a:p>
            <a:r>
              <a:rPr lang="nl-NL" altLang="nl-NL"/>
              <a:t>Werken aan weten, gebruik van algoritmen en inzet heuristieken</a:t>
            </a:r>
          </a:p>
          <a:p>
            <a:r>
              <a:rPr lang="nl-NL" altLang="nl-NL"/>
              <a:t>Controleren op het geleerde en de handelingsbekwaamheid met controlevragen en dialogen</a:t>
            </a:r>
          </a:p>
          <a:p>
            <a:endParaRPr lang="nl-NL" alt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index_bovenbalk">
            <a:extLst>
              <a:ext uri="{FF2B5EF4-FFF2-40B4-BE49-F238E27FC236}">
                <a16:creationId xmlns:a16="http://schemas.microsoft.com/office/drawing/2014/main" id="{21BF4CBB-A7E1-8B35-F2EE-192F4EFCE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43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4">
            <a:extLst>
              <a:ext uri="{FF2B5EF4-FFF2-40B4-BE49-F238E27FC236}">
                <a16:creationId xmlns:a16="http://schemas.microsoft.com/office/drawing/2014/main" id="{1D800579-D9B3-7D78-64F1-8036401A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484313"/>
            <a:ext cx="3098800" cy="502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5">
            <a:extLst>
              <a:ext uri="{FF2B5EF4-FFF2-40B4-BE49-F238E27FC236}">
                <a16:creationId xmlns:a16="http://schemas.microsoft.com/office/drawing/2014/main" id="{CB628871-06C3-753E-42D5-33FE8CF58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484313"/>
            <a:ext cx="3062287" cy="429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8" descr="onderwijsblad">
            <a:extLst>
              <a:ext uri="{FF2B5EF4-FFF2-40B4-BE49-F238E27FC236}">
                <a16:creationId xmlns:a16="http://schemas.microsoft.com/office/drawing/2014/main" id="{A09ACE46-2CC9-04D5-1C50-CF9D975E4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916113"/>
            <a:ext cx="2524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file=26826&amp;width=200&amp;height=180">
            <a:extLst>
              <a:ext uri="{FF2B5EF4-FFF2-40B4-BE49-F238E27FC236}">
                <a16:creationId xmlns:a16="http://schemas.microsoft.com/office/drawing/2014/main" id="{4BF7BE51-5FAE-5D21-1064-95487BD4EF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500438"/>
            <a:ext cx="1905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6F88E03-57A6-6D53-41B3-9FBF02047782}"/>
              </a:ext>
            </a:extLst>
          </p:cNvPr>
          <p:cNvSpPr>
            <a:spLocks noGrp="1" noChangeArrowheads="1"/>
          </p:cNvSpPr>
          <p:nvPr>
            <p:ph type="title" idx="4294967295"/>
          </p:nvPr>
        </p:nvSpPr>
        <p:spPr/>
        <p:txBody>
          <a:bodyPr/>
          <a:lstStyle/>
          <a:p>
            <a:r>
              <a:rPr lang="nl-NL" altLang="nl-NL" sz="4000"/>
              <a:t>Werken aan weten</a:t>
            </a:r>
          </a:p>
        </p:txBody>
      </p:sp>
      <p:sp>
        <p:nvSpPr>
          <p:cNvPr id="23554" name="Rectangle 3">
            <a:extLst>
              <a:ext uri="{FF2B5EF4-FFF2-40B4-BE49-F238E27FC236}">
                <a16:creationId xmlns:a16="http://schemas.microsoft.com/office/drawing/2014/main" id="{B9BEBB01-6BB1-1571-1DB3-1188782773E5}"/>
              </a:ext>
            </a:extLst>
          </p:cNvPr>
          <p:cNvSpPr>
            <a:spLocks noGrp="1" noChangeArrowheads="1"/>
          </p:cNvSpPr>
          <p:nvPr>
            <p:ph type="body" idx="4294967295"/>
          </p:nvPr>
        </p:nvSpPr>
        <p:spPr/>
        <p:txBody>
          <a:bodyPr/>
          <a:lstStyle/>
          <a:p>
            <a:pPr eaLnBrk="1" hangingPunct="1">
              <a:buFont typeface="Arial" panose="020B0604020202020204" pitchFamily="34" charset="0"/>
              <a:buNone/>
            </a:pPr>
            <a:r>
              <a:rPr lang="nl-NL" altLang="nl-NL" sz="1800"/>
              <a:t>Verbaal; wat is een begrip? Wat niet? Vastleggen en hardop uitspreken. </a:t>
            </a:r>
          </a:p>
          <a:p>
            <a:pPr eaLnBrk="1" hangingPunct="1">
              <a:buFont typeface="Arial" panose="020B0604020202020204" pitchFamily="34" charset="0"/>
              <a:buNone/>
            </a:pPr>
            <a:endParaRPr lang="nl-NL" altLang="nl-NL" sz="1800"/>
          </a:p>
          <a:p>
            <a:pPr eaLnBrk="1" hangingPunct="1">
              <a:buFont typeface="Arial" panose="020B0604020202020204" pitchFamily="34" charset="0"/>
              <a:buNone/>
            </a:pPr>
            <a:r>
              <a:rPr lang="nl-NL" altLang="nl-NL" sz="1800"/>
              <a:t>Voorbeelden:</a:t>
            </a:r>
          </a:p>
          <a:p>
            <a:pPr eaLnBrk="1" hangingPunct="1">
              <a:buFont typeface="Arial" panose="020B0604020202020204" pitchFamily="34" charset="0"/>
              <a:buNone/>
            </a:pPr>
            <a:r>
              <a:rPr lang="nl-NL" altLang="nl-NL" sz="1800"/>
              <a:t>-De CPI geeft aan hoeveel het leven voor de gemiddelde Nederlander duurder is t.o.v. </a:t>
            </a:r>
          </a:p>
          <a:p>
            <a:pPr eaLnBrk="1" hangingPunct="1">
              <a:buFont typeface="Arial" panose="020B0604020202020204" pitchFamily="34" charset="0"/>
              <a:buNone/>
            </a:pPr>
            <a:r>
              <a:rPr lang="nl-NL" altLang="nl-NL" sz="1800" b="1"/>
              <a:t>een basisperiode</a:t>
            </a:r>
          </a:p>
          <a:p>
            <a:pPr eaLnBrk="1" hangingPunct="1">
              <a:buFont typeface="Arial" panose="020B0604020202020204" pitchFamily="34" charset="0"/>
              <a:buNone/>
            </a:pPr>
            <a:r>
              <a:rPr lang="nl-NL" altLang="nl-NL" sz="1800"/>
              <a:t>-Inflatie is de gemiddelde stijging van het prijspeil t.o.v. van </a:t>
            </a:r>
            <a:r>
              <a:rPr lang="nl-NL" altLang="nl-NL" sz="1800" b="1"/>
              <a:t>eenzelfde periode</a:t>
            </a:r>
            <a:r>
              <a:rPr lang="nl-NL" altLang="nl-NL" sz="1800"/>
              <a:t> een </a:t>
            </a:r>
          </a:p>
          <a:p>
            <a:pPr eaLnBrk="1" hangingPunct="1">
              <a:buFont typeface="Arial" panose="020B0604020202020204" pitchFamily="34" charset="0"/>
              <a:buNone/>
            </a:pPr>
            <a:r>
              <a:rPr lang="nl-NL" altLang="nl-NL" sz="1800"/>
              <a:t>jaar eerder (dat is dus anders dan een verandering van het prijspeil t.o.v. de vorige </a:t>
            </a:r>
          </a:p>
          <a:p>
            <a:pPr eaLnBrk="1" hangingPunct="1">
              <a:buFont typeface="Arial" panose="020B0604020202020204" pitchFamily="34" charset="0"/>
              <a:buNone/>
            </a:pPr>
            <a:r>
              <a:rPr lang="nl-NL" altLang="nl-NL" sz="1800"/>
              <a:t>maand)</a:t>
            </a:r>
          </a:p>
          <a:p>
            <a:pPr eaLnBrk="1" hangingPunct="1">
              <a:buFont typeface="Arial" panose="020B0604020202020204" pitchFamily="34" charset="0"/>
              <a:buNone/>
            </a:pPr>
            <a:r>
              <a:rPr lang="nl-NL" altLang="nl-NL" sz="1800"/>
              <a:t>-Geldontwaarding geeft aan hoeveel de koopkracht van bijvoorbeeld een briefje van </a:t>
            </a:r>
          </a:p>
          <a:p>
            <a:pPr eaLnBrk="1" hangingPunct="1">
              <a:buFont typeface="Arial" panose="020B0604020202020204" pitchFamily="34" charset="0"/>
              <a:buNone/>
            </a:pPr>
            <a:r>
              <a:rPr lang="nl-NL" altLang="nl-NL" sz="1800"/>
              <a:t>100 euro is gedaald t.o.v. een vorige periode</a:t>
            </a:r>
          </a:p>
          <a:p>
            <a:endParaRPr lang="nl-NL" altLang="nl-N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4429C8FA-D965-E38C-984A-17180ABF283F}"/>
              </a:ext>
            </a:extLst>
          </p:cNvPr>
          <p:cNvSpPr>
            <a:spLocks noGrp="1" noChangeArrowheads="1"/>
          </p:cNvSpPr>
          <p:nvPr>
            <p:ph type="title" idx="4294967295"/>
          </p:nvPr>
        </p:nvSpPr>
        <p:spPr/>
        <p:txBody>
          <a:bodyPr/>
          <a:lstStyle/>
          <a:p>
            <a:r>
              <a:rPr lang="nl-NL" altLang="nl-NL" sz="4000"/>
              <a:t>Werken aan algoritmen</a:t>
            </a:r>
          </a:p>
        </p:txBody>
      </p:sp>
      <p:sp>
        <p:nvSpPr>
          <p:cNvPr id="24578" name="Rectangle 3">
            <a:extLst>
              <a:ext uri="{FF2B5EF4-FFF2-40B4-BE49-F238E27FC236}">
                <a16:creationId xmlns:a16="http://schemas.microsoft.com/office/drawing/2014/main" id="{10437A6D-04D8-3DCA-816C-C94CAA2FD338}"/>
              </a:ext>
            </a:extLst>
          </p:cNvPr>
          <p:cNvSpPr>
            <a:spLocks noGrp="1" noChangeArrowheads="1"/>
          </p:cNvSpPr>
          <p:nvPr>
            <p:ph type="body" idx="4294967295"/>
          </p:nvPr>
        </p:nvSpPr>
        <p:spPr/>
        <p:txBody>
          <a:bodyPr/>
          <a:lstStyle/>
          <a:p>
            <a:pPr>
              <a:lnSpc>
                <a:spcPct val="85000"/>
              </a:lnSpc>
              <a:buFont typeface="Arial" panose="020B0604020202020204" pitchFamily="34" charset="0"/>
              <a:buNone/>
            </a:pPr>
            <a:r>
              <a:rPr lang="nl-NL" altLang="nl-NL"/>
              <a:t>Voorbeeld; loonkosten per product</a:t>
            </a:r>
          </a:p>
          <a:p>
            <a:pPr>
              <a:lnSpc>
                <a:spcPct val="85000"/>
              </a:lnSpc>
            </a:pPr>
            <a:r>
              <a:rPr lang="nl-NL" altLang="nl-NL"/>
              <a:t>Loon is 1000 euro de arbeidsproductiviteit 100 producten.</a:t>
            </a:r>
          </a:p>
          <a:p>
            <a:pPr>
              <a:lnSpc>
                <a:spcPct val="85000"/>
              </a:lnSpc>
            </a:pPr>
            <a:r>
              <a:rPr lang="nl-NL" altLang="nl-NL"/>
              <a:t>Loon stijgt 5% en de apt stijgt 2%</a:t>
            </a:r>
          </a:p>
          <a:p>
            <a:pPr>
              <a:lnSpc>
                <a:spcPct val="85000"/>
              </a:lnSpc>
            </a:pPr>
            <a:r>
              <a:rPr lang="nl-NL" altLang="nl-NL"/>
              <a:t>Het loon stijgt van 33.000 naar 34.000 euro. De totale product stijgt 2%, terwijl in diezelfde periode 1% van de werknemers is ontslagen. </a:t>
            </a:r>
          </a:p>
          <a:p>
            <a:pPr>
              <a:lnSpc>
                <a:spcPct val="85000"/>
              </a:lnSpc>
            </a:pPr>
            <a:r>
              <a:rPr lang="nl-NL" altLang="nl-NL"/>
              <a:t>Doe hetzelfde met koopkracht, geldontwaarding, CPI enzovoorts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58DE3683-9593-23AC-6BED-27444CA381C4}"/>
              </a:ext>
            </a:extLst>
          </p:cNvPr>
          <p:cNvSpPr>
            <a:spLocks noGrp="1" noChangeArrowheads="1"/>
          </p:cNvSpPr>
          <p:nvPr>
            <p:ph type="title" idx="4294967295"/>
          </p:nvPr>
        </p:nvSpPr>
        <p:spPr/>
        <p:txBody>
          <a:bodyPr/>
          <a:lstStyle/>
          <a:p>
            <a:r>
              <a:rPr lang="nl-NL" altLang="nl-NL" sz="4000"/>
              <a:t>Controleren op het geleerde</a:t>
            </a:r>
          </a:p>
        </p:txBody>
      </p:sp>
      <p:sp>
        <p:nvSpPr>
          <p:cNvPr id="25602" name="Rectangle 3">
            <a:extLst>
              <a:ext uri="{FF2B5EF4-FFF2-40B4-BE49-F238E27FC236}">
                <a16:creationId xmlns:a16="http://schemas.microsoft.com/office/drawing/2014/main" id="{71E2EF4B-EA7D-CF64-9F1C-D8B0B38DAD7A}"/>
              </a:ext>
            </a:extLst>
          </p:cNvPr>
          <p:cNvSpPr>
            <a:spLocks noGrp="1" noChangeArrowheads="1"/>
          </p:cNvSpPr>
          <p:nvPr>
            <p:ph type="body" idx="4294967295"/>
          </p:nvPr>
        </p:nvSpPr>
        <p:spPr/>
        <p:txBody>
          <a:bodyPr/>
          <a:lstStyle/>
          <a:p>
            <a:pPr>
              <a:lnSpc>
                <a:spcPct val="75000"/>
              </a:lnSpc>
            </a:pPr>
            <a:r>
              <a:rPr lang="nl-NL" altLang="nl-NL" sz="2000"/>
              <a:t>Uit een rapport; ‘uit onderzoek blijkt dat deze regio op elke 100 werkenden 10 werklozen heeft. Bereken het werkloosheidspercentage</a:t>
            </a:r>
          </a:p>
          <a:p>
            <a:pPr>
              <a:lnSpc>
                <a:spcPct val="75000"/>
              </a:lnSpc>
            </a:pPr>
            <a:r>
              <a:rPr lang="nl-NL" altLang="nl-NL" sz="2000"/>
              <a:t>Een land heeft in een kwartaal 3500% inflatie ten opzichte van hetzelfde kwartaal, een jaar terug. Bereken de geldontwaarding</a:t>
            </a:r>
          </a:p>
          <a:p>
            <a:pPr>
              <a:lnSpc>
                <a:spcPct val="75000"/>
              </a:lnSpc>
            </a:pPr>
            <a:r>
              <a:rPr lang="nl-NL" altLang="nl-NL" sz="2000"/>
              <a:t>De inflatie in een land is tov de basisperiode 1,4%. 95% van de producten blijft in dezelfde periode in prijs gelijk. Bereken de prijsstijging van de overige 5%</a:t>
            </a:r>
          </a:p>
          <a:p>
            <a:pPr>
              <a:lnSpc>
                <a:spcPct val="75000"/>
              </a:lnSpc>
            </a:pPr>
            <a:r>
              <a:rPr lang="nl-NL" altLang="nl-NL" sz="2000"/>
              <a:t>Het feitelijk bbp in een periode van laagconjunctuur is in een land 350 miljard euro. De bezettingsgraad is 70%. De arbeidsproductiviteit 50.000 euro. Bereken de werkloosheid</a:t>
            </a:r>
          </a:p>
          <a:p>
            <a:pPr>
              <a:lnSpc>
                <a:spcPct val="75000"/>
              </a:lnSpc>
            </a:pPr>
            <a:r>
              <a:rPr lang="nl-NL" altLang="nl-NL" sz="2000"/>
              <a:t>De kapper zit in het hoge btw tarief van 21% en vraagt gemiddeld 18 euro voor knippen. Hij gaat naar het lage btw tarief van 6%. Bereken de procentuele prijsverandering voor de consument.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04A4A043-6748-CE5E-992A-427D3D3AE0A5}"/>
              </a:ext>
            </a:extLst>
          </p:cNvPr>
          <p:cNvSpPr>
            <a:spLocks noGrp="1" noChangeArrowheads="1"/>
          </p:cNvSpPr>
          <p:nvPr>
            <p:ph type="title" idx="4294967295"/>
          </p:nvPr>
        </p:nvSpPr>
        <p:spPr/>
        <p:txBody>
          <a:bodyPr/>
          <a:lstStyle/>
          <a:p>
            <a:r>
              <a:rPr lang="nl-NL" altLang="nl-NL" sz="4000"/>
              <a:t>Controleren op handelingsbekwaamheid</a:t>
            </a:r>
          </a:p>
        </p:txBody>
      </p:sp>
      <p:sp>
        <p:nvSpPr>
          <p:cNvPr id="26626" name="Rectangle 3">
            <a:extLst>
              <a:ext uri="{FF2B5EF4-FFF2-40B4-BE49-F238E27FC236}">
                <a16:creationId xmlns:a16="http://schemas.microsoft.com/office/drawing/2014/main" id="{7C16DDDF-86BF-A1A0-DB30-B77267E467D1}"/>
              </a:ext>
            </a:extLst>
          </p:cNvPr>
          <p:cNvSpPr>
            <a:spLocks noGrp="1" noChangeArrowheads="1"/>
          </p:cNvSpPr>
          <p:nvPr>
            <p:ph type="body" idx="4294967295"/>
          </p:nvPr>
        </p:nvSpPr>
        <p:spPr/>
        <p:txBody>
          <a:bodyPr/>
          <a:lstStyle/>
          <a:p>
            <a:pPr>
              <a:lnSpc>
                <a:spcPct val="85000"/>
              </a:lnSpc>
              <a:buFont typeface="Arial" panose="020B0604020202020204" pitchFamily="34" charset="0"/>
              <a:buNone/>
            </a:pPr>
            <a:r>
              <a:rPr lang="nl-NL" altLang="nl-NL" sz="2400"/>
              <a:t>De firma spaarbrander is de enige octrooihouder van de </a:t>
            </a:r>
          </a:p>
          <a:p>
            <a:pPr>
              <a:lnSpc>
                <a:spcPct val="85000"/>
              </a:lnSpc>
              <a:buFont typeface="Arial" panose="020B0604020202020204" pitchFamily="34" charset="0"/>
              <a:buNone/>
            </a:pPr>
            <a:r>
              <a:rPr lang="nl-NL" altLang="nl-NL" sz="2400"/>
              <a:t>pyromaat, een uniek apparaat waarmee centrale </a:t>
            </a:r>
          </a:p>
          <a:p>
            <a:pPr>
              <a:lnSpc>
                <a:spcPct val="85000"/>
              </a:lnSpc>
              <a:buFont typeface="Arial" panose="020B0604020202020204" pitchFamily="34" charset="0"/>
              <a:buNone/>
            </a:pPr>
            <a:r>
              <a:rPr lang="nl-NL" altLang="nl-NL" sz="2400"/>
              <a:t>verwarmingsinstallaties minder gas verbruiken.</a:t>
            </a:r>
          </a:p>
          <a:p>
            <a:pPr>
              <a:lnSpc>
                <a:spcPct val="85000"/>
              </a:lnSpc>
              <a:buFont typeface="Arial" panose="020B0604020202020204" pitchFamily="34" charset="0"/>
              <a:buNone/>
            </a:pPr>
            <a:r>
              <a:rPr lang="nl-NL" altLang="nl-NL" sz="2400"/>
              <a:t>Het bedrijf kan maximaal 120.000 stuks van het apparaat </a:t>
            </a:r>
          </a:p>
          <a:p>
            <a:pPr>
              <a:lnSpc>
                <a:spcPct val="85000"/>
              </a:lnSpc>
              <a:buFont typeface="Arial" panose="020B0604020202020204" pitchFamily="34" charset="0"/>
              <a:buNone/>
            </a:pPr>
            <a:r>
              <a:rPr lang="nl-NL" altLang="nl-NL" sz="2400"/>
              <a:t>produceren. Bij de productiecapaciteit bedragen de </a:t>
            </a:r>
          </a:p>
          <a:p>
            <a:pPr>
              <a:lnSpc>
                <a:spcPct val="85000"/>
              </a:lnSpc>
              <a:buFont typeface="Arial" panose="020B0604020202020204" pitchFamily="34" charset="0"/>
              <a:buNone/>
            </a:pPr>
            <a:r>
              <a:rPr lang="nl-NL" altLang="nl-NL" sz="2400"/>
              <a:t>constante koster per product 20 euro. De variabele kosten </a:t>
            </a:r>
          </a:p>
          <a:p>
            <a:pPr>
              <a:lnSpc>
                <a:spcPct val="85000"/>
              </a:lnSpc>
              <a:buFont typeface="Arial" panose="020B0604020202020204" pitchFamily="34" charset="0"/>
              <a:buNone/>
            </a:pPr>
            <a:r>
              <a:rPr lang="nl-NL" altLang="nl-NL" sz="2400"/>
              <a:t>bedragen per product bij iedere productieomvang 45 euro. </a:t>
            </a:r>
          </a:p>
          <a:p>
            <a:pPr>
              <a:lnSpc>
                <a:spcPct val="85000"/>
              </a:lnSpc>
              <a:buFont typeface="Arial" panose="020B0604020202020204" pitchFamily="34" charset="0"/>
              <a:buNone/>
            </a:pPr>
            <a:r>
              <a:rPr lang="nl-NL" altLang="nl-NL" sz="2400"/>
              <a:t>De vraagfunctie voor de pyromaat luidt Q = -4/3P + 200 ( p </a:t>
            </a:r>
          </a:p>
          <a:p>
            <a:pPr>
              <a:lnSpc>
                <a:spcPct val="85000"/>
              </a:lnSpc>
              <a:buFont typeface="Arial" panose="020B0604020202020204" pitchFamily="34" charset="0"/>
              <a:buNone/>
            </a:pPr>
            <a:r>
              <a:rPr lang="nl-NL" altLang="nl-NL" sz="2400"/>
              <a:t>in euro’s, Q in duizendtallen).</a:t>
            </a:r>
          </a:p>
          <a:p>
            <a:pPr>
              <a:lnSpc>
                <a:spcPct val="85000"/>
              </a:lnSpc>
            </a:pPr>
            <a:r>
              <a:rPr lang="nl-NL" altLang="nl-NL" sz="2400"/>
              <a:t>Bereken de omvang van de maximale winst.</a:t>
            </a:r>
          </a:p>
          <a:p>
            <a:pPr>
              <a:lnSpc>
                <a:spcPct val="85000"/>
              </a:lnSpc>
            </a:pPr>
            <a:r>
              <a:rPr lang="nl-NL" altLang="nl-NL" sz="2400"/>
              <a:t>Noem de aangeleerde algoritme(n)</a:t>
            </a:r>
          </a:p>
          <a:p>
            <a:pPr>
              <a:lnSpc>
                <a:spcPct val="85000"/>
              </a:lnSpc>
              <a:buFont typeface="Arial" panose="020B0604020202020204" pitchFamily="34" charset="0"/>
              <a:buNone/>
            </a:pPr>
            <a:endParaRPr lang="nl-NL" altLang="nl-NL"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F80CCCE-CB93-2E8B-BB94-CCADCFBBD133}"/>
              </a:ext>
            </a:extLst>
          </p:cNvPr>
          <p:cNvSpPr>
            <a:spLocks noGrp="1" noChangeArrowheads="1"/>
          </p:cNvSpPr>
          <p:nvPr>
            <p:ph type="title" idx="4294967295"/>
          </p:nvPr>
        </p:nvSpPr>
        <p:spPr/>
        <p:txBody>
          <a:bodyPr/>
          <a:lstStyle/>
          <a:p>
            <a:r>
              <a:rPr lang="nl-NL" altLang="nl-NL" sz="4000"/>
              <a:t>Controleren van het eerder geleerde middels dialoog</a:t>
            </a:r>
          </a:p>
        </p:txBody>
      </p:sp>
      <p:sp>
        <p:nvSpPr>
          <p:cNvPr id="27650" name="Rectangle 3">
            <a:extLst>
              <a:ext uri="{FF2B5EF4-FFF2-40B4-BE49-F238E27FC236}">
                <a16:creationId xmlns:a16="http://schemas.microsoft.com/office/drawing/2014/main" id="{76FD3642-A3E5-0800-34F4-DA2A0A9BBA9A}"/>
              </a:ext>
            </a:extLst>
          </p:cNvPr>
          <p:cNvSpPr>
            <a:spLocks noGrp="1" noChangeArrowheads="1"/>
          </p:cNvSpPr>
          <p:nvPr>
            <p:ph type="body" idx="4294967295"/>
          </p:nvPr>
        </p:nvSpPr>
        <p:spPr/>
        <p:txBody>
          <a:bodyPr/>
          <a:lstStyle/>
          <a:p>
            <a:pPr>
              <a:lnSpc>
                <a:spcPct val="75000"/>
              </a:lnSpc>
              <a:buFont typeface="Arial" panose="020B0604020202020204" pitchFamily="34" charset="0"/>
              <a:buNone/>
            </a:pPr>
            <a:r>
              <a:rPr lang="nl-NL" altLang="nl-NL" sz="1400" i="1"/>
              <a:t>“Een man vertelt op een verjaardag dat hij 52% belasting betaalt. Wat klopt er niet?”</a:t>
            </a:r>
            <a:endParaRPr lang="nl-NL" altLang="nl-NL" sz="1400"/>
          </a:p>
          <a:p>
            <a:pPr>
              <a:lnSpc>
                <a:spcPct val="75000"/>
              </a:lnSpc>
            </a:pPr>
            <a:r>
              <a:rPr lang="nl-NL" altLang="nl-NL" sz="1400"/>
              <a:t>“Weet ik veel?”</a:t>
            </a:r>
            <a:endParaRPr lang="nl-NL" altLang="nl-NL" sz="1400" i="1"/>
          </a:p>
          <a:p>
            <a:pPr>
              <a:lnSpc>
                <a:spcPct val="75000"/>
              </a:lnSpc>
              <a:buFont typeface="Arial" panose="020B0604020202020204" pitchFamily="34" charset="0"/>
              <a:buNone/>
            </a:pPr>
            <a:r>
              <a:rPr lang="nl-NL" altLang="nl-NL" sz="1400" i="1"/>
              <a:t>“Nou, hij verdient 300.000 euro per jaar, dat is erg veel geld. Hij beweert daarover 52% belasting te</a:t>
            </a:r>
          </a:p>
          <a:p>
            <a:pPr>
              <a:lnSpc>
                <a:spcPct val="75000"/>
              </a:lnSpc>
              <a:buFont typeface="Arial" panose="020B0604020202020204" pitchFamily="34" charset="0"/>
              <a:buNone/>
            </a:pPr>
            <a:r>
              <a:rPr lang="nl-NL" altLang="nl-NL" sz="1400" i="1"/>
              <a:t>betalen. Dat is niet waar.”</a:t>
            </a:r>
            <a:endParaRPr lang="nl-NL" altLang="nl-NL" sz="1400"/>
          </a:p>
          <a:p>
            <a:pPr>
              <a:lnSpc>
                <a:spcPct val="75000"/>
              </a:lnSpc>
            </a:pPr>
            <a:r>
              <a:rPr lang="nl-NL" altLang="nl-NL" sz="1400"/>
              <a:t>“Oh, nee, klopt, hij betaalt alleen over het laatste stuk 52%. Hij heeft natuurlijk nog</a:t>
            </a:r>
          </a:p>
          <a:p>
            <a:pPr>
              <a:lnSpc>
                <a:spcPct val="75000"/>
              </a:lnSpc>
              <a:buFont typeface="Arial" panose="020B0604020202020204" pitchFamily="34" charset="0"/>
              <a:buNone/>
            </a:pPr>
            <a:r>
              <a:rPr lang="nl-NL" altLang="nl-NL" sz="1400"/>
              <a:t>	Hypotheekrenteaftrek. Dus hij betaalt over die 300.000 euro geen 52% belasting. Overigens is dat</a:t>
            </a:r>
          </a:p>
          <a:p>
            <a:pPr>
              <a:lnSpc>
                <a:spcPct val="75000"/>
              </a:lnSpc>
              <a:buFont typeface="Arial" panose="020B0604020202020204" pitchFamily="34" charset="0"/>
              <a:buNone/>
            </a:pPr>
            <a:r>
              <a:rPr lang="nl-NL" altLang="nl-NL" sz="1400"/>
              <a:t>	laatste stuk best een flink stuk. Maar vooruit.”</a:t>
            </a:r>
            <a:endParaRPr lang="nl-NL" altLang="nl-NL" sz="1400" i="1"/>
          </a:p>
          <a:p>
            <a:pPr>
              <a:lnSpc>
                <a:spcPct val="75000"/>
              </a:lnSpc>
              <a:buFont typeface="Arial" panose="020B0604020202020204" pitchFamily="34" charset="0"/>
              <a:buNone/>
            </a:pPr>
            <a:r>
              <a:rPr lang="nl-NL" altLang="nl-NL" sz="1400" i="1"/>
              <a:t>“Okay, kun je dit nu nog een keer vertellen, maar dan met de begrippen marginaal en gemiddeld?”</a:t>
            </a:r>
            <a:endParaRPr lang="nl-NL" altLang="nl-NL" sz="1400"/>
          </a:p>
          <a:p>
            <a:pPr>
              <a:lnSpc>
                <a:spcPct val="75000"/>
              </a:lnSpc>
            </a:pPr>
            <a:r>
              <a:rPr lang="nl-NL" altLang="nl-NL" sz="1400"/>
              <a:t>“Natuurlijk, hij heeft een marginaal tarief van 52%, want als hij een euro meer verdient betaalt hij daar dat percentage belasting over. Het gemiddeld tarief ligt aanzienlijk lager. Want de eerste schijven kennen een lager percentage. Gemiddeld is dat dus lager dan 52%.”</a:t>
            </a:r>
            <a:endParaRPr lang="nl-NL" altLang="nl-NL" sz="1400" i="1"/>
          </a:p>
          <a:p>
            <a:pPr>
              <a:lnSpc>
                <a:spcPct val="75000"/>
              </a:lnSpc>
              <a:buFont typeface="Arial" panose="020B0604020202020204" pitchFamily="34" charset="0"/>
              <a:buNone/>
            </a:pPr>
            <a:r>
              <a:rPr lang="nl-NL" altLang="nl-NL" sz="1400" i="1"/>
              <a:t>“Stel nou dat deze man een loonsverhoging krijgt. Wat gebeurt er dan met zijn gemiddeld</a:t>
            </a:r>
          </a:p>
          <a:p>
            <a:pPr>
              <a:lnSpc>
                <a:spcPct val="75000"/>
              </a:lnSpc>
              <a:buFont typeface="Arial" panose="020B0604020202020204" pitchFamily="34" charset="0"/>
              <a:buNone/>
            </a:pPr>
            <a:r>
              <a:rPr lang="nl-NL" altLang="nl-NL" sz="1400" i="1"/>
              <a:t>belastingtarief?”</a:t>
            </a:r>
            <a:endParaRPr lang="nl-NL" altLang="nl-NL" sz="1400"/>
          </a:p>
          <a:p>
            <a:pPr>
              <a:lnSpc>
                <a:spcPct val="75000"/>
              </a:lnSpc>
            </a:pPr>
            <a:r>
              <a:rPr lang="nl-NL" altLang="nl-NL" sz="1400"/>
              <a:t>“Dat stijgt, want marginaal blijft het 52%, dat is hoger dan het gemiddelde, dus betaalt hij over zijn nieuwe verdiensten 52% belasting, dit trekt het gemiddelde omhoog.”</a:t>
            </a:r>
            <a:endParaRPr lang="nl-NL" altLang="nl-NL" sz="1400" i="1"/>
          </a:p>
          <a:p>
            <a:pPr>
              <a:lnSpc>
                <a:spcPct val="75000"/>
              </a:lnSpc>
              <a:buFont typeface="Arial" panose="020B0604020202020204" pitchFamily="34" charset="0"/>
              <a:buNone/>
            </a:pPr>
            <a:r>
              <a:rPr lang="nl-NL" altLang="nl-NL" sz="1400" i="1"/>
              <a:t>“En neem nou eens iemand in de bijstand zit. Dat is het sociaal minimum. Bijvoorbeeld een</a:t>
            </a:r>
          </a:p>
          <a:p>
            <a:pPr>
              <a:lnSpc>
                <a:spcPct val="75000"/>
              </a:lnSpc>
              <a:buFont typeface="Arial" panose="020B0604020202020204" pitchFamily="34" charset="0"/>
              <a:buNone/>
            </a:pPr>
            <a:r>
              <a:rPr lang="nl-NL" altLang="nl-NL" sz="1400" i="1"/>
              <a:t>alleenstaande moeder zonder inkomen. Zij gaat werken. Verdient modaal. Zal zij een hoog of een laag </a:t>
            </a:r>
          </a:p>
          <a:p>
            <a:pPr>
              <a:lnSpc>
                <a:spcPct val="75000"/>
              </a:lnSpc>
              <a:buFont typeface="Arial" panose="020B0604020202020204" pitchFamily="34" charset="0"/>
              <a:buNone/>
            </a:pPr>
            <a:r>
              <a:rPr lang="nl-NL" altLang="nl-NL" sz="1400" i="1"/>
              <a:t>marginaal tarief hebben.”</a:t>
            </a:r>
            <a:endParaRPr lang="nl-NL" altLang="nl-NL" sz="1400"/>
          </a:p>
          <a:p>
            <a:pPr>
              <a:lnSpc>
                <a:spcPct val="75000"/>
              </a:lnSpc>
            </a:pPr>
            <a:r>
              <a:rPr lang="nl-NL" altLang="nl-NL" sz="1400"/>
              <a:t>“Het is een beetje hoe je het bekijkt. Die belasting valt denk ik wel mee. Maar zij verliest allerlei toeslagen voor de huur en de ziektekostenverzekering. Ook zal ze misschien kinderopvang moeten gaan betalen. Ja, als je dat allemaal optelt, heeft ze een enorm hoog marginaal tarief.”</a:t>
            </a:r>
          </a:p>
          <a:p>
            <a:pPr>
              <a:lnSpc>
                <a:spcPct val="75000"/>
              </a:lnSpc>
              <a:buFont typeface="Arial" panose="020B0604020202020204" pitchFamily="34" charset="0"/>
              <a:buNone/>
            </a:pPr>
            <a:endParaRPr lang="nl-NL" altLang="nl-NL"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89863322-315E-9B02-3F91-F271C65E1DFD}"/>
              </a:ext>
            </a:extLst>
          </p:cNvPr>
          <p:cNvSpPr>
            <a:spLocks noGrp="1" noChangeArrowheads="1"/>
          </p:cNvSpPr>
          <p:nvPr>
            <p:ph type="title" idx="4294967295"/>
          </p:nvPr>
        </p:nvSpPr>
        <p:spPr/>
        <p:txBody>
          <a:bodyPr/>
          <a:lstStyle/>
          <a:p>
            <a:r>
              <a:rPr lang="nl-NL" altLang="nl-NL" sz="4000"/>
              <a:t>Fundamentals en discipline</a:t>
            </a:r>
          </a:p>
        </p:txBody>
      </p:sp>
      <p:sp>
        <p:nvSpPr>
          <p:cNvPr id="28674" name="Rectangle 3">
            <a:extLst>
              <a:ext uri="{FF2B5EF4-FFF2-40B4-BE49-F238E27FC236}">
                <a16:creationId xmlns:a16="http://schemas.microsoft.com/office/drawing/2014/main" id="{44F564D4-3B75-2472-57B5-D455F906CAA0}"/>
              </a:ext>
            </a:extLst>
          </p:cNvPr>
          <p:cNvSpPr>
            <a:spLocks noGrp="1" noChangeArrowheads="1"/>
          </p:cNvSpPr>
          <p:nvPr>
            <p:ph type="body" idx="4294967295"/>
          </p:nvPr>
        </p:nvSpPr>
        <p:spPr/>
        <p:txBody>
          <a:bodyPr/>
          <a:lstStyle/>
          <a:p>
            <a:pPr>
              <a:lnSpc>
                <a:spcPct val="85000"/>
              </a:lnSpc>
              <a:buFont typeface="Arial" panose="020B0604020202020204" pitchFamily="34" charset="0"/>
              <a:buNone/>
            </a:pPr>
            <a:r>
              <a:rPr lang="nl-NL" altLang="nl-NL" sz="2400"/>
              <a:t>Verhogen van intensiteit en urgentie van leren in</a:t>
            </a:r>
          </a:p>
          <a:p>
            <a:pPr>
              <a:lnSpc>
                <a:spcPct val="85000"/>
              </a:lnSpc>
              <a:buFont typeface="Arial" panose="020B0604020202020204" pitchFamily="34" charset="0"/>
              <a:buNone/>
            </a:pPr>
            <a:r>
              <a:rPr lang="nl-NL" altLang="nl-NL" sz="2400"/>
              <a:t>de klas door;</a:t>
            </a:r>
          </a:p>
          <a:p>
            <a:pPr>
              <a:lnSpc>
                <a:spcPct val="85000"/>
              </a:lnSpc>
              <a:buFont typeface="Arial" panose="020B0604020202020204" pitchFamily="34" charset="0"/>
              <a:buNone/>
            </a:pPr>
            <a:r>
              <a:rPr lang="nl-NL" altLang="nl-NL" sz="2400"/>
              <a:t>-ingrijpen in volgorde lesstof</a:t>
            </a:r>
          </a:p>
          <a:p>
            <a:pPr>
              <a:lnSpc>
                <a:spcPct val="85000"/>
              </a:lnSpc>
              <a:buFont typeface="Arial" panose="020B0604020202020204" pitchFamily="34" charset="0"/>
              <a:buNone/>
            </a:pPr>
            <a:r>
              <a:rPr lang="nl-NL" altLang="nl-NL" sz="2400"/>
              <a:t>-systematische werken aan weten, algoritmen en </a:t>
            </a:r>
          </a:p>
          <a:p>
            <a:pPr>
              <a:lnSpc>
                <a:spcPct val="85000"/>
              </a:lnSpc>
              <a:buFont typeface="Arial" panose="020B0604020202020204" pitchFamily="34" charset="0"/>
              <a:buNone/>
            </a:pPr>
            <a:r>
              <a:rPr lang="nl-NL" altLang="nl-NL" sz="2400"/>
              <a:t>heuristiek</a:t>
            </a:r>
          </a:p>
          <a:p>
            <a:pPr>
              <a:lnSpc>
                <a:spcPct val="85000"/>
              </a:lnSpc>
              <a:buFont typeface="Arial" panose="020B0604020202020204" pitchFamily="34" charset="0"/>
              <a:buNone/>
            </a:pPr>
            <a:r>
              <a:rPr lang="nl-NL" altLang="nl-NL" sz="2400"/>
              <a:t>-controle op het geleerde met daarvoor </a:t>
            </a:r>
          </a:p>
          <a:p>
            <a:pPr>
              <a:lnSpc>
                <a:spcPct val="85000"/>
              </a:lnSpc>
              <a:buFont typeface="Arial" panose="020B0604020202020204" pitchFamily="34" charset="0"/>
              <a:buNone/>
            </a:pPr>
            <a:r>
              <a:rPr lang="nl-NL" altLang="nl-NL" sz="2400"/>
              <a:t>ontwikkelde vragen en gesprekken</a:t>
            </a:r>
          </a:p>
          <a:p>
            <a:pPr>
              <a:lnSpc>
                <a:spcPct val="85000"/>
              </a:lnSpc>
              <a:buFont typeface="Arial" panose="020B0604020202020204" pitchFamily="34" charset="0"/>
              <a:buNone/>
            </a:pPr>
            <a:r>
              <a:rPr lang="nl-NL" altLang="nl-NL" sz="2400"/>
              <a:t>-leraren kunnen dit niet alleen</a:t>
            </a:r>
          </a:p>
          <a:p>
            <a:pPr>
              <a:lnSpc>
                <a:spcPct val="85000"/>
              </a:lnSpc>
              <a:buFont typeface="Arial" panose="020B0604020202020204" pitchFamily="34" charset="0"/>
              <a:buNone/>
            </a:pPr>
            <a:r>
              <a:rPr lang="nl-NL" altLang="nl-NL" sz="2400"/>
              <a:t>-aandacht voor fundamentals en discipline komt </a:t>
            </a:r>
          </a:p>
          <a:p>
            <a:pPr>
              <a:lnSpc>
                <a:spcPct val="85000"/>
              </a:lnSpc>
              <a:buFont typeface="Arial" panose="020B0604020202020204" pitchFamily="34" charset="0"/>
              <a:buNone/>
            </a:pPr>
            <a:r>
              <a:rPr lang="nl-NL" altLang="nl-NL" sz="2400"/>
              <a:t>niet bovenop het takenpakket, maar zit erin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F1E5C03D-B0B2-E6CD-5CD0-DBEDD07BF016}"/>
              </a:ext>
            </a:extLst>
          </p:cNvPr>
          <p:cNvSpPr>
            <a:spLocks noGrp="1" noChangeArrowheads="1"/>
          </p:cNvSpPr>
          <p:nvPr>
            <p:ph type="title" idx="4294967295"/>
          </p:nvPr>
        </p:nvSpPr>
        <p:spPr/>
        <p:txBody>
          <a:bodyPr/>
          <a:lstStyle/>
          <a:p>
            <a:r>
              <a:rPr lang="nl-NL" altLang="nl-NL" sz="4000"/>
              <a:t>Meer lezen</a:t>
            </a:r>
          </a:p>
        </p:txBody>
      </p:sp>
      <p:sp>
        <p:nvSpPr>
          <p:cNvPr id="29698" name="Rectangle 3">
            <a:extLst>
              <a:ext uri="{FF2B5EF4-FFF2-40B4-BE49-F238E27FC236}">
                <a16:creationId xmlns:a16="http://schemas.microsoft.com/office/drawing/2014/main" id="{78765B3B-849D-5D1E-5715-2B94DDC5A49E}"/>
              </a:ext>
            </a:extLst>
          </p:cNvPr>
          <p:cNvSpPr>
            <a:spLocks noGrp="1" noChangeArrowheads="1"/>
          </p:cNvSpPr>
          <p:nvPr>
            <p:ph type="body" idx="4294967295"/>
          </p:nvPr>
        </p:nvSpPr>
        <p:spPr/>
        <p:txBody>
          <a:bodyPr/>
          <a:lstStyle/>
          <a:p>
            <a:pPr>
              <a:buFont typeface="Arial" panose="020B0604020202020204" pitchFamily="34" charset="0"/>
              <a:buNone/>
            </a:pPr>
            <a:r>
              <a:rPr lang="nl-NL" altLang="nl-NL" sz="2800">
                <a:hlinkClick r:id="rId2"/>
              </a:rPr>
              <a:t>https://sieo.nl/docentenboeken</a:t>
            </a:r>
            <a:endParaRPr lang="nl-NL" altLang="nl-NL" sz="2800"/>
          </a:p>
          <a:p>
            <a:pPr>
              <a:buFont typeface="Arial" panose="020B0604020202020204" pitchFamily="34" charset="0"/>
              <a:buNone/>
            </a:pPr>
            <a:r>
              <a:rPr lang="nl-NL" altLang="nl-NL" sz="2800">
                <a:hlinkClick r:id="rId3"/>
              </a:rPr>
              <a:t>https://vakdidactiek-ae.nl/wp-content/uploads/2014/08/Vakdidactiek_en_Economie1.pdf</a:t>
            </a:r>
            <a:endParaRPr lang="nl-NL" altLang="nl-NL" sz="2800"/>
          </a:p>
          <a:p>
            <a:pPr>
              <a:buFont typeface="Arial" panose="020B0604020202020204" pitchFamily="34" charset="0"/>
              <a:buNone/>
            </a:pPr>
            <a:r>
              <a:rPr lang="nl-NL" altLang="nl-NL" sz="2800"/>
              <a:t>h</a:t>
            </a:r>
            <a:r>
              <a:rPr lang="nl-NL" altLang="nl-NL" sz="2800">
                <a:hlinkClick r:id="rId4"/>
              </a:rPr>
              <a:t>ttp://www.ou.nl/Docs/Expertise/RdMC/Reeks%202006/Vakdidactiek_en_Economie.pdf</a:t>
            </a:r>
            <a:r>
              <a:rPr lang="nl-NL" altLang="nl-NL" sz="2800"/>
              <a:t>  </a:t>
            </a:r>
          </a:p>
          <a:p>
            <a:pPr>
              <a:buFont typeface="Arial" panose="020B0604020202020204" pitchFamily="34" charset="0"/>
              <a:buNone/>
            </a:pPr>
            <a:r>
              <a:rPr lang="nl-NL" altLang="nl-NL" sz="2800">
                <a:hlinkClick r:id="rId5"/>
              </a:rPr>
              <a:t>http://www.ou.nl/documents/14300/263185/Rapport7_17.pdf</a:t>
            </a:r>
            <a:r>
              <a:rPr lang="nl-NL" altLang="nl-NL" sz="2800"/>
              <a:t> </a:t>
            </a:r>
          </a:p>
          <a:p>
            <a:pPr>
              <a:buFont typeface="Arial" panose="020B0604020202020204" pitchFamily="34" charset="0"/>
              <a:buNone/>
            </a:pPr>
            <a:r>
              <a:rPr lang="nl-NL" altLang="nl-NL" sz="2800">
                <a:hlinkClick r:id="rId6"/>
              </a:rPr>
              <a:t>http://www.leraar24.nl/dossier/284/pre-en-misconcepten-in-het-onderwijs</a:t>
            </a:r>
            <a:r>
              <a:rPr lang="nl-NL" altLang="nl-NL" sz="2800"/>
              <a:t> </a:t>
            </a:r>
          </a:p>
          <a:p>
            <a:pPr>
              <a:buFont typeface="Arial" panose="020B0604020202020204" pitchFamily="34" charset="0"/>
              <a:buNone/>
            </a:pPr>
            <a:r>
              <a:rPr lang="nl-NL" altLang="nl-NL" sz="2800">
                <a:hlinkClick r:id="rId7"/>
              </a:rPr>
              <a:t>http://ou.content-e.nl/content-e/pub_RDMC/KBeco/index.htm</a:t>
            </a:r>
            <a:endParaRPr lang="nl-NL" altLang="nl-NL"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Ondertitel 1">
            <a:extLst>
              <a:ext uri="{FF2B5EF4-FFF2-40B4-BE49-F238E27FC236}">
                <a16:creationId xmlns:a16="http://schemas.microsoft.com/office/drawing/2014/main" id="{591433D5-E448-988C-6A8D-0DF5035871C1}"/>
              </a:ext>
            </a:extLst>
          </p:cNvPr>
          <p:cNvSpPr>
            <a:spLocks noGrp="1" noChangeArrowheads="1"/>
          </p:cNvSpPr>
          <p:nvPr>
            <p:ph type="subTitle" idx="1"/>
          </p:nvPr>
        </p:nvSpPr>
        <p:spPr/>
        <p:txBody>
          <a:bodyPr/>
          <a:lstStyle/>
          <a:p>
            <a:pPr>
              <a:buFont typeface="Arial" panose="020B0604020202020204" pitchFamily="34" charset="0"/>
              <a:buNone/>
            </a:pPr>
            <a:endParaRPr lang="nl-NL" altLang="nl-NL"/>
          </a:p>
        </p:txBody>
      </p:sp>
      <p:sp>
        <p:nvSpPr>
          <p:cNvPr id="6146" name="Titel 2">
            <a:extLst>
              <a:ext uri="{FF2B5EF4-FFF2-40B4-BE49-F238E27FC236}">
                <a16:creationId xmlns:a16="http://schemas.microsoft.com/office/drawing/2014/main" id="{3B787F36-74FA-3877-2C89-3A8C6CC8FA75}"/>
              </a:ext>
            </a:extLst>
          </p:cNvPr>
          <p:cNvSpPr>
            <a:spLocks noGrp="1" noChangeArrowheads="1"/>
          </p:cNvSpPr>
          <p:nvPr>
            <p:ph type="ctrTitle"/>
          </p:nvPr>
        </p:nvSpPr>
        <p:spPr/>
        <p:txBody>
          <a:bodyPr/>
          <a:lstStyle/>
          <a:p>
            <a:endParaRPr lang="nl-NL" altLang="nl-NL"/>
          </a:p>
        </p:txBody>
      </p:sp>
      <p:pic>
        <p:nvPicPr>
          <p:cNvPr id="6147" name="Afbeelding 4">
            <a:extLst>
              <a:ext uri="{FF2B5EF4-FFF2-40B4-BE49-F238E27FC236}">
                <a16:creationId xmlns:a16="http://schemas.microsoft.com/office/drawing/2014/main" id="{D4DB7FA5-224F-0D7E-DB36-93FCA930F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1440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2367AA74-1FEC-0FC0-69A9-A4C744047980}"/>
              </a:ext>
            </a:extLst>
          </p:cNvPr>
          <p:cNvSpPr>
            <a:spLocks noGrp="1" noChangeArrowheads="1"/>
          </p:cNvSpPr>
          <p:nvPr>
            <p:ph type="title" idx="4294967295"/>
          </p:nvPr>
        </p:nvSpPr>
        <p:spPr/>
        <p:txBody>
          <a:bodyPr/>
          <a:lstStyle/>
          <a:p>
            <a:r>
              <a:rPr lang="en-US" altLang="nl-NL" sz="4000"/>
              <a:t>Vakleraar onder druk</a:t>
            </a:r>
            <a:endParaRPr lang="nl-NL" altLang="nl-NL" sz="4000"/>
          </a:p>
        </p:txBody>
      </p:sp>
      <p:sp>
        <p:nvSpPr>
          <p:cNvPr id="7170" name="Rectangle 3">
            <a:extLst>
              <a:ext uri="{FF2B5EF4-FFF2-40B4-BE49-F238E27FC236}">
                <a16:creationId xmlns:a16="http://schemas.microsoft.com/office/drawing/2014/main" id="{511A31D7-BA16-A931-6022-6D0BF727DCBA}"/>
              </a:ext>
            </a:extLst>
          </p:cNvPr>
          <p:cNvSpPr>
            <a:spLocks noGrp="1" noChangeArrowheads="1"/>
          </p:cNvSpPr>
          <p:nvPr>
            <p:ph type="body" idx="4294967295"/>
          </p:nvPr>
        </p:nvSpPr>
        <p:spPr/>
        <p:txBody>
          <a:bodyPr/>
          <a:lstStyle/>
          <a:p>
            <a:r>
              <a:rPr lang="en-US" altLang="nl-NL"/>
              <a:t>46% van de leraren wil ander werk (CNV)</a:t>
            </a:r>
          </a:p>
          <a:p>
            <a:r>
              <a:rPr lang="en-US" altLang="nl-NL"/>
              <a:t>Van de 100 starters na vijf jaar nog 28 voor de klas (OCW)</a:t>
            </a:r>
          </a:p>
          <a:p>
            <a:pPr>
              <a:buFont typeface="Arial" panose="020B0604020202020204" pitchFamily="34" charset="0"/>
              <a:buNone/>
            </a:pPr>
            <a:endParaRPr lang="en-US" altLang="nl-NL"/>
          </a:p>
          <a:p>
            <a:pPr>
              <a:buFont typeface="Arial" panose="020B0604020202020204" pitchFamily="34" charset="0"/>
              <a:buNone/>
            </a:pPr>
            <a:r>
              <a:rPr lang="nl-NL" altLang="nl-NL"/>
              <a:t>Gangbare oorzaken;</a:t>
            </a:r>
            <a:endParaRPr lang="en-US" altLang="nl-NL"/>
          </a:p>
          <a:p>
            <a:r>
              <a:rPr lang="en-US" altLang="nl-NL"/>
              <a:t>Beloning</a:t>
            </a:r>
          </a:p>
          <a:p>
            <a:r>
              <a:rPr lang="en-US" altLang="nl-NL"/>
              <a:t>Werkdruk</a:t>
            </a:r>
          </a:p>
          <a:p>
            <a:r>
              <a:rPr lang="nl-NL" altLang="nl-NL"/>
              <a:t>B</a:t>
            </a:r>
            <a:r>
              <a:rPr lang="en-US" altLang="nl-NL"/>
              <a:t>egeleiding</a:t>
            </a:r>
            <a:endParaRPr lang="nl-NL" alt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3B221B8A-6E60-7533-7920-8F3145BB24DF}"/>
              </a:ext>
            </a:extLst>
          </p:cNvPr>
          <p:cNvSpPr>
            <a:spLocks noGrp="1" noChangeArrowheads="1"/>
          </p:cNvSpPr>
          <p:nvPr>
            <p:ph type="title" idx="4294967295"/>
          </p:nvPr>
        </p:nvSpPr>
        <p:spPr/>
        <p:txBody>
          <a:bodyPr/>
          <a:lstStyle/>
          <a:p>
            <a:r>
              <a:rPr lang="en-US" altLang="nl-NL" sz="4000"/>
              <a:t>Dunne identiteit vakleraar</a:t>
            </a:r>
            <a:endParaRPr lang="nl-NL" altLang="nl-NL" sz="4000"/>
          </a:p>
        </p:txBody>
      </p:sp>
      <p:sp>
        <p:nvSpPr>
          <p:cNvPr id="8194" name="Rectangle 3">
            <a:extLst>
              <a:ext uri="{FF2B5EF4-FFF2-40B4-BE49-F238E27FC236}">
                <a16:creationId xmlns:a16="http://schemas.microsoft.com/office/drawing/2014/main" id="{22BDA0E3-D6ED-8AF0-6993-DBEFE526FC22}"/>
              </a:ext>
            </a:extLst>
          </p:cNvPr>
          <p:cNvSpPr>
            <a:spLocks noGrp="1" noChangeArrowheads="1"/>
          </p:cNvSpPr>
          <p:nvPr>
            <p:ph type="body" idx="4294967295"/>
          </p:nvPr>
        </p:nvSpPr>
        <p:spPr/>
        <p:txBody>
          <a:bodyPr/>
          <a:lstStyle/>
          <a:p>
            <a:r>
              <a:rPr lang="en-US" altLang="nl-NL"/>
              <a:t>Examens worden goed gemaakt, kinderen hebben plezier op school, maar zijn weinig bezig met leren (owinsp)</a:t>
            </a:r>
          </a:p>
          <a:p>
            <a:r>
              <a:rPr lang="en-US" altLang="nl-NL"/>
              <a:t>Lessen methodegebonden en saai (owinsp)</a:t>
            </a:r>
          </a:p>
          <a:p>
            <a:r>
              <a:rPr lang="en-US" altLang="nl-NL"/>
              <a:t>Leraren voeren vooral concepten van anderen uit (onderwijsraad)</a:t>
            </a:r>
            <a:endParaRPr lang="nl-NL" alt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D8DAEC36-2226-F5AA-91BB-5039756269FB}"/>
              </a:ext>
            </a:extLst>
          </p:cNvPr>
          <p:cNvSpPr>
            <a:spLocks noGrp="1" noChangeArrowheads="1"/>
          </p:cNvSpPr>
          <p:nvPr>
            <p:ph type="title" idx="4294967295"/>
          </p:nvPr>
        </p:nvSpPr>
        <p:spPr/>
        <p:txBody>
          <a:bodyPr/>
          <a:lstStyle/>
          <a:p>
            <a:r>
              <a:rPr lang="nl-NL" altLang="nl-NL" sz="4000"/>
              <a:t>Ruis op de lijn bij het vak economie</a:t>
            </a:r>
          </a:p>
        </p:txBody>
      </p:sp>
      <p:sp>
        <p:nvSpPr>
          <p:cNvPr id="9218" name="Rectangle 3">
            <a:extLst>
              <a:ext uri="{FF2B5EF4-FFF2-40B4-BE49-F238E27FC236}">
                <a16:creationId xmlns:a16="http://schemas.microsoft.com/office/drawing/2014/main" id="{D5261F23-F83D-6456-F3FD-6AF7A89218EE}"/>
              </a:ext>
            </a:extLst>
          </p:cNvPr>
          <p:cNvSpPr>
            <a:spLocks noGrp="1" noChangeArrowheads="1"/>
          </p:cNvSpPr>
          <p:nvPr>
            <p:ph type="body" idx="4294967295"/>
          </p:nvPr>
        </p:nvSpPr>
        <p:spPr/>
        <p:txBody>
          <a:bodyPr/>
          <a:lstStyle/>
          <a:p>
            <a:r>
              <a:rPr lang="nl-NL" altLang="nl-NL" sz="2800"/>
              <a:t>Inhoud en leren van kinderen laten zich door een programma met acht concepten met daaronder tientallen begrippen en technieken moeilijk met elkaar verbinden</a:t>
            </a:r>
          </a:p>
          <a:p>
            <a:r>
              <a:rPr lang="nl-NL" altLang="nl-NL" sz="2800"/>
              <a:t>Fouten, slordigheden en misconcepten (vb. prijselasticiteit van de vraag) bemoeilijken de communicatie via het vak tussen leraar en leerling</a:t>
            </a:r>
          </a:p>
          <a:p>
            <a:r>
              <a:rPr lang="nl-NL" altLang="nl-NL" sz="2800"/>
              <a:t>Voorbeeld; </a:t>
            </a:r>
            <a:r>
              <a:rPr lang="nl-NL" altLang="nl-NL" sz="2800">
                <a:hlinkClick r:id="rId2"/>
              </a:rPr>
              <a:t>https://www.youtube.com/watch?v=wsxNGg4RQUk</a:t>
            </a:r>
            <a:endParaRPr lang="nl-NL" altLang="nl-NL" sz="2800"/>
          </a:p>
          <a:p>
            <a:endParaRPr lang="nl-NL" altLang="nl-NL"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705873-A7C7-C8D1-4891-1FDAB58805CF}"/>
              </a:ext>
            </a:extLst>
          </p:cNvPr>
          <p:cNvSpPr>
            <a:spLocks noGrp="1" noChangeArrowheads="1"/>
          </p:cNvSpPr>
          <p:nvPr>
            <p:ph type="title" idx="4294967295"/>
          </p:nvPr>
        </p:nvSpPr>
        <p:spPr/>
        <p:txBody>
          <a:bodyPr/>
          <a:lstStyle/>
          <a:p>
            <a:r>
              <a:rPr lang="nl-NL" altLang="nl-NL" sz="4000"/>
              <a:t>Doel van deze zitting</a:t>
            </a:r>
          </a:p>
        </p:txBody>
      </p:sp>
      <p:sp>
        <p:nvSpPr>
          <p:cNvPr id="10242" name="Rectangle 3">
            <a:extLst>
              <a:ext uri="{FF2B5EF4-FFF2-40B4-BE49-F238E27FC236}">
                <a16:creationId xmlns:a16="http://schemas.microsoft.com/office/drawing/2014/main" id="{F80B6D05-9ECE-0604-2218-78F734FFD0CF}"/>
              </a:ext>
            </a:extLst>
          </p:cNvPr>
          <p:cNvSpPr>
            <a:spLocks noGrp="1" noChangeArrowheads="1"/>
          </p:cNvSpPr>
          <p:nvPr>
            <p:ph type="body" idx="4294967295"/>
          </p:nvPr>
        </p:nvSpPr>
        <p:spPr/>
        <p:txBody>
          <a:bodyPr/>
          <a:lstStyle/>
          <a:p>
            <a:pPr>
              <a:buFont typeface="Arial" panose="020B0604020202020204" pitchFamily="34" charset="0"/>
              <a:buNone/>
            </a:pPr>
            <a:r>
              <a:rPr lang="nl-NL" altLang="nl-NL" sz="4800"/>
              <a:t>Zichtbaar maken van </a:t>
            </a:r>
          </a:p>
          <a:p>
            <a:pPr>
              <a:buFont typeface="Arial" panose="020B0604020202020204" pitchFamily="34" charset="0"/>
              <a:buNone/>
            </a:pPr>
            <a:r>
              <a:rPr lang="nl-NL" altLang="nl-NL" sz="4800"/>
              <a:t>effectieve vakdidactische </a:t>
            </a:r>
          </a:p>
          <a:p>
            <a:pPr>
              <a:buFont typeface="Arial" panose="020B0604020202020204" pitchFamily="34" charset="0"/>
              <a:buNone/>
            </a:pPr>
            <a:r>
              <a:rPr lang="nl-NL" altLang="nl-NL" sz="4800"/>
              <a:t>interventies die het leren in het </a:t>
            </a:r>
          </a:p>
          <a:p>
            <a:pPr>
              <a:buFont typeface="Arial" panose="020B0604020202020204" pitchFamily="34" charset="0"/>
              <a:buNone/>
            </a:pPr>
            <a:r>
              <a:rPr lang="nl-NL" altLang="nl-NL" sz="4800"/>
              <a:t>vak economie bevorderen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BB9B6717-BBAC-5AB2-1026-1AB4ED5F4056}"/>
              </a:ext>
            </a:extLst>
          </p:cNvPr>
          <p:cNvSpPr>
            <a:spLocks noGrp="1" noChangeArrowheads="1"/>
          </p:cNvSpPr>
          <p:nvPr>
            <p:ph type="title" idx="4294967295"/>
          </p:nvPr>
        </p:nvSpPr>
        <p:spPr/>
        <p:txBody>
          <a:bodyPr/>
          <a:lstStyle/>
          <a:p>
            <a:r>
              <a:rPr lang="nl-NL" altLang="nl-NL" sz="4000"/>
              <a:t>Over Leren</a:t>
            </a:r>
          </a:p>
        </p:txBody>
      </p:sp>
      <p:sp>
        <p:nvSpPr>
          <p:cNvPr id="11266" name="Rectangle 3">
            <a:extLst>
              <a:ext uri="{FF2B5EF4-FFF2-40B4-BE49-F238E27FC236}">
                <a16:creationId xmlns:a16="http://schemas.microsoft.com/office/drawing/2014/main" id="{73136159-0D77-42BF-5390-1690E22BFDC1}"/>
              </a:ext>
            </a:extLst>
          </p:cNvPr>
          <p:cNvSpPr>
            <a:spLocks noGrp="1" noChangeArrowheads="1"/>
          </p:cNvSpPr>
          <p:nvPr>
            <p:ph type="body" idx="4294967295"/>
          </p:nvPr>
        </p:nvSpPr>
        <p:spPr/>
        <p:txBody>
          <a:bodyPr/>
          <a:lstStyle/>
          <a:p>
            <a:pPr>
              <a:buFont typeface="Arial" panose="020B0604020202020204" pitchFamily="34" charset="0"/>
              <a:buNone/>
            </a:pPr>
            <a:r>
              <a:rPr lang="nl-NL" altLang="nl-NL"/>
              <a:t>-Leren heeft betrekking op het selecteren, </a:t>
            </a:r>
          </a:p>
          <a:p>
            <a:pPr>
              <a:buFont typeface="Arial" panose="020B0604020202020204" pitchFamily="34" charset="0"/>
              <a:buNone/>
            </a:pPr>
            <a:r>
              <a:rPr lang="nl-NL" altLang="nl-NL"/>
              <a:t>opnemen, verwerken, integreren, vastleggen </a:t>
            </a:r>
          </a:p>
          <a:p>
            <a:pPr>
              <a:buFont typeface="Arial" panose="020B0604020202020204" pitchFamily="34" charset="0"/>
              <a:buNone/>
            </a:pPr>
            <a:r>
              <a:rPr lang="nl-NL" altLang="nl-NL"/>
              <a:t>en gebruiken van en het betekenis geven </a:t>
            </a:r>
          </a:p>
          <a:p>
            <a:pPr>
              <a:buFont typeface="Arial" panose="020B0604020202020204" pitchFamily="34" charset="0"/>
              <a:buNone/>
            </a:pPr>
            <a:r>
              <a:rPr lang="nl-NL" altLang="nl-NL"/>
              <a:t>aan informatie (Dixon). </a:t>
            </a:r>
          </a:p>
          <a:p>
            <a:pPr>
              <a:buFont typeface="Arial" panose="020B0604020202020204" pitchFamily="34" charset="0"/>
              <a:buNone/>
            </a:pPr>
            <a:r>
              <a:rPr lang="nl-NL" altLang="nl-NL"/>
              <a:t>-Uitkomsten van leren betreffen </a:t>
            </a:r>
          </a:p>
          <a:p>
            <a:pPr>
              <a:buFont typeface="Arial" panose="020B0604020202020204" pitchFamily="34" charset="0"/>
              <a:buNone/>
            </a:pPr>
            <a:r>
              <a:rPr lang="nl-NL" altLang="nl-NL"/>
              <a:t>veranderingen in houding, kennis en </a:t>
            </a:r>
          </a:p>
          <a:p>
            <a:pPr>
              <a:buFont typeface="Arial" panose="020B0604020202020204" pitchFamily="34" charset="0"/>
              <a:buNone/>
            </a:pPr>
            <a:r>
              <a:rPr lang="nl-NL" altLang="nl-NL"/>
              <a:t>vaardigheden (Van Parreren)</a:t>
            </a:r>
          </a:p>
          <a:p>
            <a:endParaRPr lang="nl-NL" alt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388B7FC8-D88A-695E-A63F-771D17D51F93}"/>
              </a:ext>
            </a:extLst>
          </p:cNvPr>
          <p:cNvSpPr>
            <a:spLocks noGrp="1" noChangeArrowheads="1"/>
          </p:cNvSpPr>
          <p:nvPr>
            <p:ph type="title" idx="4294967295"/>
          </p:nvPr>
        </p:nvSpPr>
        <p:spPr/>
        <p:txBody>
          <a:bodyPr/>
          <a:lstStyle/>
          <a:p>
            <a:r>
              <a:rPr lang="nl-NL" altLang="nl-NL" sz="4000"/>
              <a:t>Leren in het vak economie</a:t>
            </a:r>
          </a:p>
        </p:txBody>
      </p:sp>
      <p:sp>
        <p:nvSpPr>
          <p:cNvPr id="12290" name="Rectangle 3">
            <a:extLst>
              <a:ext uri="{FF2B5EF4-FFF2-40B4-BE49-F238E27FC236}">
                <a16:creationId xmlns:a16="http://schemas.microsoft.com/office/drawing/2014/main" id="{02C5DE7F-43D5-F58B-A6D8-EBF714DA4764}"/>
              </a:ext>
            </a:extLst>
          </p:cNvPr>
          <p:cNvSpPr>
            <a:spLocks noGrp="1" noChangeArrowheads="1"/>
          </p:cNvSpPr>
          <p:nvPr>
            <p:ph type="body" idx="4294967295"/>
          </p:nvPr>
        </p:nvSpPr>
        <p:spPr/>
        <p:txBody>
          <a:bodyPr/>
          <a:lstStyle/>
          <a:p>
            <a:pPr eaLnBrk="1" hangingPunct="1">
              <a:buFont typeface="Arial" panose="020B0604020202020204" pitchFamily="34" charset="0"/>
              <a:buNone/>
            </a:pPr>
            <a:r>
              <a:rPr lang="nl-NL" altLang="nl-NL"/>
              <a:t>-Leren voor een transfer</a:t>
            </a:r>
          </a:p>
          <a:p>
            <a:pPr eaLnBrk="1" hangingPunct="1">
              <a:buFont typeface="Arial" panose="020B0604020202020204" pitchFamily="34" charset="0"/>
              <a:buNone/>
            </a:pPr>
            <a:r>
              <a:rPr lang="nl-NL" altLang="nl-NL"/>
              <a:t>-Begrippen kennen, herkennen en daarmee </a:t>
            </a:r>
          </a:p>
          <a:p>
            <a:pPr eaLnBrk="1" hangingPunct="1">
              <a:buFont typeface="Arial" panose="020B0604020202020204" pitchFamily="34" charset="0"/>
              <a:buNone/>
            </a:pPr>
            <a:r>
              <a:rPr lang="nl-NL" altLang="nl-NL"/>
              <a:t>problemen oplossen in verschillende </a:t>
            </a:r>
          </a:p>
          <a:p>
            <a:pPr eaLnBrk="1" hangingPunct="1">
              <a:buFont typeface="Arial" panose="020B0604020202020204" pitchFamily="34" charset="0"/>
              <a:buNone/>
            </a:pPr>
            <a:r>
              <a:rPr lang="nl-NL" altLang="nl-NL"/>
              <a:t>contexten</a:t>
            </a:r>
          </a:p>
          <a:p>
            <a:pPr eaLnBrk="1" hangingPunct="1">
              <a:buFont typeface="Arial" panose="020B0604020202020204" pitchFamily="34" charset="0"/>
              <a:buNone/>
            </a:pPr>
            <a:r>
              <a:rPr lang="nl-NL" altLang="nl-NL"/>
              <a:t>-Concretisering door CvTE en CITO</a:t>
            </a:r>
          </a:p>
          <a:p>
            <a:pPr eaLnBrk="1" hangingPunct="1">
              <a:buFont typeface="Arial" panose="020B0604020202020204" pitchFamily="34" charset="0"/>
              <a:buNone/>
            </a:pPr>
            <a:endParaRPr lang="nl-NL" altLang="nl-NL"/>
          </a:p>
          <a:p>
            <a:endParaRPr lang="nl-NL" altLang="nl-NL"/>
          </a:p>
        </p:txBody>
      </p:sp>
    </p:spTree>
  </p:cSld>
  <p:clrMapOvr>
    <a:masterClrMapping/>
  </p:clrMapOvr>
</p:sld>
</file>

<file path=ppt/theme/theme1.xml><?xml version="1.0" encoding="utf-8"?>
<a:theme xmlns:a="http://schemas.openxmlformats.org/drawingml/2006/main" name="2_blank">
  <a:themeElements>
    <a:clrScheme name="Presentatiesjabloon_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Times New Roman"/>
        <a:ea typeface="Geneva"/>
        <a:cs typeface=""/>
      </a:majorFont>
      <a:minorFont>
        <a:latin typeface="Times New Roman"/>
        <a:ea typeface="Geneva"/>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Minion" pitchFamily="2" charset="0"/>
          </a:defRPr>
        </a:defPPr>
      </a:lstStyle>
    </a:lnDef>
  </a:objectDefaults>
  <a:extraClrSchemeLst>
    <a:extraClrScheme>
      <a:clrScheme name="Presentatiesjabloon_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n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n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n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n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n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n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n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n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n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n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n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844</TotalTime>
  <Words>1409</Words>
  <Application>Microsoft Office PowerPoint</Application>
  <PresentationFormat>Diavoorstelling (4:3)</PresentationFormat>
  <Paragraphs>142</Paragraphs>
  <Slides>26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Minion</vt:lpstr>
      <vt:lpstr>Times New Roman</vt:lpstr>
      <vt:lpstr>2_blank</vt:lpstr>
      <vt:lpstr>Fundamentals en discipline</vt:lpstr>
      <vt:lpstr>PowerPoint-presentatie</vt:lpstr>
      <vt:lpstr>PowerPoint-presentatie</vt:lpstr>
      <vt:lpstr>Vakleraar onder druk</vt:lpstr>
      <vt:lpstr>Dunne identiteit vakleraar</vt:lpstr>
      <vt:lpstr>Ruis op de lijn bij het vak economie</vt:lpstr>
      <vt:lpstr>Doel van deze zitting</vt:lpstr>
      <vt:lpstr>Over Leren</vt:lpstr>
      <vt:lpstr>Leren in het vak economie</vt:lpstr>
      <vt:lpstr>Wel interessant; opvattingen over effectief leren. Op een school. In een klas. In een vak . Met lesmateriaal</vt:lpstr>
      <vt:lpstr>Instructional design</vt:lpstr>
      <vt:lpstr>Model Merrill</vt:lpstr>
      <vt:lpstr>Debat vak economie; veertig jaar oorverdovend stil</vt:lpstr>
      <vt:lpstr>Uitweg</vt:lpstr>
      <vt:lpstr>De tweede interventie; gebrekkige didactisering</vt:lpstr>
      <vt:lpstr>Voorbeeld niet-gedidactiseerde economie</vt:lpstr>
      <vt:lpstr>Voorbeeld gedidactiseerde economie</vt:lpstr>
      <vt:lpstr>Voorbeelden van misconcepten</vt:lpstr>
      <vt:lpstr>Wat te doen? </vt:lpstr>
      <vt:lpstr>Werken aan weten</vt:lpstr>
      <vt:lpstr>Werken aan algoritmen</vt:lpstr>
      <vt:lpstr>Controleren op het geleerde</vt:lpstr>
      <vt:lpstr>Controleren op handelingsbekwaamheid</vt:lpstr>
      <vt:lpstr>Controleren van het eerder geleerde middels dialoog</vt:lpstr>
      <vt:lpstr>Fundamentals en discipline</vt:lpstr>
      <vt:lpstr>Meer lezen</vt:lpstr>
    </vt:vector>
  </TitlesOfParts>
  <Company>Universiteit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haperenacjmvan</dc:creator>
  <cp:lastModifiedBy>madelon ellens</cp:lastModifiedBy>
  <cp:revision>58</cp:revision>
  <dcterms:created xsi:type="dcterms:W3CDTF">2012-10-29T09:15:46Z</dcterms:created>
  <dcterms:modified xsi:type="dcterms:W3CDTF">2023-04-16T21:14:02Z</dcterms:modified>
</cp:coreProperties>
</file>