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</p:sldMasterIdLst>
  <p:notesMasterIdLst>
    <p:notesMasterId r:id="rId28"/>
  </p:notesMasterIdLst>
  <p:handoutMasterIdLst>
    <p:handoutMasterId r:id="rId29"/>
  </p:handoutMasterIdLst>
  <p:sldIdLst>
    <p:sldId id="553" r:id="rId2"/>
    <p:sldId id="657" r:id="rId3"/>
    <p:sldId id="626" r:id="rId4"/>
    <p:sldId id="633" r:id="rId5"/>
    <p:sldId id="656" r:id="rId6"/>
    <p:sldId id="635" r:id="rId7"/>
    <p:sldId id="634" r:id="rId8"/>
    <p:sldId id="582" r:id="rId9"/>
    <p:sldId id="555" r:id="rId10"/>
    <p:sldId id="556" r:id="rId11"/>
    <p:sldId id="636" r:id="rId12"/>
    <p:sldId id="623" r:id="rId13"/>
    <p:sldId id="624" r:id="rId14"/>
    <p:sldId id="598" r:id="rId15"/>
    <p:sldId id="597" r:id="rId16"/>
    <p:sldId id="625" r:id="rId17"/>
    <p:sldId id="653" r:id="rId18"/>
    <p:sldId id="639" r:id="rId19"/>
    <p:sldId id="654" r:id="rId20"/>
    <p:sldId id="658" r:id="rId21"/>
    <p:sldId id="644" r:id="rId22"/>
    <p:sldId id="646" r:id="rId23"/>
    <p:sldId id="647" r:id="rId24"/>
    <p:sldId id="648" r:id="rId25"/>
    <p:sldId id="652" r:id="rId26"/>
    <p:sldId id="65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64"/>
    </p:cViewPr>
  </p:sorterViewPr>
  <p:notesViewPr>
    <p:cSldViewPr>
      <p:cViewPr varScale="1">
        <p:scale>
          <a:sx n="73" d="100"/>
          <a:sy n="73" d="100"/>
        </p:scale>
        <p:origin x="-244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 smtClean="0"/>
            </a:lvl1pPr>
          </a:lstStyle>
          <a:p>
            <a:pPr>
              <a:defRPr/>
            </a:pPr>
            <a:r>
              <a:rPr lang="nl-NL" dirty="0" smtClean="0"/>
              <a:t> Edward </a:t>
            </a:r>
            <a:r>
              <a:rPr lang="nl-NL" dirty="0"/>
              <a:t>van Balen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/>
            </a:lvl1pPr>
          </a:lstStyle>
          <a:p>
            <a:endParaRPr lang="nl-NL" dirty="0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35010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 smtClean="0"/>
            </a:lvl1pPr>
          </a:lstStyle>
          <a:p>
            <a:pPr>
              <a:buNone/>
              <a:defRPr/>
            </a:pPr>
            <a:r>
              <a:rPr lang="nl-NL" dirty="0" smtClean="0"/>
              <a:t>Taxonomie De Klok</a:t>
            </a:r>
            <a:r>
              <a:rPr lang="nl-NL" dirty="0"/>
              <a:t>: van leerstijl naar lesstijl</a:t>
            </a:r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buNone/>
            </a:pPr>
            <a:fld id="{84D145E5-5542-4C17-94FC-0F86307D9CD5}" type="slidenum">
              <a:rPr lang="nl-NL"/>
              <a:pPr>
                <a:buNone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64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 i="1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endParaRPr lang="nl-NL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 i="1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endParaRPr lang="nl-NL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36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 i="1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endParaRPr lang="nl-NL"/>
          </a:p>
        </p:txBody>
      </p:sp>
      <p:sp>
        <p:nvSpPr>
          <p:cNvPr id="436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 i="1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fld id="{C182A2F4-A2DD-45DE-B291-1563CF7374D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3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FF9F-EBBA-4496-A6A8-DAF2985C377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328D-6AB0-4BAD-BD79-27734915C18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1753-A445-47B4-964E-C000DFC5C9B3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26F7D-1F30-4D37-BDD5-9A221D8F761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B77-1985-4679-9D58-897AB0DCE40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50E6-F351-4FF5-B06C-F7490EF19C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F36F-792A-4061-A2EB-86479E1E15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79A3-1E7F-40AE-A751-95FBF6569DA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A8-746C-4D0B-947F-B1942B37CA0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9F9-06F1-446F-BBB2-504F7F98735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31C7-2ED2-4B4F-97D3-0497B6D0A81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FB8-822F-40B9-908F-02E8FC6BA65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079D-A4DC-49F7-8920-23E535E8BA5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-document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-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dirty="0" smtClean="0"/>
              <a:t>Ik zal je leren!</a:t>
            </a:r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556792"/>
            <a:ext cx="843528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dirty="0"/>
              <a:t>Wat zouden al die gasten nu denken?</a:t>
            </a:r>
          </a:p>
          <a:p>
            <a:pPr>
              <a:buNone/>
            </a:pPr>
            <a:r>
              <a:rPr lang="nl-NL" dirty="0"/>
              <a:t>Kom ik met wat nieuws?</a:t>
            </a:r>
          </a:p>
          <a:p>
            <a:pPr>
              <a:buNone/>
            </a:pPr>
            <a:r>
              <a:rPr lang="nl-NL" dirty="0"/>
              <a:t>Hoe kan ik het anders ....?</a:t>
            </a:r>
          </a:p>
          <a:p>
            <a:pPr>
              <a:buNone/>
            </a:pPr>
            <a:r>
              <a:rPr lang="nl-NL" dirty="0"/>
              <a:t>Een hele hoop van Maggi en ook een beetje </a:t>
            </a:r>
            <a:r>
              <a:rPr lang="nl-NL" dirty="0" smtClean="0"/>
              <a:t>van mij</a:t>
            </a:r>
            <a:r>
              <a:rPr lang="nl-NL" dirty="0"/>
              <a:t>?</a:t>
            </a:r>
          </a:p>
          <a:p>
            <a:pPr>
              <a:buNone/>
            </a:pPr>
            <a:r>
              <a:rPr lang="nl-NL" dirty="0"/>
              <a:t>Of mag ik het zelf weten?</a:t>
            </a:r>
          </a:p>
          <a:p>
            <a:pPr>
              <a:buNone/>
            </a:pPr>
            <a:r>
              <a:rPr lang="nl-NL" dirty="0"/>
              <a:t>Maar ze moeten het wel lekker vinden, toch?</a:t>
            </a:r>
          </a:p>
          <a:p>
            <a:pPr>
              <a:buNone/>
            </a:pPr>
            <a:r>
              <a:rPr lang="nl-NL" dirty="0"/>
              <a:t>Het moet wel binnen te houden zijn. Of niet soms?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302">
        <p:fade/>
      </p:transition>
    </mc:Choice>
    <mc:Fallback>
      <p:transition spd="med" advTm="483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Leerstijlen </a:t>
            </a:r>
            <a:r>
              <a:rPr lang="nl-NL" sz="4000" dirty="0" err="1" smtClean="0"/>
              <a:t>Pask</a:t>
            </a:r>
            <a:endParaRPr lang="nl-NL" dirty="0" smtClean="0"/>
          </a:p>
        </p:txBody>
      </p:sp>
      <p:sp>
        <p:nvSpPr>
          <p:cNvPr id="3840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err="1" smtClean="0"/>
              <a:t>Serialistisch</a:t>
            </a:r>
            <a:r>
              <a:rPr lang="nl-NL" dirty="0" smtClean="0"/>
              <a:t>:  Stap voor stap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Holistisch:  Globaal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err="1" smtClean="0"/>
              <a:t>Versatilistisch</a:t>
            </a:r>
            <a:r>
              <a:rPr lang="nl-NL" dirty="0" smtClean="0"/>
              <a:t>:  Veelzijdig (allebei)</a:t>
            </a:r>
          </a:p>
          <a:p>
            <a:pPr eaLnBrk="1" hangingPunct="1">
              <a:buNone/>
            </a:pPr>
            <a:endParaRPr lang="nl-NL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nl-NL" dirty="0" smtClean="0"/>
              <a:t>Taxonomie</a:t>
            </a:r>
          </a:p>
        </p:txBody>
      </p:sp>
      <p:graphicFrame>
        <p:nvGraphicFramePr>
          <p:cNvPr id="418819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539750" y="1639888"/>
          <a:ext cx="8016875" cy="43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Document" r:id="rId3" imgW="8078604" imgH="4400452" progId="Word.Document.8">
                  <p:embed/>
                </p:oleObj>
              </mc:Choice>
              <mc:Fallback>
                <p:oleObj name="Document" r:id="rId3" imgW="8078604" imgH="44004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39888"/>
                        <a:ext cx="8016875" cy="436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Inzien van een begrip</a:t>
            </a:r>
            <a:endParaRPr lang="nl-NL" dirty="0" smtClean="0"/>
          </a:p>
        </p:txBody>
      </p:sp>
      <p:sp>
        <p:nvSpPr>
          <p:cNvPr id="4270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nl-NL" dirty="0" smtClean="0"/>
          </a:p>
          <a:p>
            <a:pPr eaLnBrk="1" hangingPunct="1"/>
            <a:r>
              <a:rPr lang="nl-NL" sz="4000" dirty="0" smtClean="0"/>
              <a:t>naam</a:t>
            </a:r>
          </a:p>
          <a:p>
            <a:pPr eaLnBrk="1" hangingPunct="1"/>
            <a:r>
              <a:rPr lang="nl-NL" sz="4000" dirty="0" smtClean="0"/>
              <a:t>omschrijving (definitie)</a:t>
            </a:r>
          </a:p>
          <a:p>
            <a:pPr eaLnBrk="1" hangingPunct="1"/>
            <a:r>
              <a:rPr lang="nl-NL" sz="4000" dirty="0" smtClean="0"/>
              <a:t>positieve en negatieve voorbeelden</a:t>
            </a:r>
          </a:p>
          <a:p>
            <a:pPr eaLnBrk="1" hangingPunct="1"/>
            <a:r>
              <a:rPr lang="nl-NL" sz="4000" dirty="0" smtClean="0"/>
              <a:t>criteria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Inzien van een relatie</a:t>
            </a:r>
            <a:endParaRPr lang="nl-NL" dirty="0" smtClean="0"/>
          </a:p>
        </p:txBody>
      </p:sp>
      <p:sp>
        <p:nvSpPr>
          <p:cNvPr id="4280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sz="4000" dirty="0" smtClean="0"/>
              <a:t>oorzaak en gevolg     </a:t>
            </a:r>
          </a:p>
          <a:p>
            <a:pPr eaLnBrk="1" hangingPunct="1"/>
            <a:endParaRPr lang="nl-NL" sz="4000" dirty="0" smtClean="0"/>
          </a:p>
          <a:p>
            <a:pPr eaLnBrk="1" hangingPunct="1"/>
            <a:r>
              <a:rPr lang="nl-NL" sz="4000" dirty="0" smtClean="0"/>
              <a:t> reden</a:t>
            </a:r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Inzien van een structuur</a:t>
            </a:r>
            <a:endParaRPr lang="nl-NL" dirty="0" smtClean="0"/>
          </a:p>
        </p:txBody>
      </p:sp>
      <p:sp>
        <p:nvSpPr>
          <p:cNvPr id="430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algn="r" eaLnBrk="1" hangingPunct="1">
              <a:buNone/>
            </a:pPr>
            <a:endParaRPr lang="nl-NL" dirty="0" smtClean="0"/>
          </a:p>
          <a:p>
            <a:r>
              <a:rPr lang="nl-NL" sz="4000" dirty="0" smtClean="0"/>
              <a:t>welke relaties horen bij elkaar?</a:t>
            </a:r>
          </a:p>
          <a:p>
            <a:pPr eaLnBrk="1" hangingPunct="1">
              <a:buNone/>
            </a:pPr>
            <a:endParaRPr lang="nl-NL" sz="4000" dirty="0" smtClean="0"/>
          </a:p>
          <a:p>
            <a:pPr eaLnBrk="1" hangingPunct="1"/>
            <a:r>
              <a:rPr lang="nl-NL" sz="4000" dirty="0" smtClean="0"/>
              <a:t>hoe zijn relaties met elkaar verbonden?     </a:t>
            </a:r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Toepassen</a:t>
            </a:r>
            <a:endParaRPr lang="nl-NL" dirty="0" smtClean="0"/>
          </a:p>
        </p:txBody>
      </p:sp>
      <p:sp>
        <p:nvSpPr>
          <p:cNvPr id="4290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sz="4000" dirty="0" smtClean="0"/>
              <a:t>kunnen werken met begrippen, verbanden, structuren</a:t>
            </a:r>
          </a:p>
          <a:p>
            <a:pPr eaLnBrk="1" hangingPunct="1">
              <a:buNone/>
            </a:pPr>
            <a:endParaRPr lang="nl-NL" sz="4000" dirty="0" smtClean="0"/>
          </a:p>
          <a:p>
            <a:pPr eaLnBrk="1" hangingPunct="1"/>
            <a:r>
              <a:rPr lang="nl-NL" sz="4000" dirty="0" smtClean="0"/>
              <a:t>in een </a:t>
            </a:r>
            <a:r>
              <a:rPr lang="nl-NL" sz="4000" dirty="0" smtClean="0">
                <a:solidFill>
                  <a:srgbClr val="FFFFFF"/>
                </a:solidFill>
              </a:rPr>
              <a:t>bekende</a:t>
            </a:r>
            <a:r>
              <a:rPr lang="nl-NL" sz="4000" dirty="0" smtClean="0"/>
              <a:t> situatie of </a:t>
            </a:r>
          </a:p>
          <a:p>
            <a:r>
              <a:rPr lang="nl-NL" sz="4000" dirty="0" smtClean="0"/>
              <a:t>in een </a:t>
            </a:r>
            <a:r>
              <a:rPr lang="nl-NL" sz="4000" dirty="0" smtClean="0">
                <a:solidFill>
                  <a:srgbClr val="FFFFFF"/>
                </a:solidFill>
              </a:rPr>
              <a:t>onbekende</a:t>
            </a:r>
            <a:r>
              <a:rPr lang="nl-NL" sz="4000" dirty="0" smtClean="0"/>
              <a:t> situatie</a:t>
            </a:r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5400" dirty="0" smtClean="0"/>
              <a:t>Problemen 2</a:t>
            </a:r>
            <a:endParaRPr lang="nl-NL" dirty="0" smtClean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7"/>
            <a:ext cx="76328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n-US" sz="4000" dirty="0" smtClean="0"/>
              <a:t>Abstract </a:t>
            </a:r>
            <a:r>
              <a:rPr lang="en-US" sz="4000" dirty="0" err="1" smtClean="0"/>
              <a:t>denken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r>
              <a:rPr lang="nl-NL" sz="4000" dirty="0" smtClean="0"/>
              <a:t>Aandacht</a:t>
            </a:r>
          </a:p>
          <a:p>
            <a:r>
              <a:rPr lang="nl-NL" sz="4000" dirty="0" smtClean="0"/>
              <a:t>Werkgeheugen</a:t>
            </a:r>
          </a:p>
          <a:p>
            <a:r>
              <a:rPr lang="nl-NL" sz="4000" dirty="0" smtClean="0"/>
              <a:t>Voorkennis</a:t>
            </a:r>
          </a:p>
          <a:p>
            <a:r>
              <a:rPr lang="nl-NL" sz="4000" dirty="0" smtClean="0"/>
              <a:t>Analogieën</a:t>
            </a:r>
          </a:p>
          <a:p>
            <a:r>
              <a:rPr lang="nl-NL" sz="4000" dirty="0" smtClean="0"/>
              <a:t>Classificeren</a:t>
            </a:r>
          </a:p>
          <a:p>
            <a:r>
              <a:rPr lang="nl-NL" sz="4000" dirty="0" smtClean="0"/>
              <a:t>Plaatjes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28003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nl-NL" sz="4000" dirty="0" smtClean="0"/>
              <a:t>Wat is dat?</a:t>
            </a:r>
          </a:p>
        </p:txBody>
      </p:sp>
      <p:sp>
        <p:nvSpPr>
          <p:cNvPr id="4423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nl-NL" dirty="0" smtClean="0"/>
          </a:p>
          <a:p>
            <a:r>
              <a:rPr lang="nl-NL" sz="4000" dirty="0" smtClean="0"/>
              <a:t>Basisvormen</a:t>
            </a:r>
          </a:p>
          <a:p>
            <a:r>
              <a:rPr lang="nl-NL" sz="4000" dirty="0" smtClean="0"/>
              <a:t>Basisobjecten</a:t>
            </a:r>
          </a:p>
          <a:p>
            <a:r>
              <a:rPr lang="nl-NL" sz="4000" dirty="0" smtClean="0"/>
              <a:t>Specifieke objecten</a:t>
            </a:r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nl-NL" sz="4000" dirty="0" smtClean="0"/>
              <a:t>Wat is dat?</a:t>
            </a:r>
          </a:p>
        </p:txBody>
      </p:sp>
      <p:sp>
        <p:nvSpPr>
          <p:cNvPr id="4423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1"/>
            <a:ext cx="730424" cy="38864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5"/>
            <a:ext cx="28359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92896"/>
            <a:ext cx="3379628" cy="30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824058" cy="28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LIO-dag 2014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4800" dirty="0" err="1" smtClean="0"/>
              <a:t>Ik</a:t>
            </a:r>
            <a:r>
              <a:rPr lang="en-US" sz="4800" dirty="0" smtClean="0"/>
              <a:t> </a:t>
            </a:r>
            <a:r>
              <a:rPr lang="en-US" sz="4800" dirty="0" err="1" smtClean="0"/>
              <a:t>zal</a:t>
            </a:r>
            <a:r>
              <a:rPr lang="en-US" sz="4800" dirty="0" smtClean="0"/>
              <a:t> je </a:t>
            </a:r>
            <a:r>
              <a:rPr lang="en-US" sz="4800" dirty="0" err="1" smtClean="0"/>
              <a:t>leren</a:t>
            </a:r>
            <a:endParaRPr lang="en-US" sz="4800" dirty="0" smtClean="0"/>
          </a:p>
          <a:p>
            <a:pPr eaLnBrk="1" hangingPunct="1">
              <a:buNone/>
            </a:pPr>
            <a:r>
              <a:rPr lang="en-US" dirty="0"/>
              <a:t>	</a:t>
            </a:r>
            <a:endParaRPr lang="en-US" dirty="0" smtClean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 smtClean="0"/>
              <a:t>		Edward van Balen </a:t>
            </a:r>
          </a:p>
          <a:p>
            <a:pPr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	23 </a:t>
            </a:r>
            <a:r>
              <a:rPr lang="en-US" dirty="0" err="1" smtClean="0"/>
              <a:t>mei</a:t>
            </a:r>
            <a:r>
              <a:rPr lang="en-US" dirty="0" smtClean="0"/>
              <a:t> 2013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0579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987">
        <p:fade/>
      </p:transition>
    </mc:Choice>
    <mc:Fallback>
      <p:transition spd="med" advTm="89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nl-NL" sz="4000" dirty="0" smtClean="0"/>
              <a:t>Wat is dat?</a:t>
            </a:r>
          </a:p>
        </p:txBody>
      </p:sp>
      <p:sp>
        <p:nvSpPr>
          <p:cNvPr id="4423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1"/>
            <a:ext cx="730424" cy="38864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7638"/>
            <a:ext cx="70294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n-US" sz="4000" dirty="0" err="1" smtClean="0"/>
              <a:t>Wat</a:t>
            </a:r>
            <a:r>
              <a:rPr lang="en-US" sz="4000" dirty="0" smtClean="0"/>
              <a:t> </a:t>
            </a:r>
            <a:r>
              <a:rPr lang="en-US" sz="4000" dirty="0" err="1" smtClean="0"/>
              <a:t>zijn</a:t>
            </a:r>
            <a:r>
              <a:rPr lang="en-US" sz="4000" dirty="0" smtClean="0"/>
              <a:t> </a:t>
            </a:r>
            <a:r>
              <a:rPr lang="en-US" sz="4000" dirty="0" err="1" smtClean="0"/>
              <a:t>dit</a:t>
            </a:r>
            <a:r>
              <a:rPr lang="en-US" sz="4000" dirty="0" smtClean="0"/>
              <a:t>?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19445" y="1647840"/>
            <a:ext cx="6624736" cy="338437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70" y="1365884"/>
            <a:ext cx="2859311" cy="24574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23" y="904190"/>
            <a:ext cx="2957833" cy="245283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307" y="4072577"/>
            <a:ext cx="1419225" cy="216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n-US" sz="4000" dirty="0" err="1" smtClean="0"/>
              <a:t>Wat</a:t>
            </a:r>
            <a:r>
              <a:rPr lang="en-US" sz="4000" dirty="0" smtClean="0"/>
              <a:t> is </a:t>
            </a:r>
            <a:r>
              <a:rPr lang="en-US" sz="4000" dirty="0" err="1" smtClean="0"/>
              <a:t>dit</a:t>
            </a:r>
            <a:r>
              <a:rPr lang="en-US" sz="4000" dirty="0" smtClean="0"/>
              <a:t>?</a:t>
            </a:r>
            <a:endParaRPr lang="nl-NL" dirty="0" smtClean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002280" cy="19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3168352" cy="243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76872"/>
            <a:ext cx="38576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780928"/>
            <a:ext cx="4099741" cy="343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n-US" sz="4000" dirty="0" err="1" smtClean="0"/>
              <a:t>Ik</a:t>
            </a:r>
            <a:r>
              <a:rPr lang="en-US" sz="4000" dirty="0" smtClean="0"/>
              <a:t> </a:t>
            </a:r>
            <a:r>
              <a:rPr lang="en-US" sz="4000" dirty="0" err="1" smtClean="0"/>
              <a:t>zie</a:t>
            </a:r>
            <a:r>
              <a:rPr lang="en-US" sz="4000" dirty="0" smtClean="0"/>
              <a:t> </a:t>
            </a:r>
            <a:r>
              <a:rPr lang="en-US" sz="4000" dirty="0" err="1" smtClean="0"/>
              <a:t>ik</a:t>
            </a:r>
            <a:r>
              <a:rPr lang="en-US" sz="4000" dirty="0" smtClean="0"/>
              <a:t> </a:t>
            </a:r>
            <a:r>
              <a:rPr lang="en-US" sz="4000" dirty="0" err="1" smtClean="0"/>
              <a:t>zie</a:t>
            </a:r>
            <a:r>
              <a:rPr lang="en-US" sz="4000" dirty="0" smtClean="0"/>
              <a:t> </a:t>
            </a:r>
            <a:r>
              <a:rPr lang="en-US" sz="4000" dirty="0" err="1" smtClean="0"/>
              <a:t>wat</a:t>
            </a:r>
            <a:r>
              <a:rPr lang="en-US" sz="4000" dirty="0" smtClean="0"/>
              <a:t> </a:t>
            </a:r>
            <a:r>
              <a:rPr lang="en-US" sz="4000" dirty="0" err="1" smtClean="0"/>
              <a:t>jij</a:t>
            </a:r>
            <a:r>
              <a:rPr lang="en-US" sz="4000" dirty="0" smtClean="0"/>
              <a:t> </a:t>
            </a:r>
            <a:r>
              <a:rPr lang="en-US" sz="4000" dirty="0" err="1" smtClean="0"/>
              <a:t>niet</a:t>
            </a:r>
            <a:r>
              <a:rPr lang="en-US" sz="4000" dirty="0" smtClean="0"/>
              <a:t> </a:t>
            </a:r>
            <a:r>
              <a:rPr lang="en-US" sz="4000" dirty="0" err="1" smtClean="0"/>
              <a:t>ziet</a:t>
            </a:r>
            <a:r>
              <a:rPr lang="en-US" sz="4000" dirty="0" smtClean="0"/>
              <a:t>!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1450504" cy="1612775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6799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426882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96952"/>
            <a:ext cx="35986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err="1" smtClean="0"/>
              <a:t>Waarom</a:t>
            </a:r>
            <a:r>
              <a:rPr lang="en-US" sz="4000" dirty="0" smtClean="0"/>
              <a:t>? </a:t>
            </a:r>
            <a:r>
              <a:rPr lang="en-US" sz="4000" dirty="0" err="1" smtClean="0"/>
              <a:t>Daarom</a:t>
            </a:r>
            <a:r>
              <a:rPr lang="en-US" sz="4000" dirty="0" smtClean="0"/>
              <a:t>?</a:t>
            </a:r>
            <a:endParaRPr lang="nl-NL" dirty="0" smtClean="0"/>
          </a:p>
        </p:txBody>
      </p:sp>
      <p:sp>
        <p:nvSpPr>
          <p:cNvPr id="3840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nl-NL" dirty="0" smtClean="0"/>
              <a:t>Een relatie inzien en toepassen</a:t>
            </a:r>
          </a:p>
          <a:p>
            <a:pPr eaLnBrk="1" hangingPunct="1">
              <a:buNone/>
            </a:pPr>
            <a:endParaRPr lang="nl-NL" dirty="0" smtClean="0"/>
          </a:p>
          <a:p>
            <a:r>
              <a:rPr lang="nl-NL" dirty="0" smtClean="0"/>
              <a:t>oorzaak en gevolg </a:t>
            </a:r>
          </a:p>
          <a:p>
            <a:r>
              <a:rPr lang="nl-NL" dirty="0" smtClean="0"/>
              <a:t>reden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i="1" dirty="0" smtClean="0"/>
              <a:t>Omdat en waarom</a:t>
            </a:r>
            <a:r>
              <a:rPr lang="nl-NL" dirty="0" smtClean="0"/>
              <a:t> betreffen de reden</a:t>
            </a:r>
          </a:p>
          <a:p>
            <a:pPr>
              <a:buNone/>
            </a:pPr>
            <a:r>
              <a:rPr lang="nl-NL" i="1" dirty="0" smtClean="0"/>
              <a:t>Doordat en waardoor </a:t>
            </a:r>
            <a:r>
              <a:rPr lang="nl-NL" dirty="0" smtClean="0"/>
              <a:t>betreffen de oorzaak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sz="4000" dirty="0" smtClean="0"/>
              <a:t>Top 10 aanpakken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680520" cy="45259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Vergelijkingen en analogieën</a:t>
            </a:r>
          </a:p>
          <a:p>
            <a:r>
              <a:rPr lang="nl-NL" dirty="0" smtClean="0"/>
              <a:t>Aantekeningen en samenvatten</a:t>
            </a:r>
          </a:p>
          <a:p>
            <a:r>
              <a:rPr lang="nl-NL" dirty="0" smtClean="0"/>
              <a:t>Oefenen</a:t>
            </a:r>
          </a:p>
          <a:p>
            <a:r>
              <a:rPr lang="nl-NL" dirty="0" smtClean="0"/>
              <a:t>Huiswerk en praktijk</a:t>
            </a:r>
          </a:p>
          <a:p>
            <a:r>
              <a:rPr lang="nl-NL" dirty="0" smtClean="0"/>
              <a:t>Grafische methoden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Samenwerkend leren</a:t>
            </a:r>
          </a:p>
          <a:p>
            <a:r>
              <a:rPr lang="nl-NL" dirty="0" smtClean="0"/>
              <a:t>Doel en feedback</a:t>
            </a:r>
          </a:p>
          <a:p>
            <a:r>
              <a:rPr lang="nl-NL" dirty="0" smtClean="0"/>
              <a:t>Wat als</a:t>
            </a:r>
          </a:p>
          <a:p>
            <a:r>
              <a:rPr lang="nl-NL" dirty="0" smtClean="0"/>
              <a:t>Voorkennis activeren</a:t>
            </a:r>
          </a:p>
          <a:p>
            <a:r>
              <a:rPr lang="nl-NL" dirty="0" smtClean="0"/>
              <a:t>Ankerbegrippen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sz="4000" dirty="0" smtClean="0"/>
              <a:t>Is dat alles?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680520" cy="45259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Ja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Gewoon klaar.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49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Respect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Als </a:t>
            </a:r>
            <a:r>
              <a:rPr lang="nl-NL" dirty="0"/>
              <a:t>je respect hebt voor de verschillende kwaliteiten van leerlingen moet je zo flexibel </a:t>
            </a:r>
            <a:r>
              <a:rPr lang="nl-NL" dirty="0" smtClean="0"/>
              <a:t>willen zijn </a:t>
            </a:r>
            <a:r>
              <a:rPr lang="nl-NL" dirty="0"/>
              <a:t>dat je ook de leraar van elke leerling kan zijn.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Intelligentie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490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err="1" smtClean="0"/>
              <a:t>Gardner</a:t>
            </a:r>
            <a:r>
              <a:rPr lang="nl-NL" dirty="0" smtClean="0"/>
              <a:t>: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Intelligentie is de bekwaamheid om te leren, om problemen op te lossen.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sz="4000" dirty="0" smtClean="0"/>
              <a:t>Focus</a:t>
            </a:r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	Jan Vermunt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 smtClean="0"/>
              <a:t>	Moderne onderwijsvormen proberen actief, betekenisgericht, toepassingsgericht, zelfstandig en samenwerkend leren van leerlingen te bevorderen. </a:t>
            </a:r>
          </a:p>
        </p:txBody>
      </p:sp>
    </p:spTree>
    <p:extLst>
      <p:ext uri="{BB962C8B-B14F-4D97-AF65-F5344CB8AC3E}">
        <p14:creationId xmlns:p14="http://schemas.microsoft.com/office/powerpoint/2010/main" val="19626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sz="4000" dirty="0" smtClean="0"/>
              <a:t>Focus</a:t>
            </a:r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Veronderstelling:  </a:t>
            </a:r>
          </a:p>
          <a:p>
            <a:pPr marL="0" indent="0">
              <a:buNone/>
            </a:pPr>
            <a:r>
              <a:rPr lang="nl-NL" sz="2800" dirty="0"/>
              <a:t>de kennis die op die manier wordt verworven beklijft beter, wordt beter begrepen en is bruikbaarder in contexten waarin ze moet worden toegepast. </a:t>
            </a: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Veronderstelling:  </a:t>
            </a:r>
          </a:p>
          <a:p>
            <a:pPr marL="0" indent="0">
              <a:buNone/>
            </a:pPr>
            <a:r>
              <a:rPr lang="nl-NL" sz="2800" dirty="0"/>
              <a:t>dergelijke manieren van leren bereiden beter voor op een leven waarin mensen nooit uitgeleerd mogen raken.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Leerstijlen </a:t>
            </a:r>
            <a:r>
              <a:rPr lang="nl-NL" sz="4000" dirty="0" err="1" smtClean="0"/>
              <a:t>Kolb</a:t>
            </a:r>
            <a:endParaRPr lang="nl-NL" dirty="0" smtClean="0"/>
          </a:p>
        </p:txBody>
      </p:sp>
      <p:sp>
        <p:nvSpPr>
          <p:cNvPr id="3840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nl-NL" dirty="0" err="1" smtClean="0"/>
              <a:t>Kolb</a:t>
            </a:r>
            <a:r>
              <a:rPr lang="nl-NL" dirty="0" smtClean="0"/>
              <a:t> hanteert twee criteria: </a:t>
            </a:r>
          </a:p>
          <a:p>
            <a:pPr marL="0" indent="0" eaLnBrk="1" hangingPunct="1">
              <a:buNone/>
            </a:pPr>
            <a:endParaRPr lang="nl-NL" dirty="0"/>
          </a:p>
          <a:p>
            <a:r>
              <a:rPr lang="nl-NL" dirty="0" smtClean="0"/>
              <a:t>Concreet of abstract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Actief of passief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0563" y="387350"/>
            <a:ext cx="77724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nl-NL" dirty="0" smtClean="0"/>
              <a:t>Leerstijlen </a:t>
            </a:r>
            <a:r>
              <a:rPr lang="nl-NL" dirty="0" err="1" smtClean="0"/>
              <a:t>Kolb</a:t>
            </a:r>
            <a:endParaRPr lang="nl-NL" dirty="0" smtClean="0"/>
          </a:p>
        </p:txBody>
      </p:sp>
      <p:graphicFrame>
        <p:nvGraphicFramePr>
          <p:cNvPr id="412675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83568" y="1844824"/>
          <a:ext cx="779462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7859059" imgH="4015444" progId="Word.Document.8">
                  <p:embed/>
                </p:oleObj>
              </mc:Choice>
              <mc:Fallback>
                <p:oleObj name="Document" r:id="rId3" imgW="7859059" imgH="401544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44824"/>
                        <a:ext cx="7794625" cy="398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nl-NL" sz="4000" dirty="0" smtClean="0"/>
              <a:t>Leerstijlen Fleming, Dunn, NLP</a:t>
            </a:r>
          </a:p>
        </p:txBody>
      </p:sp>
      <p:sp>
        <p:nvSpPr>
          <p:cNvPr id="3829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Visueel</a:t>
            </a:r>
          </a:p>
          <a:p>
            <a:endParaRPr lang="nl-NL" dirty="0" smtClean="0"/>
          </a:p>
          <a:p>
            <a:r>
              <a:rPr lang="nl-NL" dirty="0" smtClean="0"/>
              <a:t>Auditief</a:t>
            </a:r>
          </a:p>
          <a:p>
            <a:endParaRPr lang="nl-NL" dirty="0" smtClean="0"/>
          </a:p>
          <a:p>
            <a:r>
              <a:rPr lang="nl-NL" dirty="0" err="1" smtClean="0"/>
              <a:t>Kinestetisch</a:t>
            </a: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132856"/>
            <a:ext cx="4588595" cy="3057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.7|7|6|5.8|6|5.7"/>
</p:tagLst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321</Words>
  <Application>Microsoft Office PowerPoint</Application>
  <PresentationFormat>Diavoorstelling (4:3)</PresentationFormat>
  <Paragraphs>126</Paragraphs>
  <Slides>26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Tahoma</vt:lpstr>
      <vt:lpstr>Office-thema</vt:lpstr>
      <vt:lpstr>Document</vt:lpstr>
      <vt:lpstr>Ik zal je leren!</vt:lpstr>
      <vt:lpstr>LIO-dag 2014</vt:lpstr>
      <vt:lpstr>Respect</vt:lpstr>
      <vt:lpstr>Intelligentie</vt:lpstr>
      <vt:lpstr>Focus</vt:lpstr>
      <vt:lpstr>Focus</vt:lpstr>
      <vt:lpstr>Leerstijlen Kolb</vt:lpstr>
      <vt:lpstr>Leerstijlen Kolb</vt:lpstr>
      <vt:lpstr>Leerstijlen Fleming, Dunn, NLP</vt:lpstr>
      <vt:lpstr>Leerstijlen Pask</vt:lpstr>
      <vt:lpstr>Taxonomie</vt:lpstr>
      <vt:lpstr>Inzien van een begrip</vt:lpstr>
      <vt:lpstr>Inzien van een relatie</vt:lpstr>
      <vt:lpstr>Inzien van een structuur</vt:lpstr>
      <vt:lpstr>Toepassen</vt:lpstr>
      <vt:lpstr>Problemen 2</vt:lpstr>
      <vt:lpstr>Abstract denken</vt:lpstr>
      <vt:lpstr>Wat is dat?</vt:lpstr>
      <vt:lpstr>Wat is dat?</vt:lpstr>
      <vt:lpstr>Wat is dat?</vt:lpstr>
      <vt:lpstr>Wat zijn dit?</vt:lpstr>
      <vt:lpstr>Wat is dit?</vt:lpstr>
      <vt:lpstr>Ik zie ik zie wat jij niet ziet!</vt:lpstr>
      <vt:lpstr>Waarom? Daarom?</vt:lpstr>
      <vt:lpstr>Top 10 aanpakken</vt:lpstr>
      <vt:lpstr>Is dat alles?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leerling bewust laten leren</dc:title>
  <dc:creator>Edward van Balen</dc:creator>
  <cp:lastModifiedBy>Edward van Balen</cp:lastModifiedBy>
  <cp:revision>96</cp:revision>
  <cp:lastPrinted>2001-01-11T14:41:09Z</cp:lastPrinted>
  <dcterms:created xsi:type="dcterms:W3CDTF">2000-04-22T17:39:57Z</dcterms:created>
  <dcterms:modified xsi:type="dcterms:W3CDTF">2014-05-22T21:29:39Z</dcterms:modified>
</cp:coreProperties>
</file>