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79"/>
  </p:notesMasterIdLst>
  <p:handoutMasterIdLst>
    <p:handoutMasterId r:id="rId80"/>
  </p:handoutMasterIdLst>
  <p:sldIdLst>
    <p:sldId id="257" r:id="rId5"/>
    <p:sldId id="473" r:id="rId6"/>
    <p:sldId id="474" r:id="rId7"/>
    <p:sldId id="365" r:id="rId8"/>
    <p:sldId id="351" r:id="rId9"/>
    <p:sldId id="331" r:id="rId10"/>
    <p:sldId id="452" r:id="rId11"/>
    <p:sldId id="352" r:id="rId12"/>
    <p:sldId id="479" r:id="rId13"/>
    <p:sldId id="421" r:id="rId14"/>
    <p:sldId id="376" r:id="rId15"/>
    <p:sldId id="422" r:id="rId16"/>
    <p:sldId id="377" r:id="rId17"/>
    <p:sldId id="480" r:id="rId18"/>
    <p:sldId id="428" r:id="rId19"/>
    <p:sldId id="481" r:id="rId20"/>
    <p:sldId id="430" r:id="rId21"/>
    <p:sldId id="400" r:id="rId22"/>
    <p:sldId id="399" r:id="rId23"/>
    <p:sldId id="468" r:id="rId24"/>
    <p:sldId id="440" r:id="rId25"/>
    <p:sldId id="441" r:id="rId26"/>
    <p:sldId id="334" r:id="rId27"/>
    <p:sldId id="449" r:id="rId28"/>
    <p:sldId id="483" r:id="rId29"/>
    <p:sldId id="482" r:id="rId30"/>
    <p:sldId id="324" r:id="rId31"/>
    <p:sldId id="447" r:id="rId32"/>
    <p:sldId id="464" r:id="rId33"/>
    <p:sldId id="477" r:id="rId34"/>
    <p:sldId id="476" r:id="rId35"/>
    <p:sldId id="433" r:id="rId36"/>
    <p:sldId id="415" r:id="rId37"/>
    <p:sldId id="439" r:id="rId38"/>
    <p:sldId id="405" r:id="rId39"/>
    <p:sldId id="413" r:id="rId40"/>
    <p:sldId id="412" r:id="rId41"/>
    <p:sldId id="409" r:id="rId42"/>
    <p:sldId id="417" r:id="rId43"/>
    <p:sldId id="369" r:id="rId44"/>
    <p:sldId id="383" r:id="rId45"/>
    <p:sldId id="455" r:id="rId46"/>
    <p:sldId id="461" r:id="rId47"/>
    <p:sldId id="457" r:id="rId48"/>
    <p:sldId id="458" r:id="rId49"/>
    <p:sldId id="459" r:id="rId50"/>
    <p:sldId id="467" r:id="rId51"/>
    <p:sldId id="466" r:id="rId52"/>
    <p:sldId id="456" r:id="rId53"/>
    <p:sldId id="460" r:id="rId54"/>
    <p:sldId id="465" r:id="rId55"/>
    <p:sldId id="444" r:id="rId56"/>
    <p:sldId id="368" r:id="rId57"/>
    <p:sldId id="443" r:id="rId58"/>
    <p:sldId id="462" r:id="rId59"/>
    <p:sldId id="475" r:id="rId60"/>
    <p:sldId id="391" r:id="rId61"/>
    <p:sldId id="393" r:id="rId62"/>
    <p:sldId id="469" r:id="rId63"/>
    <p:sldId id="472" r:id="rId64"/>
    <p:sldId id="394" r:id="rId65"/>
    <p:sldId id="395" r:id="rId66"/>
    <p:sldId id="445" r:id="rId67"/>
    <p:sldId id="451" r:id="rId68"/>
    <p:sldId id="478" r:id="rId69"/>
    <p:sldId id="470" r:id="rId70"/>
    <p:sldId id="471" r:id="rId71"/>
    <p:sldId id="453" r:id="rId72"/>
    <p:sldId id="450" r:id="rId73"/>
    <p:sldId id="390" r:id="rId74"/>
    <p:sldId id="389" r:id="rId75"/>
    <p:sldId id="387" r:id="rId76"/>
    <p:sldId id="484" r:id="rId77"/>
    <p:sldId id="485" r:id="rId78"/>
  </p:sldIdLst>
  <p:sldSz cx="9144000" cy="5143500" type="screen16x9"/>
  <p:notesSz cx="6858000" cy="9144000"/>
  <p:embeddedFontLst>
    <p:embeddedFont>
      <p:font typeface="Tahoma" panose="020B0604030504040204" pitchFamily="34" charset="0"/>
      <p:regular r:id="rId81"/>
      <p:bold r:id="rId82"/>
    </p:embeddedFont>
    <p:embeddedFont>
      <p:font typeface="Trebuchet MS" panose="020B0603020202020204" pitchFamily="34" charset="0"/>
      <p:regular r:id="rId83"/>
      <p:bold r:id="rId84"/>
      <p:italic r:id="rId85"/>
      <p:boldItalic r:id="rId86"/>
    </p:embeddedFont>
    <p:embeddedFont>
      <p:font typeface="Corbel" panose="020B0503020204020204" pitchFamily="34" charset="0"/>
      <p:regular r:id="rId87"/>
      <p:bold r:id="rId88"/>
      <p:italic r:id="rId89"/>
      <p:boldItalic r:id="rId90"/>
    </p:embeddedFont>
    <p:embeddedFont>
      <p:font typeface="Calibri" panose="020F0502020204030204" pitchFamily="34" charset="0"/>
      <p:regular r:id="rId91"/>
      <p:bold r:id="rId92"/>
      <p:italic r:id="rId93"/>
      <p:boldItalic r:id="rId94"/>
    </p:embeddedFont>
  </p:embeddedFontLst>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3112">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n Weijers" initials="MW" lastIdx="3" clrIdx="0">
    <p:extLst>
      <p:ext uri="{19B8F6BF-5375-455C-9EA6-DF929625EA0E}">
        <p15:presenceInfo xmlns:p15="http://schemas.microsoft.com/office/powerpoint/2012/main" userId="S-1-12-1-1107393026-1216637314-3308332951-41268189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3984"/>
    <a:srgbClr val="4B6082"/>
    <a:srgbClr val="3A3A3A"/>
    <a:srgbClr val="EC6900"/>
    <a:srgbClr val="ED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881" autoAdjust="0"/>
  </p:normalViewPr>
  <p:slideViewPr>
    <p:cSldViewPr>
      <p:cViewPr varScale="1">
        <p:scale>
          <a:sx n="97" d="100"/>
          <a:sy n="97" d="100"/>
        </p:scale>
        <p:origin x="2000" y="48"/>
      </p:cViewPr>
      <p:guideLst>
        <p:guide orient="horz" pos="3112"/>
        <p:guide pos="2880"/>
      </p:guideLst>
    </p:cSldViewPr>
  </p:slideViewPr>
  <p:outlineViewPr>
    <p:cViewPr>
      <p:scale>
        <a:sx n="33" d="100"/>
        <a:sy n="33" d="100"/>
      </p:scale>
      <p:origin x="0" y="-254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font" Target="fonts/font4.fntdata"/><Relationship Id="rId89" Type="http://schemas.openxmlformats.org/officeDocument/2006/relationships/font" Target="fonts/font9.fntdata"/><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87" Type="http://schemas.openxmlformats.org/officeDocument/2006/relationships/font" Target="fonts/font7.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font" Target="fonts/font5.fntdata"/><Relationship Id="rId93" Type="http://schemas.openxmlformats.org/officeDocument/2006/relationships/font" Target="fonts/font13.fntdata"/><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barChart>
        <c:barDir val="col"/>
        <c:grouping val="clustered"/>
        <c:varyColors val="0"/>
        <c:dLbls>
          <c:showLegendKey val="0"/>
          <c:showVal val="0"/>
          <c:showCatName val="0"/>
          <c:showSerName val="0"/>
          <c:showPercent val="0"/>
          <c:showBubbleSize val="0"/>
        </c:dLbls>
        <c:gapWidth val="150"/>
        <c:axId val="37604736"/>
        <c:axId val="37606528"/>
      </c:barChart>
      <c:catAx>
        <c:axId val="37604736"/>
        <c:scaling>
          <c:orientation val="minMax"/>
        </c:scaling>
        <c:delete val="0"/>
        <c:axPos val="b"/>
        <c:numFmt formatCode="General" sourceLinked="1"/>
        <c:majorTickMark val="out"/>
        <c:minorTickMark val="none"/>
        <c:tickLblPos val="nextTo"/>
        <c:txPr>
          <a:bodyPr/>
          <a:lstStyle/>
          <a:p>
            <a:pPr>
              <a:defRPr sz="1600">
                <a:solidFill>
                  <a:srgbClr val="083984"/>
                </a:solidFill>
                <a:latin typeface="Arial" panose="020B0604020202020204" pitchFamily="34" charset="0"/>
                <a:cs typeface="Arial" panose="020B0604020202020204" pitchFamily="34" charset="0"/>
              </a:defRPr>
            </a:pPr>
            <a:endParaRPr lang="nl-NL"/>
          </a:p>
        </c:txPr>
        <c:crossAx val="37606528"/>
        <c:crosses val="autoZero"/>
        <c:auto val="1"/>
        <c:lblAlgn val="ctr"/>
        <c:lblOffset val="100"/>
        <c:noMultiLvlLbl val="0"/>
      </c:catAx>
      <c:valAx>
        <c:axId val="37606528"/>
        <c:scaling>
          <c:orientation val="minMax"/>
        </c:scaling>
        <c:delete val="0"/>
        <c:axPos val="l"/>
        <c:numFmt formatCode="General" sourceLinked="1"/>
        <c:majorTickMark val="out"/>
        <c:minorTickMark val="none"/>
        <c:tickLblPos val="nextTo"/>
        <c:txPr>
          <a:bodyPr/>
          <a:lstStyle/>
          <a:p>
            <a:pPr>
              <a:defRPr sz="1400">
                <a:solidFill>
                  <a:srgbClr val="083984"/>
                </a:solidFill>
                <a:latin typeface="Arial" panose="020B0604020202020204" pitchFamily="34" charset="0"/>
                <a:cs typeface="Arial" panose="020B0604020202020204" pitchFamily="34" charset="0"/>
              </a:defRPr>
            </a:pPr>
            <a:endParaRPr lang="nl-NL"/>
          </a:p>
        </c:txPr>
        <c:crossAx val="37604736"/>
        <c:crosses val="autoZero"/>
        <c:crossBetween val="between"/>
      </c:valAx>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455408D0-34FB-4B1F-809F-A15CF36B8AB5}" type="datetimeFigureOut">
              <a:rPr lang="en-US"/>
              <a:pPr>
                <a:defRPr/>
              </a:pPr>
              <a:t>12/14/2017</a:t>
            </a:fld>
            <a:endParaRPr lang="en-US"/>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C1C5EDE7-AAC0-422D-86EE-F9DE7A228668}" type="slidenum">
              <a:rPr lang="en-US"/>
              <a:pPr>
                <a:defRPr/>
              </a:pPr>
              <a:t>‹nr.›</a:t>
            </a:fld>
            <a:endParaRPr lang="en-US"/>
          </a:p>
        </p:txBody>
      </p:sp>
    </p:spTree>
    <p:extLst>
      <p:ext uri="{BB962C8B-B14F-4D97-AF65-F5344CB8AC3E}">
        <p14:creationId xmlns:p14="http://schemas.microsoft.com/office/powerpoint/2010/main" val="810546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25B42051-E134-4F59-8068-98D528B7C56F}" type="datetimeFigureOut">
              <a:rPr lang="en-US"/>
              <a:pPr>
                <a:defRPr/>
              </a:pPr>
              <a:t>12/14/2017</a:t>
            </a:fld>
            <a:endParaRPr lang="en-US"/>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9FB9C8D4-A76C-4D3A-ADFB-3F3032835F2D}" type="slidenum">
              <a:rPr lang="en-US"/>
              <a:pPr>
                <a:defRPr/>
              </a:pPr>
              <a:t>‹nr.›</a:t>
            </a:fld>
            <a:endParaRPr lang="en-US"/>
          </a:p>
        </p:txBody>
      </p:sp>
    </p:spTree>
    <p:extLst>
      <p:ext uri="{BB962C8B-B14F-4D97-AF65-F5344CB8AC3E}">
        <p14:creationId xmlns:p14="http://schemas.microsoft.com/office/powerpoint/2010/main" val="26173699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ibud.nl/artikelen/nibud-studentenonderzoek-2015/"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Vanaf 2018 PSD2. Uitwisseling mogelijk. Wie is de afzender? Wie heeft het vertrouwen?</a:t>
            </a:r>
          </a:p>
          <a:p>
            <a:r>
              <a:rPr lang="nl-NL" dirty="0"/>
              <a:t>Maar ook strengere privacy-eisen. Data mogen alleen opgeslagen als </a:t>
            </a:r>
            <a:r>
              <a:rPr lang="nl-NL" dirty="0" err="1"/>
              <a:t>cons</a:t>
            </a:r>
            <a:r>
              <a:rPr lang="nl-NL" dirty="0"/>
              <a:t> toestemming geeft en als het passend is bij het doel.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13</a:t>
            </a:fld>
            <a:endParaRPr lang="en-US"/>
          </a:p>
        </p:txBody>
      </p:sp>
    </p:spTree>
    <p:extLst>
      <p:ext uri="{BB962C8B-B14F-4D97-AF65-F5344CB8AC3E}">
        <p14:creationId xmlns:p14="http://schemas.microsoft.com/office/powerpoint/2010/main" val="3559740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krijgen we er nog veel van.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15</a:t>
            </a:fld>
            <a:endParaRPr lang="en-US"/>
          </a:p>
        </p:txBody>
      </p:sp>
    </p:spTree>
    <p:extLst>
      <p:ext uri="{BB962C8B-B14F-4D97-AF65-F5344CB8AC3E}">
        <p14:creationId xmlns:p14="http://schemas.microsoft.com/office/powerpoint/2010/main" val="3671424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000" kern="1200" dirty="0">
                <a:solidFill>
                  <a:srgbClr val="083984"/>
                </a:solidFill>
                <a:latin typeface="Corbel" panose="020B0503020204020204" pitchFamily="34" charset="0"/>
                <a:ea typeface="+mn-ea"/>
                <a:cs typeface="+mn-cs"/>
              </a:rPr>
              <a:t>8 op de 10</a:t>
            </a:r>
            <a:r>
              <a:rPr lang="nl-NL" sz="1000" kern="1200" dirty="0">
                <a:solidFill>
                  <a:srgbClr val="00B388"/>
                </a:solidFill>
                <a:latin typeface="Corbel" panose="020B0503020204020204" pitchFamily="34" charset="0"/>
                <a:ea typeface="+mn-ea"/>
                <a:cs typeface="+mn-cs"/>
              </a:rPr>
              <a:t> </a:t>
            </a:r>
            <a:r>
              <a:rPr lang="nl-NL" sz="1000" kern="1200" dirty="0">
                <a:solidFill>
                  <a:srgbClr val="00B388"/>
                </a:solidFill>
                <a:latin typeface="Corbel" panose="020B0503020204020204" pitchFamily="34" charset="0"/>
                <a:ea typeface="+mn-ea"/>
                <a:cs typeface="+mn-cs"/>
                <a:sym typeface="Wingdings" panose="05000000000000000000" pitchFamily="2" charset="2"/>
              </a:rPr>
              <a:t> </a:t>
            </a:r>
            <a:r>
              <a:rPr lang="nl-NL" sz="1000" kern="1200" dirty="0">
                <a:solidFill>
                  <a:srgbClr val="083984"/>
                </a:solidFill>
                <a:latin typeface="Corbel" panose="020B0503020204020204" pitchFamily="34" charset="0"/>
                <a:ea typeface="+mn-ea"/>
                <a:cs typeface="+mn-cs"/>
                <a:sym typeface="Wingdings" panose="05000000000000000000" pitchFamily="2" charset="2"/>
              </a:rPr>
              <a:t>sparen is belangrijk</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000" dirty="0"/>
              <a:t>Het belang van sparen wordt onderkend: ongeacht inkomen, leeftijd en gezinssituatie</a:t>
            </a:r>
          </a:p>
          <a:p>
            <a:pPr algn="l"/>
            <a:r>
              <a:rPr lang="nl-NL" sz="1000" kern="1200" dirty="0">
                <a:solidFill>
                  <a:srgbClr val="083984"/>
                </a:solidFill>
                <a:latin typeface="Corbel" panose="020B0503020204020204" pitchFamily="34" charset="0"/>
                <a:ea typeface="+mn-ea"/>
                <a:cs typeface="+mn-cs"/>
              </a:rPr>
              <a:t>Ook van de niet-spaarders, geeft 65% aan wel te willen sparen</a:t>
            </a:r>
          </a:p>
          <a:p>
            <a:pPr algn="l"/>
            <a:endParaRPr lang="nl-NL" sz="1000" kern="1200" dirty="0">
              <a:solidFill>
                <a:srgbClr val="083984"/>
              </a:solidFill>
              <a:latin typeface="Corbel" panose="020B0503020204020204" pitchFamily="34" charset="0"/>
              <a:ea typeface="+mn-ea"/>
              <a:cs typeface="+mn-cs"/>
            </a:endParaRPr>
          </a:p>
          <a:p>
            <a:pPr algn="l"/>
            <a:r>
              <a:rPr lang="nl-NL" sz="1000" kern="1200" dirty="0">
                <a:solidFill>
                  <a:srgbClr val="083984"/>
                </a:solidFill>
                <a:latin typeface="Corbel" panose="020B0503020204020204" pitchFamily="34" charset="0"/>
                <a:ea typeface="+mn-ea"/>
                <a:cs typeface="+mn-cs"/>
                <a:sym typeface="Wingdings" panose="05000000000000000000" pitchFamily="2" charset="2"/>
              </a:rPr>
              <a:t>80% maakt zich zorgen zonder geld achter de hand</a:t>
            </a:r>
          </a:p>
          <a:p>
            <a:pPr algn="l"/>
            <a:r>
              <a:rPr lang="nl-NL" sz="1000" b="1" kern="1200" dirty="0" err="1">
                <a:solidFill>
                  <a:srgbClr val="083984"/>
                </a:solidFill>
                <a:latin typeface="Corbel" panose="020B0503020204020204" pitchFamily="34" charset="0"/>
                <a:ea typeface="+mn-ea"/>
                <a:cs typeface="+mn-cs"/>
                <a:sym typeface="Wingdings" panose="05000000000000000000" pitchFamily="2" charset="2"/>
              </a:rPr>
              <a:t>Voorzorgsmotief</a:t>
            </a:r>
            <a:r>
              <a:rPr lang="nl-NL" sz="1000" kern="1200" dirty="0">
                <a:solidFill>
                  <a:srgbClr val="083984"/>
                </a:solidFill>
                <a:latin typeface="Corbel" panose="020B0503020204020204" pitchFamily="34" charset="0"/>
                <a:ea typeface="+mn-ea"/>
                <a:cs typeface="+mn-cs"/>
                <a:sym typeface="Wingdings" panose="05000000000000000000" pitchFamily="2" charset="2"/>
              </a:rPr>
              <a:t>: belangrijk doel</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17</a:t>
            </a:fld>
            <a:endParaRPr lang="en-US"/>
          </a:p>
        </p:txBody>
      </p:sp>
    </p:spTree>
    <p:extLst>
      <p:ext uri="{BB962C8B-B14F-4D97-AF65-F5344CB8AC3E}">
        <p14:creationId xmlns:p14="http://schemas.microsoft.com/office/powerpoint/2010/main" val="1998796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kern="1200" dirty="0">
                <a:solidFill>
                  <a:schemeClr val="tx1"/>
                </a:solidFill>
                <a:effectLst/>
                <a:latin typeface="+mn-lt"/>
                <a:ea typeface="+mn-ea"/>
                <a:cs typeface="+mn-cs"/>
              </a:rPr>
              <a:t>Van de consumenten spaart 81%. Dat een op de vijf consumenten aangeeft niet te sparen, is het laatste decennium vrij constant gebleven.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kern="1200" dirty="0">
                <a:solidFill>
                  <a:schemeClr val="tx1"/>
                </a:solidFill>
                <a:effectLst/>
                <a:latin typeface="+mn-lt"/>
                <a:ea typeface="+mn-ea"/>
                <a:cs typeface="+mn-cs"/>
              </a:rPr>
              <a:t>Van de mensen die geen spaarrekening hebben, spaart 27%. Van degenen die wel een spaarrekening hebben, spaart 91%.</a:t>
            </a:r>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18</a:t>
            </a:fld>
            <a:endParaRPr lang="en-US"/>
          </a:p>
        </p:txBody>
      </p:sp>
    </p:spTree>
    <p:extLst>
      <p:ext uri="{BB962C8B-B14F-4D97-AF65-F5344CB8AC3E}">
        <p14:creationId xmlns:p14="http://schemas.microsoft.com/office/powerpoint/2010/main" val="402752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i="0" kern="1200" dirty="0">
                <a:solidFill>
                  <a:schemeClr val="tx1"/>
                </a:solidFill>
                <a:effectLst/>
                <a:latin typeface="+mn-lt"/>
                <a:ea typeface="+mn-ea"/>
                <a:cs typeface="+mn-cs"/>
              </a:rPr>
              <a:t>Circa 2,5 miljoen van de 7,7 miljoen huishoudens hebben minder geld achter de hand dan het minimale bedrag dat het Nibud adviseert op basis van de Nibud </a:t>
            </a:r>
            <a:r>
              <a:rPr lang="nl-NL" sz="1200" i="0" kern="1200" dirty="0" err="1">
                <a:solidFill>
                  <a:schemeClr val="tx1"/>
                </a:solidFill>
                <a:effectLst/>
                <a:latin typeface="+mn-lt"/>
                <a:ea typeface="+mn-ea"/>
                <a:cs typeface="+mn-cs"/>
              </a:rPr>
              <a:t>BufferBerekenaar</a:t>
            </a:r>
            <a:r>
              <a:rPr lang="nl-NL" sz="1200" i="0" kern="1200" dirty="0">
                <a:solidFill>
                  <a:schemeClr val="tx1"/>
                </a:solidFill>
                <a:effectLst/>
                <a:latin typeface="+mn-lt"/>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kern="1200" dirty="0">
                <a:solidFill>
                  <a:schemeClr val="tx1"/>
                </a:solidFill>
                <a:effectLst/>
                <a:latin typeface="+mn-lt"/>
                <a:ea typeface="+mn-ea"/>
                <a:cs typeface="+mn-cs"/>
              </a:rPr>
              <a:t>Het Nibud adviseert alleenstaanden minimaal 3.400 euro achter de hand te hebben; paren zonder kinderen en met een laag inkomen 4.300 euro en paren met twee kinderen 5.200 euro.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i="0" kern="1200" dirty="0">
              <a:solidFill>
                <a:schemeClr val="tx1"/>
              </a:solidFill>
              <a:effectLst/>
              <a:latin typeface="+mn-lt"/>
              <a:ea typeface="+mn-ea"/>
              <a:cs typeface="+mn-cs"/>
            </a:endParaRPr>
          </a:p>
          <a:p>
            <a:endParaRPr lang="nl-NL" dirty="0"/>
          </a:p>
          <a:p>
            <a:r>
              <a:rPr lang="nl-NL" dirty="0" err="1"/>
              <a:t>BufferBerekenaar</a:t>
            </a:r>
            <a:r>
              <a:rPr lang="nl-NL" dirty="0"/>
              <a:t>: consumenten kunnen berekenen hoeveel in hun situatie verstandig is om achter de hand te hebben om onverwachte, grote, noodzakelijke uitgaven direct te kunnen vervangen. </a:t>
            </a:r>
          </a:p>
          <a:p>
            <a:r>
              <a:rPr lang="nl-NL" dirty="0"/>
              <a:t>Afgeleid van Nibud (minimum)voorbeeldbegrotingen. Onderdeel van deze begrotingen zijn de reserveringsuitgaven. Dit zijn uitgaven die huishoudens niet maandelijks hebben, maar die bedoeld zijn om op zij te zetten zodat men de uitgaven direct kan betalen als deze zich voordoen. Denk bijvoorbeeld aan onderhoud huis/tuin, vervangen inventaris, ziektekosten, vervanging van auto.</a:t>
            </a:r>
            <a:br>
              <a:rPr lang="nl-NL" dirty="0"/>
            </a:br>
            <a:r>
              <a:rPr lang="nl-NL" dirty="0"/>
              <a:t>Op basis van deze uitgaven heeft het Nibud vastgesteld wat voor een huishouden verstandig is om achter de hand te houden. Bedrag is afhankelijk van de huishoudsamenstelling, inkomenssituatie en woonsituatie.</a:t>
            </a:r>
          </a:p>
          <a:p>
            <a:endParaRPr lang="nl-NL" dirty="0"/>
          </a:p>
          <a:p>
            <a:r>
              <a:rPr lang="nl-NL" dirty="0"/>
              <a:t>Voor alleenstaande op minimumniveau, zonder kinderen en zonder auto: 3.400 euro.</a:t>
            </a:r>
          </a:p>
          <a:p>
            <a:pPr marL="171450" indent="-171450">
              <a:buFont typeface="Wingdings" panose="05000000000000000000" pitchFamily="2" charset="2"/>
              <a:buChar char="à"/>
            </a:pPr>
            <a:endParaRPr lang="nl-NL" dirty="0">
              <a:sym typeface="Wingdings" panose="05000000000000000000" pitchFamily="2" charset="2"/>
            </a:endParaRPr>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19</a:t>
            </a:fld>
            <a:endParaRPr lang="en-US"/>
          </a:p>
        </p:txBody>
      </p:sp>
    </p:spTree>
    <p:extLst>
      <p:ext uri="{BB962C8B-B14F-4D97-AF65-F5344CB8AC3E}">
        <p14:creationId xmlns:p14="http://schemas.microsoft.com/office/powerpoint/2010/main" val="19084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10000"/>
          </a:bodyPr>
          <a:lstStyle/>
          <a:p>
            <a:r>
              <a:rPr lang="nl-NL" sz="1200" b="0" i="0" u="none" strike="noStrike" kern="1200" baseline="0" dirty="0">
                <a:solidFill>
                  <a:schemeClr val="tx1"/>
                </a:solidFill>
                <a:latin typeface="+mn-lt"/>
                <a:ea typeface="+mn-ea"/>
                <a:cs typeface="+mn-cs"/>
              </a:rPr>
              <a:t>Sinds de introductie van de zorgverzekeringswet in 2006 geeft 66% van de bevolking aan nooit te zijn veranderd van zorgverzekeraar (</a:t>
            </a:r>
            <a:r>
              <a:rPr lang="nl-NL" sz="1200" b="0" i="0" u="none" strike="noStrike" kern="1200" baseline="0" dirty="0" err="1">
                <a:solidFill>
                  <a:schemeClr val="tx1"/>
                </a:solidFill>
                <a:latin typeface="+mn-lt"/>
                <a:ea typeface="+mn-ea"/>
                <a:cs typeface="+mn-cs"/>
              </a:rPr>
              <a:t>Vektis</a:t>
            </a:r>
            <a:r>
              <a:rPr lang="nl-NL" sz="1200" b="0" i="0" u="none" strike="noStrike" kern="1200" baseline="0" dirty="0">
                <a:solidFill>
                  <a:schemeClr val="tx1"/>
                </a:solidFill>
                <a:latin typeface="+mn-lt"/>
                <a:ea typeface="+mn-ea"/>
                <a:cs typeface="+mn-cs"/>
              </a:rPr>
              <a:t>, 2016). </a:t>
            </a:r>
          </a:p>
          <a:p>
            <a:r>
              <a:rPr lang="nl-NL" sz="1200" b="0" i="0" u="none" strike="noStrike" kern="1200" baseline="0" dirty="0">
                <a:solidFill>
                  <a:schemeClr val="tx1"/>
                </a:solidFill>
                <a:latin typeface="+mn-lt"/>
                <a:ea typeface="+mn-ea"/>
                <a:cs typeface="+mn-cs"/>
              </a:rPr>
              <a:t>Per 1 januari 2016 is 6,3% van de verzekerden overgestapt naar een andere zorgverzekeraar. </a:t>
            </a:r>
          </a:p>
          <a:p>
            <a:endParaRPr lang="nl-NL" sz="1200" b="0" i="0" u="none" strike="noStrike" kern="1200" baseline="0" dirty="0">
              <a:solidFill>
                <a:schemeClr val="tx1"/>
              </a:solidFill>
              <a:latin typeface="+mn-lt"/>
              <a:ea typeface="+mn-ea"/>
              <a:cs typeface="+mn-cs"/>
            </a:endParaRP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In 2004 is de energiemarkt geliberaliseerd. Sinds die tijd mogen consumenten zelf hun gas- en elektriciteitsleverancier kiezen. Voor die tijd was men gebonden aan de lokale aanbieder. </a:t>
            </a:r>
          </a:p>
          <a:p>
            <a:r>
              <a:rPr lang="nl-NL" sz="1200" b="0" i="0" u="none" strike="noStrike" kern="1200" baseline="0" dirty="0">
                <a:solidFill>
                  <a:schemeClr val="tx1"/>
                </a:solidFill>
                <a:latin typeface="+mn-lt"/>
                <a:ea typeface="+mn-ea"/>
                <a:cs typeface="+mn-cs"/>
              </a:rPr>
              <a:t>Tussen juli 2014 en juli 2015 is 15,1% van de Nederlandse huishoudens overgestapt naar een andere energieleverancier. In 2013 was dit 13,1% en in 2012 12,5% (ACM, 2016). </a:t>
            </a:r>
          </a:p>
          <a:p>
            <a:r>
              <a:rPr lang="nl-NL" sz="1200" b="0" i="0" u="none" strike="noStrike" kern="1200" baseline="0" dirty="0">
                <a:solidFill>
                  <a:schemeClr val="tx1"/>
                </a:solidFill>
                <a:latin typeface="+mn-lt"/>
                <a:ea typeface="+mn-ea"/>
                <a:cs typeface="+mn-cs"/>
              </a:rPr>
              <a:t>Consumenten die overstappen, maken vaker weer een overstap. Van alle overstappers is 65% twee of meerdere malen overgestapt. Inmiddels is 66% van alle consumenten (ooit) actief geweest op de energiemarkt: </a:t>
            </a:r>
          </a:p>
          <a:p>
            <a:r>
              <a:rPr lang="nl-NL" sz="1200" b="0" i="0" u="none" strike="noStrike" kern="1200" baseline="0" dirty="0">
                <a:solidFill>
                  <a:schemeClr val="tx1"/>
                </a:solidFill>
                <a:latin typeface="+mn-lt"/>
                <a:ea typeface="+mn-ea"/>
                <a:cs typeface="+mn-cs"/>
              </a:rPr>
              <a:t>38% is de afgelopen 3 jaar overgestapt naar een andere leverancier en 11% meer dan 3 jaar geleden </a:t>
            </a:r>
          </a:p>
          <a:p>
            <a:r>
              <a:rPr lang="nl-NL" sz="1200" b="0" i="0" u="none" strike="noStrike" kern="1200" baseline="0" dirty="0">
                <a:solidFill>
                  <a:schemeClr val="tx1"/>
                </a:solidFill>
                <a:latin typeface="+mn-lt"/>
                <a:ea typeface="+mn-ea"/>
                <a:cs typeface="+mn-cs"/>
              </a:rPr>
              <a:t>10% heeft een ander contract gekozen bij zijn eigen leverancier </a:t>
            </a:r>
          </a:p>
          <a:p>
            <a:r>
              <a:rPr lang="nl-NL" sz="1200" b="0" i="0" u="none" strike="noStrike" kern="1200" baseline="0" dirty="0">
                <a:solidFill>
                  <a:schemeClr val="tx1"/>
                </a:solidFill>
                <a:latin typeface="+mn-lt"/>
                <a:ea typeface="+mn-ea"/>
                <a:cs typeface="+mn-cs"/>
              </a:rPr>
              <a:t>7% heeft zich wel georiënteerd, maar is niet overgestapt </a:t>
            </a:r>
          </a:p>
          <a:p>
            <a:endParaRPr lang="nl-NL" sz="1200" b="0" i="0" u="none" strike="noStrike" kern="1200" baseline="0" dirty="0">
              <a:solidFill>
                <a:schemeClr val="tx1"/>
              </a:solidFill>
              <a:latin typeface="+mn-lt"/>
              <a:ea typeface="+mn-ea"/>
              <a:cs typeface="+mn-cs"/>
            </a:endParaRP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Betaalrekeningen: 6,8% per jaar heeft de intentie om over te stappen, 2% per jaar stapt daadwerkelijk over. </a:t>
            </a:r>
          </a:p>
          <a:p>
            <a:r>
              <a:rPr lang="nl-NL" sz="1200" b="0" i="0" u="none" strike="noStrike" kern="1200" baseline="0" dirty="0">
                <a:solidFill>
                  <a:schemeClr val="tx1"/>
                </a:solidFill>
                <a:latin typeface="+mn-lt"/>
                <a:ea typeface="+mn-ea"/>
                <a:cs typeface="+mn-cs"/>
              </a:rPr>
              <a:t>Hypotheken: 6,4% per jaar heeft de intentie om over te stappen, 2% per jaar stapt daadwerkelijk over. </a:t>
            </a:r>
          </a:p>
          <a:p>
            <a:r>
              <a:rPr lang="nl-NL" sz="1200" b="0" i="0" u="none" strike="noStrike" kern="1200" baseline="0" dirty="0">
                <a:solidFill>
                  <a:schemeClr val="tx1"/>
                </a:solidFill>
                <a:latin typeface="+mn-lt"/>
                <a:ea typeface="+mn-ea"/>
                <a:cs typeface="+mn-cs"/>
              </a:rPr>
              <a:t>Spaarrekeningen: 10,2% per jaar heeft de intentie om over te stappen, 4% doet het ook echt. </a:t>
            </a:r>
          </a:p>
          <a:p>
            <a:r>
              <a:rPr lang="nl-NL" sz="1200" b="0" i="0" u="none" strike="noStrike" kern="1200" baseline="0" dirty="0">
                <a:solidFill>
                  <a:schemeClr val="tx1"/>
                </a:solidFill>
                <a:latin typeface="+mn-lt"/>
                <a:ea typeface="+mn-ea"/>
                <a:cs typeface="+mn-cs"/>
              </a:rPr>
              <a:t>62% tot 74% van de ondervraagden (afhankelijk van het type bankproduct) geeft ook aan dat er geen enkele kans is dat zij zullen overstappen in de nabije toekomst (Van der </a:t>
            </a:r>
            <a:r>
              <a:rPr lang="nl-NL" sz="1200" b="0" i="0" u="none" strike="noStrike" kern="1200" baseline="0" dirty="0" err="1">
                <a:solidFill>
                  <a:schemeClr val="tx1"/>
                </a:solidFill>
                <a:latin typeface="+mn-lt"/>
                <a:ea typeface="+mn-ea"/>
                <a:cs typeface="+mn-cs"/>
              </a:rPr>
              <a:t>Cruijsen</a:t>
            </a:r>
            <a:r>
              <a:rPr lang="nl-NL" sz="1200" b="0" i="0" u="none" strike="noStrike" kern="1200" baseline="0" dirty="0">
                <a:solidFill>
                  <a:schemeClr val="tx1"/>
                </a:solidFill>
                <a:latin typeface="+mn-lt"/>
                <a:ea typeface="+mn-ea"/>
                <a:cs typeface="+mn-cs"/>
              </a:rPr>
              <a:t> &amp; Diepstraten, 2015).</a:t>
            </a:r>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22</a:t>
            </a:fld>
            <a:endParaRPr lang="en-US"/>
          </a:p>
        </p:txBody>
      </p:sp>
    </p:spTree>
    <p:extLst>
      <p:ext uri="{BB962C8B-B14F-4D97-AF65-F5344CB8AC3E}">
        <p14:creationId xmlns:p14="http://schemas.microsoft.com/office/powerpoint/2010/main" val="569472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Veel mensen hebben niet genoeg buffer.</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23</a:t>
            </a:fld>
            <a:endParaRPr lang="en-US"/>
          </a:p>
        </p:txBody>
      </p:sp>
    </p:spTree>
    <p:extLst>
      <p:ext uri="{BB962C8B-B14F-4D97-AF65-F5344CB8AC3E}">
        <p14:creationId xmlns:p14="http://schemas.microsoft.com/office/powerpoint/2010/main" val="3527293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Afspraken</a:t>
            </a:r>
          </a:p>
          <a:p>
            <a:r>
              <a:rPr lang="nl-NL" dirty="0"/>
              <a:t>2 Wat bij </a:t>
            </a:r>
            <a:r>
              <a:rPr lang="nl-NL" dirty="0" err="1"/>
              <a:t>beeindiging</a:t>
            </a:r>
            <a:r>
              <a:rPr lang="nl-NL" dirty="0"/>
              <a:t> van het contract?</a:t>
            </a:r>
          </a:p>
          <a:p>
            <a:r>
              <a:rPr lang="nl-NL" dirty="0"/>
              <a:t>3 Wat als 1 van de partijen zich niet houdt aan de afspraken?</a:t>
            </a:r>
          </a:p>
          <a:p>
            <a:endParaRPr lang="nl-NL" dirty="0"/>
          </a:p>
          <a:p>
            <a:r>
              <a:rPr lang="nl-NL" dirty="0"/>
              <a:t>Effect belangrijker dan werking</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24</a:t>
            </a:fld>
            <a:endParaRPr lang="en-US"/>
          </a:p>
        </p:txBody>
      </p:sp>
    </p:spTree>
    <p:extLst>
      <p:ext uri="{BB962C8B-B14F-4D97-AF65-F5344CB8AC3E}">
        <p14:creationId xmlns:p14="http://schemas.microsoft.com/office/powerpoint/2010/main" val="604654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Lesvorm</a:t>
            </a:r>
            <a:r>
              <a:rPr lang="nl-NL" dirty="0"/>
              <a:t>: Twee groepen leerlingen met tegengestelde belangen een contract laten opstellen.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25</a:t>
            </a:fld>
            <a:endParaRPr lang="en-US"/>
          </a:p>
        </p:txBody>
      </p:sp>
    </p:spTree>
    <p:extLst>
      <p:ext uri="{BB962C8B-B14F-4D97-AF65-F5344CB8AC3E}">
        <p14:creationId xmlns:p14="http://schemas.microsoft.com/office/powerpoint/2010/main" val="2944390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Ingaan op de laatste 2 voorwaarden.</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26</a:t>
            </a:fld>
            <a:endParaRPr lang="en-US"/>
          </a:p>
        </p:txBody>
      </p:sp>
    </p:spTree>
    <p:extLst>
      <p:ext uri="{BB962C8B-B14F-4D97-AF65-F5344CB8AC3E}">
        <p14:creationId xmlns:p14="http://schemas.microsoft.com/office/powerpoint/2010/main" val="2031608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Kennen jullie deze man nog? Hij is het voorbeeld van het feit dat er een enorme kloof is tussen de kennis en ervaring over </a:t>
            </a:r>
            <a:r>
              <a:rPr lang="nl-NL" dirty="0" err="1"/>
              <a:t>financien</a:t>
            </a:r>
            <a:r>
              <a:rPr lang="nl-NL" dirty="0"/>
              <a:t> tussen de aanbieders van </a:t>
            </a:r>
            <a:r>
              <a:rPr lang="nl-NL" dirty="0" err="1"/>
              <a:t>financiele</a:t>
            </a:r>
            <a:r>
              <a:rPr lang="nl-NL" dirty="0"/>
              <a:t> producten en vragers van </a:t>
            </a:r>
            <a:r>
              <a:rPr lang="nl-NL" dirty="0" err="1"/>
              <a:t>financiele</a:t>
            </a:r>
            <a:r>
              <a:rPr lang="nl-NL" dirty="0"/>
              <a:t> producten.</a:t>
            </a:r>
          </a:p>
          <a:p>
            <a:r>
              <a:rPr lang="nl-NL" dirty="0"/>
              <a:t>Dirk S heeft daar handig misbruik van gemaakt door via alle constructies aan zich te binden.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2</a:t>
            </a:fld>
            <a:endParaRPr lang="en-US"/>
          </a:p>
        </p:txBody>
      </p:sp>
    </p:spTree>
    <p:extLst>
      <p:ext uri="{BB962C8B-B14F-4D97-AF65-F5344CB8AC3E}">
        <p14:creationId xmlns:p14="http://schemas.microsoft.com/office/powerpoint/2010/main" val="2498446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20000"/>
          </a:bodyPr>
          <a:lstStyle/>
          <a:p>
            <a:r>
              <a:rPr lang="nl-NL" sz="1200" b="0" i="0" kern="1200" dirty="0">
                <a:solidFill>
                  <a:schemeClr val="tx1"/>
                </a:solidFill>
                <a:effectLst/>
                <a:latin typeface="+mn-lt"/>
                <a:ea typeface="+mn-ea"/>
                <a:cs typeface="+mn-cs"/>
              </a:rPr>
              <a:t>Bemiddelen in financiële producten</a:t>
            </a:r>
          </a:p>
          <a:p>
            <a:r>
              <a:rPr lang="nl-NL" sz="1200" b="0" i="0" kern="1200" dirty="0">
                <a:solidFill>
                  <a:schemeClr val="tx1"/>
                </a:solidFill>
                <a:effectLst/>
                <a:latin typeface="+mn-lt"/>
                <a:ea typeface="+mn-ea"/>
                <a:cs typeface="+mn-cs"/>
              </a:rPr>
              <a:t>De wettelijke definitie van bemiddelen is ruim. Alle werkzaamheden die zijn gericht op het als tussenpersoon tot stand brengen van de aankoop van een financieel product door een klant, gelden als bemiddelen. </a:t>
            </a:r>
          </a:p>
          <a:p>
            <a:r>
              <a:rPr lang="nl-NL" sz="1200" b="0" i="0" kern="1200" dirty="0">
                <a:solidFill>
                  <a:schemeClr val="tx1"/>
                </a:solidFill>
                <a:effectLst/>
                <a:latin typeface="+mn-lt"/>
                <a:ea typeface="+mn-ea"/>
                <a:cs typeface="+mn-cs"/>
              </a:rPr>
              <a:t>Dit is al het geval als een onderneming meer dan contactgegevens van zijn klant aan een aanbieder van of aan een bemiddelaar in financiële producten verstrekt. Het maakt daarbij niet uit of de onderneming voor haar diensten wordt betaald door de klant, of door diegene aan wie zij de gegevens verstrekt.</a:t>
            </a:r>
          </a:p>
          <a:p>
            <a:r>
              <a:rPr lang="nl-NL" sz="1200" b="0" i="0" kern="1200" dirty="0">
                <a:solidFill>
                  <a:schemeClr val="tx1"/>
                </a:solidFill>
                <a:effectLst/>
                <a:latin typeface="+mn-lt"/>
                <a:ea typeface="+mn-ea"/>
                <a:cs typeface="+mn-cs"/>
              </a:rPr>
              <a:t>Voorbeelden van bemiddelen</a:t>
            </a:r>
          </a:p>
          <a:p>
            <a:r>
              <a:rPr lang="nl-NL" sz="1200" b="0" i="0" kern="1200" dirty="0">
                <a:solidFill>
                  <a:schemeClr val="tx1"/>
                </a:solidFill>
                <a:effectLst/>
                <a:latin typeface="+mn-lt"/>
                <a:ea typeface="+mn-ea"/>
                <a:cs typeface="+mn-cs"/>
              </a:rPr>
              <a:t>Een bemiddelaar die voor zijn klant offerteaanvragen doet voor een hypotheek bij een bank.</a:t>
            </a:r>
          </a:p>
          <a:p>
            <a:r>
              <a:rPr lang="nl-NL" sz="1200" b="0" i="0" kern="1200" dirty="0">
                <a:solidFill>
                  <a:schemeClr val="tx1"/>
                </a:solidFill>
                <a:effectLst/>
                <a:latin typeface="+mn-lt"/>
                <a:ea typeface="+mn-ea"/>
                <a:cs typeface="+mn-cs"/>
              </a:rPr>
              <a:t>Een bemiddelaar die contractonderhandelingen voert voor een pensioenverzekering van een werkgever met een verzekeraar.</a:t>
            </a:r>
          </a:p>
          <a:p>
            <a:r>
              <a:rPr lang="nl-NL" sz="1200" b="0" i="0" kern="1200" dirty="0">
                <a:solidFill>
                  <a:schemeClr val="tx1"/>
                </a:solidFill>
                <a:effectLst/>
                <a:latin typeface="+mn-lt"/>
                <a:ea typeface="+mn-ea"/>
                <a:cs typeface="+mn-cs"/>
              </a:rPr>
              <a:t>Een bemiddelaar die bij de aankoop van een auto een krediet van een bepaalde kredietaanbieder aanbiedt.</a:t>
            </a:r>
          </a:p>
          <a:p>
            <a:r>
              <a:rPr lang="nl-NL" sz="1200" b="0" i="0" kern="1200" dirty="0">
                <a:solidFill>
                  <a:schemeClr val="tx1"/>
                </a:solidFill>
                <a:effectLst/>
                <a:latin typeface="+mn-lt"/>
                <a:ea typeface="+mn-ea"/>
                <a:cs typeface="+mn-cs"/>
              </a:rPr>
              <a:t>Een exporteur die de gegevens van haar klant en de producten die deze exporteert doorgeeft aan een verzekeraar.</a:t>
            </a:r>
          </a:p>
          <a:p>
            <a:endParaRPr lang="nl-NL" dirty="0"/>
          </a:p>
          <a:p>
            <a:endParaRPr lang="nl-NL" dirty="0"/>
          </a:p>
          <a:p>
            <a:r>
              <a:rPr lang="nl-NL" sz="1200" b="0" i="0" kern="1200" dirty="0">
                <a:solidFill>
                  <a:schemeClr val="tx1"/>
                </a:solidFill>
                <a:effectLst/>
                <a:latin typeface="+mn-lt"/>
                <a:ea typeface="+mn-ea"/>
                <a:cs typeface="+mn-cs"/>
              </a:rPr>
              <a:t>Adviseren over financiële producten</a:t>
            </a:r>
          </a:p>
          <a:p>
            <a:r>
              <a:rPr lang="nl-NL" sz="1200" b="0" i="0" kern="1200" dirty="0">
                <a:solidFill>
                  <a:schemeClr val="tx1"/>
                </a:solidFill>
                <a:effectLst/>
                <a:latin typeface="+mn-lt"/>
                <a:ea typeface="+mn-ea"/>
                <a:cs typeface="+mn-cs"/>
              </a:rPr>
              <a:t>Volgens de wet is sprake van adviseren wanneer een onderneming een aanbeveling doet voor een specifiek financieel product van een bepaalde aanbieder aan een bepaalde klant. Het adviseren over financiële producten is alleen toegestaan met een vergunning van de AFM.</a:t>
            </a:r>
          </a:p>
          <a:p>
            <a:r>
              <a:rPr lang="nl-NL" sz="1200" b="0" i="0" kern="1200" dirty="0">
                <a:solidFill>
                  <a:schemeClr val="tx1"/>
                </a:solidFill>
                <a:effectLst/>
                <a:latin typeface="+mn-lt"/>
                <a:ea typeface="+mn-ea"/>
                <a:cs typeface="+mn-cs"/>
              </a:rPr>
              <a:t>Voorbeelden van adviseren</a:t>
            </a:r>
          </a:p>
          <a:p>
            <a:r>
              <a:rPr lang="nl-NL" sz="1200" b="0" i="0" kern="1200" dirty="0">
                <a:solidFill>
                  <a:schemeClr val="tx1"/>
                </a:solidFill>
                <a:effectLst/>
                <a:latin typeface="+mn-lt"/>
                <a:ea typeface="+mn-ea"/>
                <a:cs typeface="+mn-cs"/>
              </a:rPr>
              <a:t>Een adviseur die na de beoordeling van offertes zijn klant de meest gunstige pensioenverzekering van een bepaalde verzekeraar aanbeveelt.</a:t>
            </a:r>
          </a:p>
          <a:p>
            <a:r>
              <a:rPr lang="nl-NL" sz="1200" b="0" i="0" kern="1200" dirty="0">
                <a:solidFill>
                  <a:schemeClr val="tx1"/>
                </a:solidFill>
                <a:effectLst/>
                <a:latin typeface="+mn-lt"/>
                <a:ea typeface="+mn-ea"/>
                <a:cs typeface="+mn-cs"/>
              </a:rPr>
              <a:t>Een adviseur die na de inventarisatie van het klantprofiel een drietal hypotheekoffertes bij banken aanvraagt en zijn klanten bijstaat bij het maken van de juiste keuze.</a:t>
            </a:r>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27</a:t>
            </a:fld>
            <a:endParaRPr lang="en-US"/>
          </a:p>
        </p:txBody>
      </p:sp>
    </p:spTree>
    <p:extLst>
      <p:ext uri="{BB962C8B-B14F-4D97-AF65-F5344CB8AC3E}">
        <p14:creationId xmlns:p14="http://schemas.microsoft.com/office/powerpoint/2010/main" val="1402066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ook andere hulp:</a:t>
            </a:r>
          </a:p>
          <a:p>
            <a:endParaRPr lang="nl-NL" dirty="0"/>
          </a:p>
          <a:p>
            <a:r>
              <a:rPr lang="nl-NL" dirty="0"/>
              <a:t>Informeel, Netwerk is belangrijk, ook voor dagelijkse geldzaken, Geld=taboe.</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28</a:t>
            </a:fld>
            <a:endParaRPr lang="en-US"/>
          </a:p>
        </p:txBody>
      </p:sp>
    </p:spTree>
    <p:extLst>
      <p:ext uri="{BB962C8B-B14F-4D97-AF65-F5344CB8AC3E}">
        <p14:creationId xmlns:p14="http://schemas.microsoft.com/office/powerpoint/2010/main" val="941769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30</a:t>
            </a:fld>
            <a:endParaRPr lang="en-US"/>
          </a:p>
        </p:txBody>
      </p:sp>
    </p:spTree>
    <p:extLst>
      <p:ext uri="{BB962C8B-B14F-4D97-AF65-F5344CB8AC3E}">
        <p14:creationId xmlns:p14="http://schemas.microsoft.com/office/powerpoint/2010/main" val="1893216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31</a:t>
            </a:fld>
            <a:endParaRPr lang="en-US"/>
          </a:p>
        </p:txBody>
      </p:sp>
    </p:spTree>
    <p:extLst>
      <p:ext uri="{BB962C8B-B14F-4D97-AF65-F5344CB8AC3E}">
        <p14:creationId xmlns:p14="http://schemas.microsoft.com/office/powerpoint/2010/main" val="2086544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groot deel van ons gedrag zo’n 95 procent gaat onbewust.</a:t>
            </a:r>
            <a:r>
              <a:rPr lang="nl-NL" baseline="0" dirty="0"/>
              <a:t> Heel handig want we krijgen tonnen aan informatie binnen op een dag, en dan is het handig om een groot deel daarvan automatisch te verwerken. Anders zouden we iedere dag helemaal uitgeput zijn. </a:t>
            </a:r>
          </a:p>
          <a:p>
            <a:endParaRPr lang="nl-NL" baseline="0" dirty="0"/>
          </a:p>
        </p:txBody>
      </p:sp>
      <p:sp>
        <p:nvSpPr>
          <p:cNvPr id="4" name="Tijdelijke aanduiding voor dianummer 3"/>
          <p:cNvSpPr>
            <a:spLocks noGrp="1"/>
          </p:cNvSpPr>
          <p:nvPr>
            <p:ph type="sldNum" sz="quarter" idx="10"/>
          </p:nvPr>
        </p:nvSpPr>
        <p:spPr/>
        <p:txBody>
          <a:bodyPr/>
          <a:lstStyle/>
          <a:p>
            <a:fld id="{F216081E-0E97-472B-BC43-CE891C7322A2}" type="slidenum">
              <a:rPr lang="nl-NL" smtClean="0"/>
              <a:pPr/>
              <a:t>32</a:t>
            </a:fld>
            <a:endParaRPr lang="nl-NL"/>
          </a:p>
        </p:txBody>
      </p:sp>
    </p:spTree>
    <p:extLst>
      <p:ext uri="{BB962C8B-B14F-4D97-AF65-F5344CB8AC3E}">
        <p14:creationId xmlns:p14="http://schemas.microsoft.com/office/powerpoint/2010/main" val="433118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Gewoontegedrag gaat vaak onbewust en is daarom lastig te doorbreken, maar wel mogelijk. Het begint bij bewustwording van je gedrag. Daarna moet je je gedrag heroverwegen, vind ik dit erg? Of zou ik het anders willen? Hoe dan? En dan komt het aanpassen. </a:t>
            </a:r>
          </a:p>
          <a:p>
            <a:endParaRPr lang="nl-NL" dirty="0"/>
          </a:p>
          <a:p>
            <a:r>
              <a:rPr lang="nl-NL" dirty="0"/>
              <a:t>Loesje denkt bijvoorbeeld altijd erg goed na voordat ze iets stoms zegt ;)..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33</a:t>
            </a:fld>
            <a:endParaRPr lang="en-US"/>
          </a:p>
        </p:txBody>
      </p:sp>
    </p:spTree>
    <p:extLst>
      <p:ext uri="{BB962C8B-B14F-4D97-AF65-F5344CB8AC3E}">
        <p14:creationId xmlns:p14="http://schemas.microsoft.com/office/powerpoint/2010/main" val="355878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Opwaarts mobielen</a:t>
            </a:r>
          </a:p>
          <a:p>
            <a:r>
              <a:rPr lang="nl-NL" dirty="0" err="1"/>
              <a:t>Nonchalanten</a:t>
            </a:r>
            <a:endParaRPr lang="nl-NL" dirty="0"/>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34</a:t>
            </a:fld>
            <a:endParaRPr lang="en-US"/>
          </a:p>
        </p:txBody>
      </p:sp>
    </p:spTree>
    <p:extLst>
      <p:ext uri="{BB962C8B-B14F-4D97-AF65-F5344CB8AC3E}">
        <p14:creationId xmlns:p14="http://schemas.microsoft.com/office/powerpoint/2010/main" val="3558815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35</a:t>
            </a:fld>
            <a:endParaRPr lang="en-US"/>
          </a:p>
        </p:txBody>
      </p:sp>
    </p:spTree>
    <p:extLst>
      <p:ext uri="{BB962C8B-B14F-4D97-AF65-F5344CB8AC3E}">
        <p14:creationId xmlns:p14="http://schemas.microsoft.com/office/powerpoint/2010/main" val="2315292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solidFill>
                  <a:srgbClr val="083984"/>
                </a:solidFill>
                <a:latin typeface="Corbel" panose="020B0503020204020204" pitchFamily="34" charset="0"/>
              </a:rPr>
              <a:t>Maximale lening na de prestatiebeurs van 68 naar 11 procent. </a:t>
            </a:r>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36</a:t>
            </a:fld>
            <a:endParaRPr lang="en-US"/>
          </a:p>
        </p:txBody>
      </p:sp>
    </p:spTree>
    <p:extLst>
      <p:ext uri="{BB962C8B-B14F-4D97-AF65-F5344CB8AC3E}">
        <p14:creationId xmlns:p14="http://schemas.microsoft.com/office/powerpoint/2010/main" val="970184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noProof="0" dirty="0"/>
          </a:p>
          <a:p>
            <a:r>
              <a:rPr lang="nl-NL" noProof="0" dirty="0"/>
              <a:t>Bron:</a:t>
            </a:r>
            <a:r>
              <a:rPr lang="nl-NL" baseline="0" noProof="0" dirty="0"/>
              <a:t> b</a:t>
            </a:r>
            <a:r>
              <a:rPr lang="nl-NL" noProof="0" dirty="0"/>
              <a:t>oek en onderzoek “Schaarste” van </a:t>
            </a:r>
            <a:r>
              <a:rPr lang="nl-NL" noProof="0" dirty="0" err="1"/>
              <a:t>Sendhil</a:t>
            </a:r>
            <a:r>
              <a:rPr lang="nl-NL" noProof="0" dirty="0"/>
              <a:t> </a:t>
            </a:r>
            <a:r>
              <a:rPr lang="nl-NL" noProof="0" dirty="0" err="1"/>
              <a:t>Mullainathan</a:t>
            </a:r>
            <a:r>
              <a:rPr lang="nl-NL" noProof="0" dirty="0"/>
              <a:t> en </a:t>
            </a:r>
            <a:r>
              <a:rPr lang="nl-NL" noProof="0" dirty="0" err="1"/>
              <a:t>Eldar</a:t>
            </a:r>
            <a:r>
              <a:rPr lang="nl-NL" noProof="0" dirty="0"/>
              <a:t> </a:t>
            </a:r>
            <a:r>
              <a:rPr lang="nl-NL" noProof="0" dirty="0" err="1"/>
              <a:t>Shafir</a:t>
            </a:r>
            <a:r>
              <a:rPr lang="nl-NL" noProof="0" dirty="0"/>
              <a:t> (econoom</a:t>
            </a:r>
            <a:r>
              <a:rPr lang="nl-NL" baseline="0" noProof="0" dirty="0"/>
              <a:t> en psycholoog)</a:t>
            </a:r>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37</a:t>
            </a:fld>
            <a:endParaRPr lang="en-US"/>
          </a:p>
        </p:txBody>
      </p:sp>
    </p:spTree>
    <p:extLst>
      <p:ext uri="{BB962C8B-B14F-4D97-AF65-F5344CB8AC3E}">
        <p14:creationId xmlns:p14="http://schemas.microsoft.com/office/powerpoint/2010/main" val="1668262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maken we kloof kleiner?</a:t>
            </a:r>
          </a:p>
          <a:p>
            <a:endParaRPr lang="nl-NL" dirty="0"/>
          </a:p>
          <a:p>
            <a:r>
              <a:rPr lang="nl-NL" dirty="0"/>
              <a:t>Groepen uitsluiten. Onder beheer, mensen krijgen geen leningen, of zelfs geen bankrekening</a:t>
            </a:r>
          </a:p>
          <a:p>
            <a:endParaRPr lang="nl-NL" dirty="0"/>
          </a:p>
          <a:p>
            <a:r>
              <a:rPr lang="nl-NL" dirty="0"/>
              <a:t>De markt reguleren. Overheidsregels, verantwoordelijkheid toewijzen (in NL duidelijk bij aanbieder)</a:t>
            </a:r>
          </a:p>
          <a:p>
            <a:endParaRPr lang="nl-NL" dirty="0"/>
          </a:p>
          <a:p>
            <a:r>
              <a:rPr lang="nl-NL" dirty="0"/>
              <a:t>Huishoudens helpen. Via financieel adviseurs</a:t>
            </a:r>
          </a:p>
          <a:p>
            <a:endParaRPr lang="nl-NL" dirty="0"/>
          </a:p>
          <a:p>
            <a:r>
              <a:rPr lang="nl-NL" dirty="0"/>
              <a:t>Het niveau van de huishoudens omhoog brengen.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3</a:t>
            </a:fld>
            <a:endParaRPr lang="en-US"/>
          </a:p>
        </p:txBody>
      </p:sp>
    </p:spTree>
    <p:extLst>
      <p:ext uri="{BB962C8B-B14F-4D97-AF65-F5344CB8AC3E}">
        <p14:creationId xmlns:p14="http://schemas.microsoft.com/office/powerpoint/2010/main" val="2842800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10000"/>
          </a:bodyPr>
          <a:lstStyle/>
          <a:p>
            <a:r>
              <a:rPr lang="nl-NL" noProof="0" dirty="0"/>
              <a:t>Steek uw</a:t>
            </a:r>
            <a:r>
              <a:rPr lang="nl-NL" baseline="0" noProof="0" dirty="0"/>
              <a:t> hand op als u het eens met de volgende stelling. Daarna steek uw hand op wanneer u het niet eens bent met de stelling.</a:t>
            </a:r>
          </a:p>
          <a:p>
            <a:r>
              <a:rPr lang="nl-NL" baseline="0" noProof="0" dirty="0"/>
              <a:t>Antwoorden:</a:t>
            </a:r>
          </a:p>
          <a:p>
            <a:pPr marL="0" marR="0" indent="0" algn="l" defTabSz="914400" rtl="0" eaLnBrk="0" fontAlgn="base" latinLnBrk="0" hangingPunct="0">
              <a:lnSpc>
                <a:spcPct val="100000"/>
              </a:lnSpc>
              <a:spcBef>
                <a:spcPct val="30000"/>
              </a:spcBef>
              <a:spcAft>
                <a:spcPct val="0"/>
              </a:spcAft>
              <a:buClrTx/>
              <a:buSzTx/>
              <a:buFontTx/>
              <a:buNone/>
              <a:tabLst/>
              <a:defRPr/>
            </a:pPr>
            <a:r>
              <a:rPr lang="nl-NL" baseline="0" noProof="0" dirty="0"/>
              <a:t>Armoede leidt tot een korte termijn perspectief: </a:t>
            </a:r>
            <a:r>
              <a:rPr lang="nl-NL" b="1" baseline="0" noProof="0" dirty="0"/>
              <a:t>WAAR</a:t>
            </a:r>
            <a:r>
              <a:rPr lang="nl-NL" baseline="0" noProof="0" dirty="0"/>
              <a:t>  </a:t>
            </a:r>
            <a:r>
              <a:rPr lang="nl-NL" baseline="0" noProof="0" dirty="0">
                <a:sym typeface="Wingdings" panose="05000000000000000000" pitchFamily="2" charset="2"/>
              </a:rPr>
              <a:t></a:t>
            </a:r>
            <a:r>
              <a:rPr lang="nl-NL" i="1" baseline="0" noProof="0" dirty="0">
                <a:sym typeface="Wingdings" panose="05000000000000000000" pitchFamily="2" charset="2"/>
              </a:rPr>
              <a:t> zie </a:t>
            </a:r>
            <a:r>
              <a:rPr lang="nl-NL" i="1" baseline="0" noProof="0" dirty="0" err="1">
                <a:sym typeface="Wingdings" panose="05000000000000000000" pitchFamily="2" charset="2"/>
              </a:rPr>
              <a:t>factsheet</a:t>
            </a:r>
            <a:r>
              <a:rPr lang="nl-NL" i="1" baseline="0" noProof="0" dirty="0">
                <a:sym typeface="Wingdings" panose="05000000000000000000" pitchFamily="2" charset="2"/>
              </a:rPr>
              <a:t> over schaarste</a:t>
            </a:r>
            <a:endParaRPr lang="nl-NL" i="1" baseline="0"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latin typeface="Calibri" pitchFamily="34" charset="0"/>
              </a:rPr>
              <a:t>Arme</a:t>
            </a:r>
            <a:r>
              <a:rPr lang="en-US" dirty="0">
                <a:latin typeface="Calibri" pitchFamily="34" charset="0"/>
              </a:rPr>
              <a:t> </a:t>
            </a:r>
            <a:r>
              <a:rPr lang="en-US" dirty="0" err="1">
                <a:latin typeface="Calibri" pitchFamily="34" charset="0"/>
              </a:rPr>
              <a:t>mensen</a:t>
            </a:r>
            <a:r>
              <a:rPr lang="en-US" dirty="0">
                <a:latin typeface="Calibri" pitchFamily="34" charset="0"/>
              </a:rPr>
              <a:t> </a:t>
            </a:r>
            <a:r>
              <a:rPr lang="en-US" dirty="0" err="1">
                <a:latin typeface="Calibri" pitchFamily="34" charset="0"/>
              </a:rPr>
              <a:t>moeten</a:t>
            </a:r>
            <a:r>
              <a:rPr lang="en-US" dirty="0">
                <a:latin typeface="Calibri" pitchFamily="34" charset="0"/>
              </a:rPr>
              <a:t> </a:t>
            </a:r>
            <a:r>
              <a:rPr lang="en-US" dirty="0" err="1">
                <a:latin typeface="Calibri" pitchFamily="34" charset="0"/>
              </a:rPr>
              <a:t>vaker</a:t>
            </a:r>
            <a:r>
              <a:rPr lang="en-US" dirty="0">
                <a:latin typeface="Calibri" pitchFamily="34" charset="0"/>
              </a:rPr>
              <a:t> </a:t>
            </a:r>
            <a:r>
              <a:rPr lang="en-US" dirty="0" err="1">
                <a:latin typeface="Calibri" pitchFamily="34" charset="0"/>
              </a:rPr>
              <a:t>keuzes</a:t>
            </a:r>
            <a:r>
              <a:rPr lang="en-US" dirty="0">
                <a:latin typeface="Calibri" pitchFamily="34" charset="0"/>
              </a:rPr>
              <a:t> </a:t>
            </a:r>
            <a:r>
              <a:rPr lang="en-US" dirty="0" err="1">
                <a:latin typeface="Calibri" pitchFamily="34" charset="0"/>
              </a:rPr>
              <a:t>maken</a:t>
            </a:r>
            <a:r>
              <a:rPr lang="en-US" dirty="0">
                <a:latin typeface="Calibri" pitchFamily="34" charset="0"/>
              </a:rPr>
              <a:t> </a:t>
            </a:r>
            <a:r>
              <a:rPr lang="en-US" dirty="0" err="1">
                <a:latin typeface="Calibri" pitchFamily="34" charset="0"/>
              </a:rPr>
              <a:t>dan</a:t>
            </a:r>
            <a:r>
              <a:rPr lang="en-US" dirty="0">
                <a:latin typeface="Calibri" pitchFamily="34" charset="0"/>
              </a:rPr>
              <a:t> </a:t>
            </a:r>
            <a:r>
              <a:rPr lang="en-US" dirty="0" err="1">
                <a:latin typeface="Calibri" pitchFamily="34" charset="0"/>
              </a:rPr>
              <a:t>rijke</a:t>
            </a:r>
            <a:r>
              <a:rPr lang="en-US" dirty="0">
                <a:latin typeface="Calibri" pitchFamily="34" charset="0"/>
              </a:rPr>
              <a:t> </a:t>
            </a:r>
            <a:r>
              <a:rPr lang="en-US" dirty="0" err="1">
                <a:latin typeface="Calibri" pitchFamily="34" charset="0"/>
              </a:rPr>
              <a:t>mensen</a:t>
            </a:r>
            <a:r>
              <a:rPr lang="en-US" dirty="0">
                <a:latin typeface="Calibri" pitchFamily="34" charset="0"/>
              </a:rPr>
              <a:t>: </a:t>
            </a:r>
            <a:r>
              <a:rPr lang="en-US" b="1" dirty="0">
                <a:latin typeface="Calibri" pitchFamily="34" charset="0"/>
              </a:rPr>
              <a:t>WAAR </a:t>
            </a:r>
            <a:r>
              <a:rPr lang="en-US" i="1" dirty="0">
                <a:latin typeface="Calibri" pitchFamily="34" charset="0"/>
                <a:sym typeface="Wingdings" panose="05000000000000000000" pitchFamily="2" charset="2"/>
              </a:rPr>
              <a:t> </a:t>
            </a:r>
            <a:r>
              <a:rPr lang="en-US" i="1" dirty="0" err="1">
                <a:latin typeface="Calibri" pitchFamily="34" charset="0"/>
                <a:sym typeface="Wingdings" panose="05000000000000000000" pitchFamily="2" charset="2"/>
              </a:rPr>
              <a:t>als</a:t>
            </a:r>
            <a:r>
              <a:rPr lang="en-US" i="1" dirty="0">
                <a:latin typeface="Calibri" pitchFamily="34" charset="0"/>
                <a:sym typeface="Wingdings" panose="05000000000000000000" pitchFamily="2" charset="2"/>
              </a:rPr>
              <a:t> </a:t>
            </a:r>
            <a:r>
              <a:rPr lang="en-US" i="1" dirty="0" err="1">
                <a:latin typeface="Calibri" pitchFamily="34" charset="0"/>
                <a:sym typeface="Wingdings" panose="05000000000000000000" pitchFamily="2" charset="2"/>
              </a:rPr>
              <a:t>een</a:t>
            </a:r>
            <a:r>
              <a:rPr lang="en-US" i="1" dirty="0">
                <a:latin typeface="Calibri" pitchFamily="34" charset="0"/>
                <a:sym typeface="Wingdings" panose="05000000000000000000" pitchFamily="2" charset="2"/>
              </a:rPr>
              <a:t> arm </a:t>
            </a:r>
            <a:r>
              <a:rPr lang="en-US" i="1" dirty="0" err="1">
                <a:latin typeface="Calibri" pitchFamily="34" charset="0"/>
                <a:sym typeface="Wingdings" panose="05000000000000000000" pitchFamily="2" charset="2"/>
              </a:rPr>
              <a:t>iemand</a:t>
            </a:r>
            <a:r>
              <a:rPr lang="en-US" i="1" dirty="0">
                <a:latin typeface="Calibri" pitchFamily="34" charset="0"/>
                <a:sym typeface="Wingdings" panose="05000000000000000000" pitchFamily="2" charset="2"/>
              </a:rPr>
              <a:t> </a:t>
            </a:r>
            <a:r>
              <a:rPr lang="en-US" i="1" dirty="0" err="1">
                <a:latin typeface="Calibri" pitchFamily="34" charset="0"/>
                <a:sym typeface="Wingdings" panose="05000000000000000000" pitchFamily="2" charset="2"/>
              </a:rPr>
              <a:t>erover</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nadenkt</a:t>
            </a:r>
            <a:r>
              <a:rPr lang="en-US" i="1" baseline="0" dirty="0">
                <a:latin typeface="Calibri" pitchFamily="34" charset="0"/>
                <a:sym typeface="Wingdings" panose="05000000000000000000" pitchFamily="2" charset="2"/>
              </a:rPr>
              <a:t> om </a:t>
            </a:r>
            <a:r>
              <a:rPr lang="en-US" i="1" baseline="0" dirty="0" err="1">
                <a:latin typeface="Calibri" pitchFamily="34" charset="0"/>
                <a:sym typeface="Wingdings" panose="05000000000000000000" pitchFamily="2" charset="2"/>
              </a:rPr>
              <a:t>een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nieuwe</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trui</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te</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kopen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moet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hij</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zich</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afvragen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als</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ik</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dit</a:t>
            </a:r>
            <a:r>
              <a:rPr lang="en-US" i="1" baseline="0" dirty="0">
                <a:latin typeface="Calibri" pitchFamily="34" charset="0"/>
                <a:sym typeface="Wingdings" panose="05000000000000000000" pitchFamily="2" charset="2"/>
              </a:rPr>
              <a:t> nu </a:t>
            </a:r>
            <a:r>
              <a:rPr lang="en-US" i="1" baseline="0" dirty="0" err="1">
                <a:latin typeface="Calibri" pitchFamily="34" charset="0"/>
                <a:sym typeface="Wingdings" panose="05000000000000000000" pitchFamily="2" charset="2"/>
              </a:rPr>
              <a:t>koop</a:t>
            </a:r>
            <a:r>
              <a:rPr lang="en-US" i="1" baseline="0" dirty="0">
                <a:latin typeface="Calibri" pitchFamily="34" charset="0"/>
                <a:sym typeface="Wingdings" panose="05000000000000000000" pitchFamily="2" charset="2"/>
              </a:rPr>
              <a:t>, want </a:t>
            </a:r>
            <a:r>
              <a:rPr lang="en-US" i="1" baseline="0" dirty="0" err="1">
                <a:latin typeface="Calibri" pitchFamily="34" charset="0"/>
                <a:sym typeface="Wingdings" panose="05000000000000000000" pitchFamily="2" charset="2"/>
              </a:rPr>
              <a:t>moet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ik</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dan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laten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Voor</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iemand</a:t>
            </a:r>
            <a:r>
              <a:rPr lang="en-US" i="1" baseline="0" dirty="0">
                <a:latin typeface="Calibri" pitchFamily="34" charset="0"/>
                <a:sym typeface="Wingdings" panose="05000000000000000000" pitchFamily="2" charset="2"/>
              </a:rPr>
              <a:t> die </a:t>
            </a:r>
            <a:r>
              <a:rPr lang="en-US" i="1" baseline="0" dirty="0" err="1">
                <a:latin typeface="Calibri" pitchFamily="34" charset="0"/>
                <a:sym typeface="Wingdings" panose="05000000000000000000" pitchFamily="2" charset="2"/>
              </a:rPr>
              <a:t>niet</a:t>
            </a:r>
            <a:r>
              <a:rPr lang="en-US" i="1" baseline="0" dirty="0">
                <a:latin typeface="Calibri" pitchFamily="34" charset="0"/>
                <a:sym typeface="Wingdings" panose="05000000000000000000" pitchFamily="2" charset="2"/>
              </a:rPr>
              <a:t> in </a:t>
            </a:r>
            <a:r>
              <a:rPr lang="en-US" i="1" baseline="0" dirty="0" err="1">
                <a:latin typeface="Calibri" pitchFamily="34" charset="0"/>
                <a:sym typeface="Wingdings" panose="05000000000000000000" pitchFamily="2" charset="2"/>
              </a:rPr>
              <a:t>armoede</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leeft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hoeft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een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trui</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kopen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geen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overweging</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te</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betekenen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tussen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dit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kopen</a:t>
            </a:r>
            <a:r>
              <a:rPr lang="en-US" i="1" baseline="0" dirty="0">
                <a:latin typeface="Calibri" pitchFamily="34" charset="0"/>
                <a:sym typeface="Wingdings" panose="05000000000000000000" pitchFamily="2" charset="2"/>
              </a:rPr>
              <a:t> of </a:t>
            </a:r>
            <a:r>
              <a:rPr lang="en-US" i="1" baseline="0" dirty="0" err="1">
                <a:latin typeface="Calibri" pitchFamily="34" charset="0"/>
                <a:sym typeface="Wingdings" panose="05000000000000000000" pitchFamily="2" charset="2"/>
              </a:rPr>
              <a:t>iets</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anders</a:t>
            </a:r>
            <a:r>
              <a:rPr lang="en-US" i="1" baseline="0" dirty="0">
                <a:latin typeface="Calibri" pitchFamily="34" charset="0"/>
                <a:sym typeface="Wingdings" panose="05000000000000000000" pitchFamily="2" charset="2"/>
              </a:rPr>
              <a:t>, het </a:t>
            </a:r>
            <a:r>
              <a:rPr lang="en-US" i="1" baseline="0" dirty="0" err="1">
                <a:latin typeface="Calibri" pitchFamily="34" charset="0"/>
                <a:sym typeface="Wingdings" panose="05000000000000000000" pitchFamily="2" charset="2"/>
              </a:rPr>
              <a:t>kan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beide</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Iemand</a:t>
            </a:r>
            <a:r>
              <a:rPr lang="en-US" i="1" baseline="0" dirty="0">
                <a:latin typeface="Calibri" pitchFamily="34" charset="0"/>
                <a:sym typeface="Wingdings" panose="05000000000000000000" pitchFamily="2" charset="2"/>
              </a:rPr>
              <a:t> die in </a:t>
            </a:r>
            <a:r>
              <a:rPr lang="en-US" i="1" baseline="0" dirty="0" err="1">
                <a:latin typeface="Calibri" pitchFamily="34" charset="0"/>
                <a:sym typeface="Wingdings" panose="05000000000000000000" pitchFamily="2" charset="2"/>
              </a:rPr>
              <a:t>armoede</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leeft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moet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hierover</a:t>
            </a:r>
            <a:r>
              <a:rPr lang="en-US" i="1" baseline="0" dirty="0">
                <a:latin typeface="Calibri" pitchFamily="34" charset="0"/>
                <a:sym typeface="Wingdings" panose="05000000000000000000" pitchFamily="2" charset="2"/>
              </a:rPr>
              <a:t> steeds </a:t>
            </a:r>
            <a:r>
              <a:rPr lang="en-US" i="1" baseline="0" dirty="0" err="1">
                <a:latin typeface="Calibri" pitchFamily="34" charset="0"/>
                <a:sym typeface="Wingdings" panose="05000000000000000000" pitchFamily="2" charset="2"/>
              </a:rPr>
              <a:t>keuzes</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maken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wat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koop</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ik</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wel</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wat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koop</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ik</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niet</a:t>
            </a:r>
            <a:r>
              <a:rPr lang="en-US" i="1" baseline="0" dirty="0">
                <a:latin typeface="Calibri" pitchFamily="34" charset="0"/>
                <a:sym typeface="Wingdings" panose="05000000000000000000" pitchFamily="2" charset="2"/>
              </a:rPr>
              <a:t>. </a:t>
            </a:r>
            <a:br>
              <a:rPr lang="en-US" i="1" dirty="0">
                <a:latin typeface="Calibri" pitchFamily="34" charset="0"/>
              </a:rPr>
            </a:br>
            <a:r>
              <a:rPr lang="en-US" dirty="0" err="1">
                <a:latin typeface="Calibri" pitchFamily="34" charset="0"/>
              </a:rPr>
              <a:t>Armoede</a:t>
            </a:r>
            <a:r>
              <a:rPr lang="en-US" dirty="0">
                <a:latin typeface="Calibri" pitchFamily="34" charset="0"/>
              </a:rPr>
              <a:t> </a:t>
            </a:r>
            <a:r>
              <a:rPr lang="en-US" dirty="0" err="1">
                <a:latin typeface="Calibri" pitchFamily="34" charset="0"/>
              </a:rPr>
              <a:t>leidt</a:t>
            </a:r>
            <a:r>
              <a:rPr lang="en-US" dirty="0">
                <a:latin typeface="Calibri" pitchFamily="34" charset="0"/>
              </a:rPr>
              <a:t> tot minder </a:t>
            </a:r>
            <a:r>
              <a:rPr lang="en-US" dirty="0" err="1">
                <a:latin typeface="Calibri" pitchFamily="34" charset="0"/>
              </a:rPr>
              <a:t>aandacht</a:t>
            </a:r>
            <a:r>
              <a:rPr lang="en-US" dirty="0">
                <a:latin typeface="Calibri" pitchFamily="34" charset="0"/>
              </a:rPr>
              <a:t> </a:t>
            </a:r>
            <a:r>
              <a:rPr lang="en-US" dirty="0" err="1">
                <a:latin typeface="Calibri" pitchFamily="34" charset="0"/>
              </a:rPr>
              <a:t>voor</a:t>
            </a:r>
            <a:r>
              <a:rPr lang="en-US" dirty="0">
                <a:latin typeface="Calibri" pitchFamily="34" charset="0"/>
              </a:rPr>
              <a:t> </a:t>
            </a:r>
            <a:r>
              <a:rPr lang="en-US" dirty="0" err="1">
                <a:latin typeface="Calibri" pitchFamily="34" charset="0"/>
              </a:rPr>
              <a:t>beslissingen</a:t>
            </a:r>
            <a:r>
              <a:rPr lang="en-US" dirty="0">
                <a:latin typeface="Calibri" pitchFamily="34" charset="0"/>
              </a:rPr>
              <a:t>: </a:t>
            </a:r>
            <a:r>
              <a:rPr lang="en-US" b="1" dirty="0">
                <a:latin typeface="Calibri" pitchFamily="34" charset="0"/>
              </a:rPr>
              <a:t>NIET</a:t>
            </a:r>
            <a:r>
              <a:rPr lang="en-US" b="1" baseline="0" dirty="0">
                <a:latin typeface="Calibri" pitchFamily="34" charset="0"/>
              </a:rPr>
              <a:t> WAAR </a:t>
            </a:r>
            <a:r>
              <a:rPr lang="en-US" baseline="0" dirty="0">
                <a:latin typeface="Calibri" pitchFamily="34" charset="0"/>
                <a:sym typeface="Wingdings" panose="05000000000000000000" pitchFamily="2" charset="2"/>
              </a:rPr>
              <a:t> </a:t>
            </a:r>
            <a:r>
              <a:rPr lang="en-US" i="1" baseline="0" dirty="0">
                <a:latin typeface="Calibri" pitchFamily="34" charset="0"/>
                <a:sym typeface="Wingdings" panose="05000000000000000000" pitchFamily="2" charset="2"/>
              </a:rPr>
              <a:t>het </a:t>
            </a:r>
            <a:r>
              <a:rPr lang="en-US" i="1" baseline="0" dirty="0" err="1">
                <a:latin typeface="Calibri" pitchFamily="34" charset="0"/>
                <a:sym typeface="Wingdings" panose="05000000000000000000" pitchFamily="2" charset="2"/>
              </a:rPr>
              <a:t>leidt</a:t>
            </a:r>
            <a:r>
              <a:rPr lang="en-US" i="1" baseline="0" dirty="0">
                <a:latin typeface="Calibri" pitchFamily="34" charset="0"/>
                <a:sym typeface="Wingdings" panose="05000000000000000000" pitchFamily="2" charset="2"/>
              </a:rPr>
              <a:t> tot </a:t>
            </a:r>
            <a:r>
              <a:rPr lang="en-US" i="1" baseline="0" dirty="0" err="1">
                <a:latin typeface="Calibri" pitchFamily="34" charset="0"/>
                <a:sym typeface="Wingdings" panose="05000000000000000000" pitchFamily="2" charset="2"/>
              </a:rPr>
              <a:t>andere</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aandacht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voor</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beslissingen</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meer</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aandacht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voor</a:t>
            </a:r>
            <a:r>
              <a:rPr lang="en-US" i="1" baseline="0" dirty="0">
                <a:latin typeface="Calibri" pitchFamily="34" charset="0"/>
                <a:sym typeface="Wingdings" panose="05000000000000000000" pitchFamily="2" charset="2"/>
              </a:rPr>
              <a:t> het nu, minder </a:t>
            </a:r>
            <a:r>
              <a:rPr lang="en-US" i="1" baseline="0" dirty="0" err="1">
                <a:latin typeface="Calibri" pitchFamily="34" charset="0"/>
                <a:sym typeface="Wingdings" panose="05000000000000000000" pitchFamily="2" charset="2"/>
              </a:rPr>
              <a:t>voor</a:t>
            </a:r>
            <a:r>
              <a:rPr lang="en-US" i="1" baseline="0" dirty="0">
                <a:latin typeface="Calibri" pitchFamily="34" charset="0"/>
                <a:sym typeface="Wingdings" panose="05000000000000000000" pitchFamily="2" charset="2"/>
              </a:rPr>
              <a:t> later. </a:t>
            </a:r>
            <a:r>
              <a:rPr lang="en-US" i="1" baseline="0" dirty="0" err="1">
                <a:latin typeface="Calibri" pitchFamily="34" charset="0"/>
                <a:sym typeface="Wingdings" panose="05000000000000000000" pitchFamily="2" charset="2"/>
              </a:rPr>
              <a:t>Niet</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zo</a:t>
            </a:r>
            <a:r>
              <a:rPr lang="en-US" i="1" baseline="0" dirty="0">
                <a:latin typeface="Calibri" pitchFamily="34" charset="0"/>
                <a:sym typeface="Wingdings" panose="05000000000000000000" pitchFamily="2" charset="2"/>
              </a:rPr>
              <a:t> </a:t>
            </a:r>
            <a:r>
              <a:rPr lang="en-US" i="1" baseline="0" dirty="0" err="1">
                <a:latin typeface="Calibri" pitchFamily="34" charset="0"/>
                <a:sym typeface="Wingdings" panose="05000000000000000000" pitchFamily="2" charset="2"/>
              </a:rPr>
              <a:t>zeer</a:t>
            </a:r>
            <a:r>
              <a:rPr lang="en-US" i="1" baseline="0" dirty="0">
                <a:latin typeface="Calibri" pitchFamily="34" charset="0"/>
                <a:sym typeface="Wingdings" panose="05000000000000000000" pitchFamily="2" charset="2"/>
              </a:rPr>
              <a:t> tot minder </a:t>
            </a:r>
            <a:r>
              <a:rPr lang="en-US" i="1" baseline="0" dirty="0" err="1">
                <a:latin typeface="Calibri" pitchFamily="34" charset="0"/>
                <a:sym typeface="Wingdings" panose="05000000000000000000" pitchFamily="2" charset="2"/>
              </a:rPr>
              <a:t>aandacht</a:t>
            </a:r>
            <a:r>
              <a:rPr lang="en-US" i="1" baseline="0" dirty="0">
                <a:latin typeface="Calibri" pitchFamily="34" charset="0"/>
                <a:sym typeface="Wingdings" panose="05000000000000000000" pitchFamily="2" charset="2"/>
              </a:rPr>
              <a:t>.</a:t>
            </a:r>
            <a:endParaRPr lang="en-US" i="1" dirty="0">
              <a:latin typeface="Calibri" pitchFamily="34" charset="0"/>
            </a:endParaRPr>
          </a:p>
          <a:p>
            <a:endParaRPr lang="nl-NL" baseline="0" noProof="0" dirty="0"/>
          </a:p>
          <a:p>
            <a:endParaRPr lang="nl-NL" baseline="0"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nl-NL" noProof="0" dirty="0"/>
              <a:t>Als je kijkt naar het onderzoek</a:t>
            </a:r>
            <a:r>
              <a:rPr lang="nl-NL" baseline="0" noProof="0" dirty="0"/>
              <a:t> over “schaarste”  dan blijkt dat arme mensen in het NU denken en niet de mogelijkheid hebben om op de langere termijn te denken. Er is sprake van een tunnelvisie. De definitie voor Schaarste wordt in het boek genoemd als</a:t>
            </a:r>
            <a:r>
              <a:rPr lang="nl-NL" i="1" baseline="0" noProof="0" dirty="0"/>
              <a:t>: </a:t>
            </a:r>
            <a:r>
              <a:rPr lang="nl-NL" b="1" i="1" baseline="0" noProof="0" dirty="0"/>
              <a:t>Minder hebben, dan je voor je gevoel nodig hebt. </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b="1" i="1" baseline="0" noProof="0" dirty="0"/>
          </a:p>
          <a:p>
            <a:r>
              <a:rPr lang="nl-NL" b="0" i="0" baseline="0" noProof="0" dirty="0"/>
              <a:t>Vergelijk het hebben van weinig geld met het halen van een deadline: je bent gefocust en inventief, maar de kans dat je steken laat vallen bij andere projecten is groter. Zo is het ook met mensen met weinig geld. Ze zijn creatief in het bedenken in oplossingen voor nu en gefocust om toch rond te komen. Maar…er moet niets meer bij komen, dan ontstaan er blinde vlekken…</a:t>
            </a:r>
          </a:p>
          <a:p>
            <a:endParaRPr lang="nl-NL" baseline="0" noProof="0" dirty="0"/>
          </a:p>
          <a:p>
            <a:r>
              <a:rPr lang="nl-NL" baseline="0" noProof="0" dirty="0"/>
              <a:t>Het blijkt uit genoemd onderzoek, dat de </a:t>
            </a:r>
            <a:r>
              <a:rPr lang="nl-NL" b="1" baseline="0" noProof="0" dirty="0"/>
              <a:t>cognitieve bandbreedte </a:t>
            </a:r>
            <a:r>
              <a:rPr lang="nl-NL" baseline="0" noProof="0" dirty="0"/>
              <a:t>van mensen in schaarste (van tijd, voedsel en ook geld) met </a:t>
            </a:r>
            <a:r>
              <a:rPr lang="nl-NL" b="1" baseline="0" noProof="0" dirty="0"/>
              <a:t>13 IQ punten </a:t>
            </a:r>
            <a:r>
              <a:rPr lang="nl-NL" baseline="0" noProof="0" dirty="0"/>
              <a:t>daalt!! Deze bandbreedte is van invloed op de manier waarop we denken en op de keuzes die we maken. </a:t>
            </a:r>
          </a:p>
          <a:p>
            <a:endParaRPr lang="nl-NL" baseline="0" noProof="0" dirty="0"/>
          </a:p>
          <a:p>
            <a:endParaRPr lang="nl-NL" baseline="0" noProof="0" dirty="0"/>
          </a:p>
          <a:p>
            <a:endParaRPr lang="nl-NL" baseline="0" noProof="0"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38</a:t>
            </a:fld>
            <a:endParaRPr lang="en-US"/>
          </a:p>
        </p:txBody>
      </p:sp>
    </p:spTree>
    <p:extLst>
      <p:ext uri="{BB962C8B-B14F-4D97-AF65-F5344CB8AC3E}">
        <p14:creationId xmlns:p14="http://schemas.microsoft.com/office/powerpoint/2010/main" val="3376963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46083" name="Tijdelijke aanduiding voor notities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en-US" dirty="0" err="1"/>
              <a:t>Waar</a:t>
            </a:r>
            <a:r>
              <a:rPr lang="en-US" dirty="0"/>
              <a:t> is </a:t>
            </a:r>
            <a:r>
              <a:rPr lang="en-US" dirty="0" err="1"/>
              <a:t>dit</a:t>
            </a:r>
            <a:r>
              <a:rPr lang="en-US" dirty="0"/>
              <a:t>? </a:t>
            </a:r>
          </a:p>
          <a:p>
            <a:endParaRPr lang="en-US" dirty="0"/>
          </a:p>
          <a:p>
            <a:r>
              <a:rPr lang="en-US" dirty="0"/>
              <a:t>(Grand Canyon) </a:t>
            </a:r>
            <a:r>
              <a:rPr lang="en-US" dirty="0" err="1"/>
              <a:t>Achter</a:t>
            </a:r>
            <a:r>
              <a:rPr lang="en-US" baseline="0" dirty="0"/>
              <a:t> </a:t>
            </a:r>
            <a:r>
              <a:rPr lang="en-US" baseline="0" dirty="0" err="1"/>
              <a:t>deze</a:t>
            </a:r>
            <a:r>
              <a:rPr lang="en-US" baseline="0" dirty="0"/>
              <a:t> rots </a:t>
            </a:r>
            <a:r>
              <a:rPr lang="en-US" baseline="0" dirty="0" err="1"/>
              <a:t>val</a:t>
            </a:r>
            <a:r>
              <a:rPr lang="en-US" baseline="0" dirty="0"/>
              <a:t> je 1500m </a:t>
            </a:r>
            <a:r>
              <a:rPr lang="en-US" baseline="0" dirty="0" err="1"/>
              <a:t>naar</a:t>
            </a:r>
            <a:r>
              <a:rPr lang="en-US" baseline="0" dirty="0"/>
              <a:t> </a:t>
            </a:r>
            <a:r>
              <a:rPr lang="en-US" baseline="0" dirty="0" err="1"/>
              <a:t>beneden</a:t>
            </a:r>
            <a:r>
              <a:rPr lang="en-US" baseline="0" dirty="0"/>
              <a:t>.</a:t>
            </a:r>
            <a:endParaRPr lang="en-US" dirty="0"/>
          </a:p>
          <a:p>
            <a:endParaRPr lang="en-US" dirty="0"/>
          </a:p>
          <a:p>
            <a:r>
              <a:rPr lang="en-US" dirty="0" err="1"/>
              <a:t>Ooit</a:t>
            </a:r>
            <a:r>
              <a:rPr lang="en-US" dirty="0"/>
              <a:t> </a:t>
            </a:r>
            <a:r>
              <a:rPr lang="en-US" dirty="0" err="1"/>
              <a:t>geweest</a:t>
            </a:r>
            <a:r>
              <a:rPr lang="en-US" dirty="0"/>
              <a:t>?</a:t>
            </a:r>
          </a:p>
          <a:p>
            <a:endParaRPr lang="en-US" dirty="0"/>
          </a:p>
          <a:p>
            <a:r>
              <a:rPr lang="en-US" dirty="0" err="1"/>
              <a:t>Zo</a:t>
            </a:r>
            <a:r>
              <a:rPr lang="en-US" baseline="0" dirty="0"/>
              <a:t> </a:t>
            </a:r>
            <a:r>
              <a:rPr lang="en-US" baseline="0" dirty="0" err="1"/>
              <a:t>ja</a:t>
            </a:r>
            <a:r>
              <a:rPr lang="en-US" baseline="0" dirty="0"/>
              <a:t>, </a:t>
            </a:r>
            <a:r>
              <a:rPr lang="en-US" baseline="0" dirty="0" err="1"/>
              <a:t>er</a:t>
            </a:r>
            <a:r>
              <a:rPr lang="en-US" baseline="0" dirty="0"/>
              <a:t> </a:t>
            </a:r>
            <a:r>
              <a:rPr lang="en-US" baseline="0" dirty="0" err="1"/>
              <a:t>zijn</a:t>
            </a:r>
            <a:r>
              <a:rPr lang="en-US" baseline="0" dirty="0"/>
              <a:t> </a:t>
            </a:r>
            <a:r>
              <a:rPr lang="en-US" baseline="0" dirty="0" err="1"/>
              <a:t>allerlei</a:t>
            </a:r>
            <a:r>
              <a:rPr lang="en-US" baseline="0" dirty="0"/>
              <a:t> </a:t>
            </a:r>
            <a:r>
              <a:rPr lang="en-US" baseline="0" dirty="0" err="1"/>
              <a:t>borden</a:t>
            </a:r>
            <a:r>
              <a:rPr lang="en-US" baseline="0" dirty="0"/>
              <a:t> die je </a:t>
            </a:r>
            <a:r>
              <a:rPr lang="en-US" baseline="0" dirty="0" err="1"/>
              <a:t>ver</a:t>
            </a:r>
            <a:r>
              <a:rPr lang="en-US" baseline="0" dirty="0"/>
              <a:t> van </a:t>
            </a:r>
            <a:r>
              <a:rPr lang="en-US" baseline="0" dirty="0" err="1"/>
              <a:t>tevoren</a:t>
            </a:r>
            <a:r>
              <a:rPr lang="en-US" baseline="0" dirty="0"/>
              <a:t> </a:t>
            </a:r>
            <a:r>
              <a:rPr lang="en-US" baseline="0" dirty="0" err="1"/>
              <a:t>waarschuwen</a:t>
            </a:r>
            <a:r>
              <a:rPr lang="en-US" baseline="0" dirty="0"/>
              <a:t> </a:t>
            </a:r>
            <a:r>
              <a:rPr lang="en-US" baseline="0" dirty="0" err="1"/>
              <a:t>dat</a:t>
            </a:r>
            <a:r>
              <a:rPr lang="en-US" baseline="0" dirty="0"/>
              <a:t> je op </a:t>
            </a:r>
            <a:r>
              <a:rPr lang="en-US" baseline="0" dirty="0" err="1"/>
              <a:t>een</a:t>
            </a:r>
            <a:r>
              <a:rPr lang="en-US" baseline="0" dirty="0"/>
              <a:t> </a:t>
            </a:r>
            <a:r>
              <a:rPr lang="en-US" baseline="0" dirty="0" err="1"/>
              <a:t>gevaarlijke</a:t>
            </a:r>
            <a:r>
              <a:rPr lang="en-US" baseline="0" dirty="0"/>
              <a:t> </a:t>
            </a:r>
            <a:r>
              <a:rPr lang="en-US" baseline="0" dirty="0" err="1"/>
              <a:t>plek</a:t>
            </a:r>
            <a:r>
              <a:rPr lang="en-US" baseline="0" dirty="0"/>
              <a:t> </a:t>
            </a:r>
            <a:r>
              <a:rPr lang="en-US" baseline="0" dirty="0" err="1"/>
              <a:t>komt</a:t>
            </a:r>
            <a:r>
              <a:rPr lang="en-US" baseline="0" dirty="0"/>
              <a:t>. </a:t>
            </a:r>
          </a:p>
          <a:p>
            <a:endParaRPr lang="en-US" baseline="0" dirty="0"/>
          </a:p>
          <a:p>
            <a:r>
              <a:rPr lang="en-US" baseline="0" dirty="0" err="1"/>
              <a:t>Vind</a:t>
            </a:r>
            <a:r>
              <a:rPr lang="en-US" baseline="0" dirty="0"/>
              <a:t> je het </a:t>
            </a:r>
            <a:r>
              <a:rPr lang="en-US" baseline="0" dirty="0" err="1"/>
              <a:t>verantwoord</a:t>
            </a:r>
            <a:r>
              <a:rPr lang="en-US" baseline="0" dirty="0"/>
              <a:t> </a:t>
            </a:r>
            <a:r>
              <a:rPr lang="en-US" baseline="0" dirty="0" err="1"/>
              <a:t>dat</a:t>
            </a:r>
            <a:r>
              <a:rPr lang="en-US" baseline="0" dirty="0"/>
              <a:t> </a:t>
            </a:r>
            <a:r>
              <a:rPr lang="en-US" baseline="0" dirty="0" err="1"/>
              <a:t>mensen</a:t>
            </a:r>
            <a:r>
              <a:rPr lang="en-US" baseline="0" dirty="0"/>
              <a:t> </a:t>
            </a:r>
            <a:r>
              <a:rPr lang="en-US" baseline="0" dirty="0" err="1"/>
              <a:t>hier</a:t>
            </a:r>
            <a:r>
              <a:rPr lang="en-US" baseline="0" dirty="0"/>
              <a:t> </a:t>
            </a:r>
            <a:r>
              <a:rPr lang="en-US" baseline="0" dirty="0" err="1"/>
              <a:t>kunnen</a:t>
            </a:r>
            <a:r>
              <a:rPr lang="en-US" baseline="0" dirty="0"/>
              <a:t> </a:t>
            </a:r>
            <a:r>
              <a:rPr lang="en-US" baseline="0" dirty="0" err="1"/>
              <a:t>lopen</a:t>
            </a:r>
            <a:r>
              <a:rPr lang="en-US" baseline="0" dirty="0"/>
              <a:t>? </a:t>
            </a:r>
            <a:r>
              <a:rPr lang="en-US" baseline="0" dirty="0" err="1"/>
              <a:t>Ook</a:t>
            </a:r>
            <a:r>
              <a:rPr lang="en-US" baseline="0" dirty="0"/>
              <a:t> </a:t>
            </a:r>
            <a:r>
              <a:rPr lang="en-US" baseline="0" dirty="0" err="1"/>
              <a:t>mensen</a:t>
            </a:r>
            <a:r>
              <a:rPr lang="en-US" baseline="0" dirty="0"/>
              <a:t> in </a:t>
            </a:r>
            <a:r>
              <a:rPr lang="en-US" baseline="0" dirty="0" err="1"/>
              <a:t>een</a:t>
            </a:r>
            <a:r>
              <a:rPr lang="en-US" baseline="0" dirty="0"/>
              <a:t> </a:t>
            </a:r>
            <a:r>
              <a:rPr lang="en-US" baseline="0" dirty="0" err="1"/>
              <a:t>Feyenoord</a:t>
            </a:r>
            <a:r>
              <a:rPr lang="en-US" baseline="0" dirty="0"/>
              <a:t>-shirt?</a:t>
            </a:r>
          </a:p>
          <a:p>
            <a:endParaRPr lang="en-US" baseline="0" dirty="0"/>
          </a:p>
          <a:p>
            <a:r>
              <a:rPr lang="en-US" baseline="0" dirty="0" err="1"/>
              <a:t>Maar</a:t>
            </a:r>
            <a:r>
              <a:rPr lang="en-US" baseline="0" dirty="0"/>
              <a:t> in </a:t>
            </a:r>
            <a:r>
              <a:rPr lang="en-US" baseline="0" dirty="0" err="1"/>
              <a:t>Amerika</a:t>
            </a:r>
            <a:r>
              <a:rPr lang="en-US" baseline="0" dirty="0"/>
              <a:t> </a:t>
            </a:r>
            <a:r>
              <a:rPr lang="en-US" baseline="0" dirty="0" err="1"/>
              <a:t>staat</a:t>
            </a:r>
            <a:r>
              <a:rPr lang="en-US" baseline="0" dirty="0"/>
              <a:t> </a:t>
            </a:r>
            <a:r>
              <a:rPr lang="en-US" baseline="0" dirty="0" err="1"/>
              <a:t>eigen</a:t>
            </a:r>
            <a:r>
              <a:rPr lang="en-US" baseline="0" dirty="0"/>
              <a:t> </a:t>
            </a:r>
            <a:r>
              <a:rPr lang="en-US" baseline="0" dirty="0" err="1"/>
              <a:t>verantwoordelijkheid</a:t>
            </a:r>
            <a:r>
              <a:rPr lang="en-US" baseline="0" dirty="0"/>
              <a:t>  </a:t>
            </a:r>
            <a:r>
              <a:rPr lang="en-US" baseline="0" dirty="0" err="1"/>
              <a:t>voorop</a:t>
            </a:r>
            <a:r>
              <a:rPr lang="en-US" baseline="0" dirty="0"/>
              <a:t>. In Nederland </a:t>
            </a:r>
            <a:r>
              <a:rPr lang="en-US" baseline="0" dirty="0" err="1"/>
              <a:t>zouden</a:t>
            </a:r>
            <a:r>
              <a:rPr lang="en-US" baseline="0" dirty="0"/>
              <a:t> </a:t>
            </a:r>
            <a:r>
              <a:rPr lang="en-US" baseline="0" dirty="0" err="1"/>
              <a:t>er</a:t>
            </a:r>
            <a:r>
              <a:rPr lang="en-US" baseline="0" dirty="0"/>
              <a:t> </a:t>
            </a:r>
            <a:r>
              <a:rPr lang="en-US" baseline="0" dirty="0" err="1"/>
              <a:t>hekken</a:t>
            </a:r>
            <a:r>
              <a:rPr lang="en-US" baseline="0" dirty="0"/>
              <a:t> </a:t>
            </a:r>
            <a:r>
              <a:rPr lang="en-US" baseline="0" dirty="0" err="1"/>
              <a:t>staan</a:t>
            </a:r>
            <a:r>
              <a:rPr lang="en-US" baseline="0" dirty="0"/>
              <a:t>.</a:t>
            </a:r>
            <a:endParaRPr lang="nl-NL" dirty="0"/>
          </a:p>
          <a:p>
            <a:endParaRPr lang="nl-NL" dirty="0"/>
          </a:p>
          <a:p>
            <a:r>
              <a:rPr lang="nl-NL" dirty="0"/>
              <a:t>Hoe ver kun je gaan?</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a:t>Maar</a:t>
            </a:r>
            <a:r>
              <a:rPr lang="en-US" dirty="0"/>
              <a:t> </a:t>
            </a:r>
            <a:r>
              <a:rPr lang="nl-NL" dirty="0"/>
              <a:t>hoe ver wil je gaan?</a:t>
            </a:r>
          </a:p>
          <a:p>
            <a:endParaRPr lang="nl-NL" dirty="0"/>
          </a:p>
        </p:txBody>
      </p:sp>
      <p:sp>
        <p:nvSpPr>
          <p:cNvPr id="4" name="Tijdelijke aanduiding voor dianummer 3"/>
          <p:cNvSpPr>
            <a:spLocks noGrp="1"/>
          </p:cNvSpPr>
          <p:nvPr>
            <p:ph type="sldNum" sz="quarter" idx="5"/>
          </p:nvPr>
        </p:nvSpPr>
        <p:spPr/>
        <p:txBody>
          <a:bodyPr/>
          <a:lstStyle/>
          <a:p>
            <a:pPr>
              <a:defRPr/>
            </a:pPr>
            <a:fld id="{66937A52-B9A3-479F-B3E2-4C4B38BF46A2}" type="slidenum">
              <a:rPr lang="en-US" smtClean="0"/>
              <a:pPr>
                <a:defRPr/>
              </a:pPr>
              <a:t>40</a:t>
            </a:fld>
            <a:endParaRPr lang="en-US"/>
          </a:p>
        </p:txBody>
      </p:sp>
    </p:spTree>
    <p:extLst>
      <p:ext uri="{BB962C8B-B14F-4D97-AF65-F5344CB8AC3E}">
        <p14:creationId xmlns:p14="http://schemas.microsoft.com/office/powerpoint/2010/main" val="1018299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VOORUITKIJKEN = KANSEN en RISICO’S ONDERKENNEN. NIET DE KANS MAAR HET EFFECT.</a:t>
            </a:r>
          </a:p>
          <a:p>
            <a:endParaRPr lang="nl-NL" dirty="0"/>
          </a:p>
          <a:p>
            <a:r>
              <a:rPr lang="nl-NL" dirty="0"/>
              <a:t>Pas acuut probleem als ze zich allebei voordoen</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42</a:t>
            </a:fld>
            <a:endParaRPr lang="en-US"/>
          </a:p>
        </p:txBody>
      </p:sp>
    </p:spTree>
    <p:extLst>
      <p:ext uri="{BB962C8B-B14F-4D97-AF65-F5344CB8AC3E}">
        <p14:creationId xmlns:p14="http://schemas.microsoft.com/office/powerpoint/2010/main" val="3146520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Via bij rente horende </a:t>
            </a:r>
            <a:r>
              <a:rPr lang="nl-NL" dirty="0" err="1"/>
              <a:t>annuiteit</a:t>
            </a:r>
            <a:r>
              <a:rPr lang="nl-NL" dirty="0"/>
              <a:t> te bepalen wat maximale hypotheek is.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44</a:t>
            </a:fld>
            <a:endParaRPr lang="en-US"/>
          </a:p>
        </p:txBody>
      </p:sp>
    </p:spTree>
    <p:extLst>
      <p:ext uri="{BB962C8B-B14F-4D97-AF65-F5344CB8AC3E}">
        <p14:creationId xmlns:p14="http://schemas.microsoft.com/office/powerpoint/2010/main" val="3336457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Grp="1" noRot="1" noChangeAspect="1" noChangeArrowheads="1" noTextEdit="1"/>
          </p:cNvSpPr>
          <p:nvPr>
            <p:ph type="sldImg"/>
          </p:nvPr>
        </p:nvSpPr>
        <p:spPr/>
      </p:sp>
      <p:sp>
        <p:nvSpPr>
          <p:cNvPr id="84995"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miter lim="800000"/>
                <a:headEnd/>
                <a:tailEnd/>
              </a14:hiddenLine>
            </a:ext>
          </a:extLst>
        </p:spPr>
        <p:txBody>
          <a:bodyPr>
            <a:normAutofit fontScale="92500" lnSpcReduction="10000"/>
          </a:bodyPr>
          <a:lstStyle/>
          <a:p>
            <a:pPr defTabSz="914400" eaLnBrk="1">
              <a:lnSpc>
                <a:spcPct val="100000"/>
              </a:lnSpc>
              <a:spcBef>
                <a:spcPts val="400"/>
              </a:spcBef>
            </a:pPr>
            <a:r>
              <a:rPr lang="nl-NL" altLang="nl-NL" sz="1200" dirty="0">
                <a:latin typeface="Trebuchet MS" pitchFamily="34" charset="0"/>
                <a:ea typeface="Trebuchet MS" pitchFamily="34" charset="0"/>
                <a:cs typeface="Trebuchet MS" pitchFamily="34" charset="0"/>
                <a:sym typeface="Trebuchet MS" pitchFamily="34" charset="0"/>
              </a:rPr>
              <a:t>Voor het bepalen van wat een verantwoorde </a:t>
            </a:r>
            <a:r>
              <a:rPr lang="nl-NL" altLang="nl-NL" sz="1200" dirty="0" err="1">
                <a:latin typeface="Trebuchet MS" pitchFamily="34" charset="0"/>
                <a:ea typeface="Trebuchet MS" pitchFamily="34" charset="0"/>
                <a:cs typeface="Trebuchet MS" pitchFamily="34" charset="0"/>
                <a:sym typeface="Trebuchet MS" pitchFamily="34" charset="0"/>
              </a:rPr>
              <a:t>woonlast</a:t>
            </a:r>
            <a:r>
              <a:rPr lang="nl-NL" altLang="nl-NL" sz="1200" dirty="0">
                <a:latin typeface="Trebuchet MS" pitchFamily="34" charset="0"/>
                <a:ea typeface="Trebuchet MS" pitchFamily="34" charset="0"/>
                <a:cs typeface="Trebuchet MS" pitchFamily="34" charset="0"/>
                <a:sym typeface="Trebuchet MS" pitchFamily="34" charset="0"/>
              </a:rPr>
              <a:t> is, gaan we uit van een gemiddeld bestedingspatroon van een huishouden. Iemand mag best iets minder uitgeven dan gemiddeld als een bepaalde woning belangrijk is. </a:t>
            </a:r>
          </a:p>
          <a:p>
            <a:pPr defTabSz="914400" eaLnBrk="1">
              <a:lnSpc>
                <a:spcPct val="100000"/>
              </a:lnSpc>
              <a:spcBef>
                <a:spcPts val="400"/>
              </a:spcBef>
            </a:pPr>
            <a:endParaRPr lang="nl-NL" altLang="nl-NL" sz="1200" dirty="0">
              <a:latin typeface="Trebuchet MS" pitchFamily="34" charset="0"/>
              <a:ea typeface="Trebuchet MS" pitchFamily="34" charset="0"/>
              <a:cs typeface="Trebuchet MS" pitchFamily="34" charset="0"/>
              <a:sym typeface="Trebuchet MS" pitchFamily="34" charset="0"/>
            </a:endParaRPr>
          </a:p>
          <a:p>
            <a:pPr defTabSz="914400" eaLnBrk="1">
              <a:lnSpc>
                <a:spcPct val="100000"/>
              </a:lnSpc>
              <a:spcBef>
                <a:spcPts val="400"/>
              </a:spcBef>
            </a:pPr>
            <a:r>
              <a:rPr lang="nl-NL" altLang="nl-NL" sz="1200" dirty="0">
                <a:latin typeface="Trebuchet MS" pitchFamily="34" charset="0"/>
                <a:ea typeface="Trebuchet MS" pitchFamily="34" charset="0"/>
                <a:cs typeface="Trebuchet MS" pitchFamily="34" charset="0"/>
                <a:sym typeface="Trebuchet MS" pitchFamily="34" charset="0"/>
              </a:rPr>
              <a:t>We maken gebruik van wat we weten over gemiddelde bestedingen van huishoudens en minimaal noodzakelijke uitgaven. Bij een bepaald inkomen gaan we na hoeveel iemand kan inleveren ten opzichte van gemiddeld zodanig dat hij nooit meer inlevert dan de helft van de voorbeeldbedragen en de basisbedragen. </a:t>
            </a:r>
          </a:p>
          <a:p>
            <a:pPr defTabSz="914400" eaLnBrk="1">
              <a:lnSpc>
                <a:spcPct val="100000"/>
              </a:lnSpc>
              <a:spcBef>
                <a:spcPts val="400"/>
              </a:spcBef>
            </a:pPr>
            <a:endParaRPr lang="nl-NL" altLang="nl-NL" sz="1200" dirty="0">
              <a:latin typeface="Trebuchet MS" pitchFamily="34" charset="0"/>
              <a:ea typeface="Trebuchet MS" pitchFamily="34" charset="0"/>
              <a:cs typeface="Trebuchet MS" pitchFamily="34" charset="0"/>
              <a:sym typeface="Trebuchet MS" pitchFamily="34" charset="0"/>
            </a:endParaRPr>
          </a:p>
          <a:p>
            <a:pPr defTabSz="914400" eaLnBrk="1">
              <a:lnSpc>
                <a:spcPct val="100000"/>
              </a:lnSpc>
              <a:spcBef>
                <a:spcPts val="400"/>
              </a:spcBef>
            </a:pPr>
            <a:r>
              <a:rPr lang="nl-NL" altLang="nl-NL" sz="1200" dirty="0">
                <a:latin typeface="Trebuchet MS" pitchFamily="34" charset="0"/>
                <a:ea typeface="Trebuchet MS" pitchFamily="34" charset="0"/>
                <a:cs typeface="Trebuchet MS" pitchFamily="34" charset="0"/>
                <a:sym typeface="Trebuchet MS" pitchFamily="34" charset="0"/>
              </a:rPr>
              <a:t>Figuur: </a:t>
            </a:r>
            <a:r>
              <a:rPr lang="nl-NL" altLang="nl-NL" sz="1200" u="sng" dirty="0">
                <a:latin typeface="Trebuchet MS" pitchFamily="34" charset="0"/>
                <a:ea typeface="Trebuchet MS" pitchFamily="34" charset="0"/>
                <a:cs typeface="Trebuchet MS" pitchFamily="34" charset="0"/>
                <a:sym typeface="Trebuchet MS" pitchFamily="34" charset="0"/>
              </a:rPr>
              <a:t>overige </a:t>
            </a:r>
            <a:r>
              <a:rPr lang="nl-NL" altLang="nl-NL" sz="1200" dirty="0">
                <a:latin typeface="Trebuchet MS" pitchFamily="34" charset="0"/>
                <a:ea typeface="Trebuchet MS" pitchFamily="34" charset="0"/>
                <a:cs typeface="Trebuchet MS" pitchFamily="34" charset="0"/>
                <a:sym typeface="Trebuchet MS" pitchFamily="34" charset="0"/>
              </a:rPr>
              <a:t>uitgaven!</a:t>
            </a:r>
          </a:p>
          <a:p>
            <a:pPr defTabSz="914400" eaLnBrk="1">
              <a:lnSpc>
                <a:spcPct val="100000"/>
              </a:lnSpc>
              <a:spcBef>
                <a:spcPts val="400"/>
              </a:spcBef>
            </a:pPr>
            <a:endParaRPr lang="nl-NL" altLang="nl-NL" sz="1200" dirty="0">
              <a:latin typeface="Trebuchet MS" pitchFamily="34" charset="0"/>
              <a:ea typeface="Trebuchet MS" pitchFamily="34" charset="0"/>
              <a:cs typeface="Trebuchet MS" pitchFamily="34" charset="0"/>
              <a:sym typeface="Trebuchet MS" pitchFamily="34" charset="0"/>
            </a:endParaRPr>
          </a:p>
          <a:p>
            <a:pPr defTabSz="914400" eaLnBrk="1">
              <a:lnSpc>
                <a:spcPct val="100000"/>
              </a:lnSpc>
              <a:spcBef>
                <a:spcPts val="400"/>
              </a:spcBef>
            </a:pPr>
            <a:r>
              <a:rPr lang="nl-NL" altLang="nl-NL" sz="1200" dirty="0">
                <a:latin typeface="Trebuchet MS" pitchFamily="34" charset="0"/>
                <a:ea typeface="Trebuchet MS" pitchFamily="34" charset="0"/>
                <a:cs typeface="Trebuchet MS" pitchFamily="34" charset="0"/>
                <a:sym typeface="Trebuchet MS" pitchFamily="34" charset="0"/>
              </a:rPr>
              <a:t>In de figuur zien we dat voor alle inkomens de minimaal noodzakelijke uitgaven (basis overige uitgaven; onderste lijn) gelijk is. Die veranderen niet. </a:t>
            </a:r>
          </a:p>
          <a:p>
            <a:pPr defTabSz="914400" eaLnBrk="1">
              <a:lnSpc>
                <a:spcPct val="100000"/>
              </a:lnSpc>
              <a:spcBef>
                <a:spcPts val="400"/>
              </a:spcBef>
            </a:pPr>
            <a:r>
              <a:rPr lang="nl-NL" altLang="nl-NL" sz="1200" dirty="0">
                <a:latin typeface="Trebuchet MS" pitchFamily="34" charset="0"/>
                <a:ea typeface="Trebuchet MS" pitchFamily="34" charset="0"/>
                <a:cs typeface="Trebuchet MS" pitchFamily="34" charset="0"/>
                <a:sym typeface="Trebuchet MS" pitchFamily="34" charset="0"/>
              </a:rPr>
              <a:t>De gemiddelde bestedingen nemen wel toe naarmate het inkomen stijgt (voorbeeld overige uitgaven; tweede lijn van boven). </a:t>
            </a:r>
          </a:p>
          <a:p>
            <a:pPr defTabSz="914400" eaLnBrk="1">
              <a:lnSpc>
                <a:spcPct val="100000"/>
              </a:lnSpc>
              <a:spcBef>
                <a:spcPts val="400"/>
              </a:spcBef>
            </a:pPr>
            <a:r>
              <a:rPr lang="nl-NL" altLang="nl-NL" sz="1200" dirty="0">
                <a:latin typeface="Trebuchet MS" pitchFamily="34" charset="0"/>
                <a:ea typeface="Trebuchet MS" pitchFamily="34" charset="0"/>
                <a:cs typeface="Trebuchet MS" pitchFamily="34" charset="0"/>
                <a:sym typeface="Trebuchet MS" pitchFamily="34" charset="0"/>
              </a:rPr>
              <a:t>De bovenste lijn geeft de maximale bestedingen weer die mogelijk zijn bij een bepaald inkomen.</a:t>
            </a:r>
          </a:p>
          <a:p>
            <a:pPr defTabSz="914400" eaLnBrk="1">
              <a:lnSpc>
                <a:spcPct val="100000"/>
              </a:lnSpc>
              <a:spcBef>
                <a:spcPts val="400"/>
              </a:spcBef>
            </a:pPr>
            <a:endParaRPr lang="nl-NL" altLang="nl-NL" sz="1200" dirty="0">
              <a:latin typeface="Trebuchet MS" pitchFamily="34" charset="0"/>
              <a:ea typeface="Trebuchet MS" pitchFamily="34" charset="0"/>
              <a:cs typeface="Trebuchet MS" pitchFamily="34" charset="0"/>
              <a:sym typeface="Trebuchet MS" pitchFamily="34" charset="0"/>
            </a:endParaRPr>
          </a:p>
          <a:p>
            <a:pPr defTabSz="914400" eaLnBrk="1">
              <a:lnSpc>
                <a:spcPct val="100000"/>
              </a:lnSpc>
              <a:spcBef>
                <a:spcPts val="400"/>
              </a:spcBef>
            </a:pPr>
            <a:r>
              <a:rPr lang="nl-NL" altLang="nl-NL" sz="1200" dirty="0">
                <a:latin typeface="Trebuchet MS" pitchFamily="34" charset="0"/>
                <a:ea typeface="Trebuchet MS" pitchFamily="34" charset="0"/>
                <a:cs typeface="Trebuchet MS" pitchFamily="34" charset="0"/>
                <a:sym typeface="Trebuchet MS" pitchFamily="34" charset="0"/>
              </a:rPr>
              <a:t>Je zou kunnen stellen dat iemand net zoveel kan verwonen totdat hij enkel nog de minimaal noodzakelijke uitgaven zou kunnen doen. Dat is echter niet realistisch. Daarom is gekozen voor een punt dat precies ligt tussen de minimaal noodzakelijke uitgaven en de gemiddelde bestedingen om vast te stellen hoeveel ruimte er is voor een maximale hypotheek. Dat punt is in de figuur aangeduid met een stippellijn. </a:t>
            </a:r>
          </a:p>
        </p:txBody>
      </p:sp>
    </p:spTree>
    <p:extLst>
      <p:ext uri="{BB962C8B-B14F-4D97-AF65-F5344CB8AC3E}">
        <p14:creationId xmlns:p14="http://schemas.microsoft.com/office/powerpoint/2010/main" val="1780479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Opbouw studieschuld heeft dus invloed op extra </a:t>
            </a:r>
            <a:r>
              <a:rPr lang="nl-NL" dirty="0" err="1"/>
              <a:t>leningmogelijkheden</a:t>
            </a:r>
            <a:r>
              <a:rPr lang="nl-NL" dirty="0"/>
              <a:t> later</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47</a:t>
            </a:fld>
            <a:endParaRPr lang="en-US"/>
          </a:p>
        </p:txBody>
      </p:sp>
    </p:spTree>
    <p:extLst>
      <p:ext uri="{BB962C8B-B14F-4D97-AF65-F5344CB8AC3E}">
        <p14:creationId xmlns:p14="http://schemas.microsoft.com/office/powerpoint/2010/main" val="716280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b="0" i="0" kern="1200" dirty="0">
                <a:solidFill>
                  <a:schemeClr val="tx1"/>
                </a:solidFill>
                <a:effectLst/>
                <a:latin typeface="+mn-lt"/>
                <a:ea typeface="+mn-ea"/>
                <a:cs typeface="+mn-cs"/>
              </a:rPr>
              <a:t>58 procent van de studenten ontvangt periodiek of op onregelmatige basis geld van hun ouders. Zij ontvangen gemiddeld 165 euro per maand. Studenten die onder het nieuwe stelsel vallen ontvangen vaker geld van hun ouders dan studenten in het oude studiefinancieringsstelsel: 63 tegen 53 procent. Zij ontvangen echter geen hoger bedrag.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b="0" i="0" kern="1200" dirty="0">
                <a:solidFill>
                  <a:schemeClr val="tx1"/>
                </a:solidFill>
                <a:effectLst/>
                <a:latin typeface="+mn-lt"/>
                <a:ea typeface="+mn-ea"/>
                <a:cs typeface="+mn-cs"/>
              </a:rPr>
              <a:t>94 procent van de studenten ontvangt één of meer vormen van studiefinanciering. Gemiddeld ontvangen zij 559 euro per maand. Dat is het totale bedrag van de basisbeurs (oude studiefinancieringsstelsel), aanvullende beurs en de rentedragende leningen (DUO lening en collegegeldkrediet).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b="0" i="0" kern="1200" dirty="0">
                <a:solidFill>
                  <a:schemeClr val="tx1"/>
                </a:solidFill>
                <a:effectLst/>
                <a:latin typeface="+mn-lt"/>
                <a:ea typeface="+mn-ea"/>
                <a:cs typeface="+mn-cs"/>
              </a:rPr>
              <a:t>70 procent heeft een bijbaan en/of een betaalde stage. De studenten werken gemiddeld 17 uur per week.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b="0" i="0" kern="1200" dirty="0">
                <a:solidFill>
                  <a:schemeClr val="tx1"/>
                </a:solidFill>
                <a:effectLst/>
                <a:latin typeface="+mn-lt"/>
                <a:ea typeface="+mn-ea"/>
                <a:cs typeface="+mn-cs"/>
              </a:rPr>
              <a:t>In </a:t>
            </a:r>
            <a:r>
              <a:rPr lang="nl-NL" sz="1200" b="0" i="0" u="none" strike="noStrike" kern="1200" dirty="0">
                <a:solidFill>
                  <a:schemeClr val="tx1"/>
                </a:solidFill>
                <a:effectLst/>
                <a:latin typeface="+mn-lt"/>
                <a:ea typeface="+mn-ea"/>
                <a:cs typeface="+mn-cs"/>
                <a:hlinkClick r:id="rId3"/>
              </a:rPr>
              <a:t>2015</a:t>
            </a:r>
            <a:r>
              <a:rPr lang="nl-NL" sz="1200" b="0" i="0" kern="1200" dirty="0">
                <a:solidFill>
                  <a:schemeClr val="tx1"/>
                </a:solidFill>
                <a:effectLst/>
                <a:latin typeface="+mn-lt"/>
                <a:ea typeface="+mn-ea"/>
                <a:cs typeface="+mn-cs"/>
              </a:rPr>
              <a:t> ervaarde nog bijna 30 procent het hebben van een studieschuld als een financieel probleem, nu is dat 12 procent.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b="0" i="0" kern="1200" dirty="0">
                <a:solidFill>
                  <a:schemeClr val="tx1"/>
                </a:solidFill>
                <a:effectLst/>
                <a:latin typeface="+mn-lt"/>
                <a:ea typeface="+mn-ea"/>
                <a:cs typeface="+mn-cs"/>
              </a:rPr>
              <a:t>56 procent van de eerste- en tweedejaarsstudenten blijft thuis wonen. Zij vallen onder het nieuwe studiefinancieringsstelsel dat in september 2015 werd ingevoerd, het studievoorschot. Uit het vorige Nibud-onderzoek (in het voorjaar van 2015) bleek dat 39 procent van de eerste- en tweedejaars bij hun ouders woonde. Het valt het Nibud op dat studenten het hebben van een studieschuld minder als een financieel probleem ervaren. In </a:t>
            </a:r>
            <a:r>
              <a:rPr lang="nl-NL" sz="1200" b="0" i="0" u="none" strike="noStrike" kern="1200" dirty="0">
                <a:solidFill>
                  <a:schemeClr val="tx1"/>
                </a:solidFill>
                <a:effectLst/>
                <a:latin typeface="+mn-lt"/>
                <a:ea typeface="+mn-ea"/>
                <a:cs typeface="+mn-cs"/>
                <a:hlinkClick r:id="rId3"/>
              </a:rPr>
              <a:t>2015</a:t>
            </a:r>
            <a:r>
              <a:rPr lang="nl-NL" sz="1200" b="0" i="0" kern="1200" dirty="0">
                <a:solidFill>
                  <a:schemeClr val="tx1"/>
                </a:solidFill>
                <a:effectLst/>
                <a:latin typeface="+mn-lt"/>
                <a:ea typeface="+mn-ea"/>
                <a:cs typeface="+mn-cs"/>
              </a:rPr>
              <a:t> ervaarde nog bijna 30 procent het hebben van een studieschuld als een financieel probleem, nu is dat 12 procent.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nl-NL" sz="1200" b="0" i="0" kern="1200" dirty="0">
                <a:solidFill>
                  <a:schemeClr val="tx1"/>
                </a:solidFill>
                <a:effectLst/>
                <a:latin typeface="+mn-lt"/>
                <a:ea typeface="+mn-ea"/>
                <a:cs typeface="+mn-cs"/>
              </a:rPr>
              <a:t>Een meerderheid van 64 procent weet dat een hypotheekverstrekker rekening houdt met de studieschuld en dat deze consequenties heeft voor de maximale hypotheek die zij kunnen krijgen. De studenten weten het minst goed dat ze vanaf het moment dat ze studieschuld opbouwen eveneens elk jaar rente opbouwen (39 procent). Ook weten ze niet dat de rente na afloop van hun studie niet elk jaar verandert, maar één keer per vijf jaar (45 procent).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NL" sz="1200" b="0" i="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48</a:t>
            </a:fld>
            <a:endParaRPr lang="en-US"/>
          </a:p>
        </p:txBody>
      </p:sp>
    </p:spTree>
    <p:extLst>
      <p:ext uri="{BB962C8B-B14F-4D97-AF65-F5344CB8AC3E}">
        <p14:creationId xmlns:p14="http://schemas.microsoft.com/office/powerpoint/2010/main" val="4253741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Gemeenschap in goederen is niet meer de default, huwelijkse voorwaarden is default.</a:t>
            </a:r>
          </a:p>
          <a:p>
            <a:r>
              <a:rPr lang="nl-NL" dirty="0"/>
              <a:t>Aangaan van schulden; </a:t>
            </a:r>
            <a:r>
              <a:rPr lang="nl-NL" dirty="0" err="1"/>
              <a:t>meetekenen</a:t>
            </a:r>
            <a:endParaRPr lang="nl-NL" dirty="0"/>
          </a:p>
          <a:p>
            <a:endParaRPr lang="nl-NL" dirty="0"/>
          </a:p>
          <a:p>
            <a:r>
              <a:rPr lang="nl-NL" dirty="0"/>
              <a:t>Hoe werkt pensioen bij scheiden? Je bouwt het samen op. </a:t>
            </a:r>
          </a:p>
          <a:p>
            <a:endParaRPr lang="nl-NL" dirty="0"/>
          </a:p>
          <a:p>
            <a:r>
              <a:rPr lang="nl-NL" dirty="0"/>
              <a:t>Als je niks regelt krijg je vordering op ex-partner. Na diens pensionering moet hij jou dan een deel van zijn pensioen gaan betalen. </a:t>
            </a:r>
          </a:p>
          <a:p>
            <a:r>
              <a:rPr lang="nl-NL" dirty="0"/>
              <a:t>Bij pensioenfonds kun je aangeven dat het deel rechtstreeks op jouw rekening moet komen. Moet binnen 2 jaar na scheiding!</a:t>
            </a:r>
          </a:p>
          <a:p>
            <a:r>
              <a:rPr lang="nl-NL" dirty="0"/>
              <a:t>Kan ook in 1x afgekocht worden bij verdeling.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52</a:t>
            </a:fld>
            <a:endParaRPr lang="en-US"/>
          </a:p>
        </p:txBody>
      </p:sp>
    </p:spTree>
    <p:extLst>
      <p:ext uri="{BB962C8B-B14F-4D97-AF65-F5344CB8AC3E}">
        <p14:creationId xmlns:p14="http://schemas.microsoft.com/office/powerpoint/2010/main" val="31301178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Ingaan op keuzemogelijkheden</a:t>
            </a:r>
          </a:p>
          <a:p>
            <a:r>
              <a:rPr lang="nl-NL" dirty="0"/>
              <a:t>Wat zijn mijn wensen? </a:t>
            </a:r>
          </a:p>
          <a:p>
            <a:r>
              <a:rPr lang="nl-NL" dirty="0"/>
              <a:t>Wat heb ik geregeld? </a:t>
            </a:r>
          </a:p>
          <a:p>
            <a:r>
              <a:rPr lang="nl-NL" dirty="0"/>
              <a:t>Hoe staat mijn huis ervoor?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58</a:t>
            </a:fld>
            <a:endParaRPr lang="en-US"/>
          </a:p>
        </p:txBody>
      </p:sp>
    </p:spTree>
    <p:extLst>
      <p:ext uri="{BB962C8B-B14F-4D97-AF65-F5344CB8AC3E}">
        <p14:creationId xmlns:p14="http://schemas.microsoft.com/office/powerpoint/2010/main" val="1023184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Keuzevrijheid 70-80</a:t>
            </a:r>
          </a:p>
          <a:p>
            <a:r>
              <a:rPr lang="nl-NL" dirty="0"/>
              <a:t>Automatisch geregeld 70-80</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60</a:t>
            </a:fld>
            <a:endParaRPr lang="en-US"/>
          </a:p>
        </p:txBody>
      </p:sp>
    </p:spTree>
    <p:extLst>
      <p:ext uri="{BB962C8B-B14F-4D97-AF65-F5344CB8AC3E}">
        <p14:creationId xmlns:p14="http://schemas.microsoft.com/office/powerpoint/2010/main" val="147106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i="0" baseline="0" dirty="0"/>
          </a:p>
          <a:p>
            <a:pPr marL="0" indent="0">
              <a:buNone/>
            </a:pPr>
            <a:r>
              <a:rPr lang="nl-NL" i="0" baseline="0" dirty="0"/>
              <a:t>We horen vaak dat mensen zelfredzaam of competent moeten zijn. Wat is nou eigenlijk zelfredzaam zijn? </a:t>
            </a:r>
          </a:p>
          <a:p>
            <a:pPr marL="0" indent="0">
              <a:buNone/>
            </a:pPr>
            <a:endParaRPr lang="nl-NL" i="0" baseline="0" dirty="0"/>
          </a:p>
          <a:p>
            <a:pPr marL="0" indent="0">
              <a:buNone/>
            </a:pPr>
            <a:r>
              <a:rPr lang="nl-NL" i="0" baseline="0" dirty="0"/>
              <a:t>Zelfredzaam is dat je weet wat je zou moeten doen, dat je het kan doen en dat je het vervolgens ook DOET. </a:t>
            </a:r>
          </a:p>
          <a:p>
            <a:pPr marL="0" indent="0">
              <a:buNone/>
            </a:pPr>
            <a:endParaRPr lang="nl-NL"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0" baseline="0" dirty="0"/>
              <a:t>Bij het Nibud hebben we een aantal competenties geformuleerd, wat iemand moet kunnen en weten om financieel zelfredzaam te zijn. </a:t>
            </a:r>
          </a:p>
          <a:p>
            <a:pPr marL="0" indent="0">
              <a:buNone/>
            </a:pPr>
            <a:endParaRPr lang="nl-NL" i="0" baseline="0" dirty="0"/>
          </a:p>
          <a:p>
            <a:r>
              <a:rPr lang="en-US" dirty="0" err="1"/>
              <a:t>Andere</a:t>
            </a:r>
            <a:r>
              <a:rPr lang="en-US" dirty="0"/>
              <a:t> </a:t>
            </a:r>
            <a:r>
              <a:rPr lang="en-US" dirty="0" err="1"/>
              <a:t>termen</a:t>
            </a:r>
            <a:r>
              <a:rPr lang="en-US" dirty="0"/>
              <a:t>: </a:t>
            </a:r>
            <a:r>
              <a:rPr lang="en-US" dirty="0" err="1"/>
              <a:t>verantwoord</a:t>
            </a:r>
            <a:r>
              <a:rPr lang="en-US" dirty="0"/>
              <a:t> (of </a:t>
            </a:r>
            <a:r>
              <a:rPr lang="en-US" dirty="0" err="1"/>
              <a:t>gezond</a:t>
            </a:r>
            <a:r>
              <a:rPr lang="en-US" dirty="0"/>
              <a:t>) </a:t>
            </a:r>
            <a:r>
              <a:rPr lang="en-US" dirty="0" err="1"/>
              <a:t>financieel</a:t>
            </a:r>
            <a:r>
              <a:rPr lang="en-US" dirty="0"/>
              <a:t> </a:t>
            </a:r>
            <a:r>
              <a:rPr lang="en-US" dirty="0" err="1"/>
              <a:t>gedrag</a:t>
            </a:r>
            <a:r>
              <a:rPr lang="en-US" dirty="0"/>
              <a:t>.</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5</a:t>
            </a:fld>
            <a:endParaRPr lang="en-US"/>
          </a:p>
        </p:txBody>
      </p:sp>
    </p:spTree>
    <p:extLst>
      <p:ext uri="{BB962C8B-B14F-4D97-AF65-F5344CB8AC3E}">
        <p14:creationId xmlns:p14="http://schemas.microsoft.com/office/powerpoint/2010/main" val="1375689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62</a:t>
            </a:fld>
            <a:endParaRPr lang="en-US"/>
          </a:p>
        </p:txBody>
      </p:sp>
    </p:spTree>
    <p:extLst>
      <p:ext uri="{BB962C8B-B14F-4D97-AF65-F5344CB8AC3E}">
        <p14:creationId xmlns:p14="http://schemas.microsoft.com/office/powerpoint/2010/main" val="470662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Menselijk kapitaal (mogelijkheid inkomen uit arbeid te verdienen) neemt af met de leeftijd. Moet vervangen worden door financieel kapitaal. </a:t>
            </a:r>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63</a:t>
            </a:fld>
            <a:endParaRPr lang="en-US"/>
          </a:p>
        </p:txBody>
      </p:sp>
    </p:spTree>
    <p:extLst>
      <p:ext uri="{BB962C8B-B14F-4D97-AF65-F5344CB8AC3E}">
        <p14:creationId xmlns:p14="http://schemas.microsoft.com/office/powerpoint/2010/main" val="3623530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68</a:t>
            </a:fld>
            <a:endParaRPr lang="en-US"/>
          </a:p>
        </p:txBody>
      </p:sp>
    </p:spTree>
    <p:extLst>
      <p:ext uri="{BB962C8B-B14F-4D97-AF65-F5344CB8AC3E}">
        <p14:creationId xmlns:p14="http://schemas.microsoft.com/office/powerpoint/2010/main" val="126885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een wettelijke regeling wie hoeveel krijgt. In opleidingen voor financieel adviseurs is het een geliefd onderwerp voor examenvragen. </a:t>
            </a:r>
          </a:p>
          <a:p>
            <a:r>
              <a:rPr lang="nl-NL" dirty="0"/>
              <a:t>Langstlevende krijgt vruchtgebruik, kinderen krijgen vordering.</a:t>
            </a:r>
          </a:p>
          <a:p>
            <a:endParaRPr lang="nl-NL" dirty="0"/>
          </a:p>
          <a:p>
            <a:r>
              <a:rPr lang="nl-NL" dirty="0"/>
              <a:t>Onterven kan niet, kinderen houden altijd recht op helft wettelijk erfdeel.</a:t>
            </a:r>
          </a:p>
          <a:p>
            <a:endParaRPr lang="nl-NL" dirty="0"/>
          </a:p>
          <a:p>
            <a:r>
              <a:rPr lang="nl-NL" dirty="0"/>
              <a:t>Geen samenlevingscontract = geen erfgenaam</a:t>
            </a:r>
          </a:p>
          <a:p>
            <a:endParaRPr lang="nl-NL" dirty="0"/>
          </a:p>
          <a:p>
            <a:r>
              <a:rPr lang="nl-NL" dirty="0"/>
              <a:t>Ik ben begonnen met kinderen en jongeren en ik eindig met de erfenis. Levenslange financiële planning is dus erg belangrijk. Waarbij niet alles van te voren vast ligt. Het is vooral belangrijk om flexibel te kunnen zijn. En dat lukt vaak beter als je geld hebt (of krijgt) dan als je geld verschuldigd bent. </a:t>
            </a:r>
          </a:p>
          <a:p>
            <a:endParaRPr lang="nl-NL" dirty="0"/>
          </a:p>
          <a:p>
            <a:r>
              <a:rPr lang="nl-NL" dirty="0"/>
              <a:t>Check, plan, spaar!</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69</a:t>
            </a:fld>
            <a:endParaRPr lang="en-US"/>
          </a:p>
        </p:txBody>
      </p:sp>
    </p:spTree>
    <p:extLst>
      <p:ext uri="{BB962C8B-B14F-4D97-AF65-F5344CB8AC3E}">
        <p14:creationId xmlns:p14="http://schemas.microsoft.com/office/powerpoint/2010/main" val="353194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ben begonnen met kinderen en jongeren en ik eindig met de erfenis. Levenslange financiële planning is dus erg belangrijk. Waarbij niet alles van te voren vast ligt. Het is vooral belangrijk om flexibel te kunnen zijn. En dat lukt vaak beter als je geld hebt (of krijgt) dan als je geld verschuldigd bent. </a:t>
            </a:r>
          </a:p>
          <a:p>
            <a:endParaRPr lang="nl-NL" dirty="0"/>
          </a:p>
          <a:p>
            <a:r>
              <a:rPr lang="nl-NL" dirty="0"/>
              <a:t>Check, plan, spaar!</a:t>
            </a:r>
          </a:p>
          <a:p>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72</a:t>
            </a:fld>
            <a:endParaRPr lang="en-US"/>
          </a:p>
        </p:txBody>
      </p:sp>
    </p:spTree>
    <p:extLst>
      <p:ext uri="{BB962C8B-B14F-4D97-AF65-F5344CB8AC3E}">
        <p14:creationId xmlns:p14="http://schemas.microsoft.com/office/powerpoint/2010/main" val="711022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wil ik vandaag gaan doen? </a:t>
            </a:r>
          </a:p>
          <a:p>
            <a:r>
              <a:rPr lang="nl-NL" dirty="0"/>
              <a:t>Ik ga niet verder in op het stuk gedrag en houding en de psychologische kant van het </a:t>
            </a:r>
            <a:r>
              <a:rPr lang="nl-NL" dirty="0" err="1"/>
              <a:t>financiele</a:t>
            </a:r>
            <a:r>
              <a:rPr lang="nl-NL" dirty="0"/>
              <a:t> gedrag van huishoudens, maar blijf bij de economische-rationele kant. Daarmee wil ik kijken wat de parallellen en de verschillen zijn bij een aantal boekhoudkundige begrippen. Ik zal beginnen met relatief stabiele situaties. Aan het eind zal ik het hebben over levensloopbreuken (life events) en hoe je je daarop kunt voorbereiden.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6</a:t>
            </a:fld>
            <a:endParaRPr lang="en-US"/>
          </a:p>
        </p:txBody>
      </p:sp>
    </p:spTree>
    <p:extLst>
      <p:ext uri="{BB962C8B-B14F-4D97-AF65-F5344CB8AC3E}">
        <p14:creationId xmlns:p14="http://schemas.microsoft.com/office/powerpoint/2010/main" val="398990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7500" lnSpcReduction="20000"/>
          </a:bodyPr>
          <a:lstStyle/>
          <a:p>
            <a:r>
              <a:rPr lang="en-US" dirty="0"/>
              <a:t>15-jarigen. </a:t>
            </a:r>
          </a:p>
          <a:p>
            <a:r>
              <a:rPr lang="en-US" dirty="0"/>
              <a:t>Some 19% of students in the Netherlands do not reach the baseline level of proficiency (Level 2) in financial literacy</a:t>
            </a:r>
          </a:p>
          <a:p>
            <a:endParaRPr lang="en-US" dirty="0"/>
          </a:p>
          <a:p>
            <a:r>
              <a:rPr lang="en-US" dirty="0"/>
              <a:t>For instance, students performing below Level 2 in financial literacy can, at best, answer a question like INVOICE – Question 1 (available at http://www.oecd.org/pisa/test), which asks them to </a:t>
            </a:r>
            <a:r>
              <a:rPr lang="en-US" dirty="0" err="1"/>
              <a:t>recognise</a:t>
            </a:r>
            <a:r>
              <a:rPr lang="en-US" dirty="0"/>
              <a:t> the purpose of an everyday financial document, such as an invoice.</a:t>
            </a:r>
          </a:p>
          <a:p>
            <a:endParaRPr lang="en-US" dirty="0"/>
          </a:p>
          <a:p>
            <a:endParaRPr lang="en-US" dirty="0"/>
          </a:p>
          <a:p>
            <a:r>
              <a:rPr lang="en-US" dirty="0"/>
              <a:t>top performers in financial literacy</a:t>
            </a:r>
          </a:p>
          <a:p>
            <a:r>
              <a:rPr lang="en-US" dirty="0"/>
              <a:t>For instance, students performing at Level 5 are able to answer a question like BANK ERROR – Question 1 (available at http://www.oecd.org/pisa/test), which asks them to identify and respond appropriately to a financial scam e-mail message.</a:t>
            </a:r>
          </a:p>
          <a:p>
            <a:r>
              <a:rPr lang="en-US" dirty="0"/>
              <a:t>=</a:t>
            </a:r>
            <a:r>
              <a:rPr lang="nl-NL" sz="1200" b="0" i="0" kern="1200" dirty="0">
                <a:solidFill>
                  <a:schemeClr val="tx1"/>
                </a:solidFill>
                <a:effectLst/>
                <a:latin typeface="+mn-lt"/>
                <a:ea typeface="+mn-ea"/>
                <a:cs typeface="+mn-cs"/>
              </a:rPr>
              <a:t>Zij zijn bijvoorbeeld goed in staat om een </a:t>
            </a:r>
            <a:r>
              <a:rPr lang="nl-NL" sz="1200" b="0" i="0" kern="1200" dirty="0" err="1">
                <a:solidFill>
                  <a:schemeClr val="tx1"/>
                </a:solidFill>
                <a:effectLst/>
                <a:latin typeface="+mn-lt"/>
                <a:ea typeface="+mn-ea"/>
                <a:cs typeface="+mn-cs"/>
              </a:rPr>
              <a:t>phishing</a:t>
            </a:r>
            <a:r>
              <a:rPr lang="nl-NL" sz="1200" b="0" i="0" kern="1200" dirty="0">
                <a:solidFill>
                  <a:schemeClr val="tx1"/>
                </a:solidFill>
                <a:effectLst/>
                <a:latin typeface="+mn-lt"/>
                <a:ea typeface="+mn-ea"/>
                <a:cs typeface="+mn-cs"/>
              </a:rPr>
              <a:t> mail te herkennen en daar op de juiste manier mee om te gaan.</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1 Herkennen rekening en wat te doen</a:t>
            </a:r>
          </a:p>
          <a:p>
            <a:r>
              <a:rPr lang="nl-NL" sz="1200" b="0" i="0" kern="1200" dirty="0">
                <a:solidFill>
                  <a:schemeClr val="tx1"/>
                </a:solidFill>
                <a:effectLst/>
                <a:latin typeface="+mn-lt"/>
                <a:ea typeface="+mn-ea"/>
                <a:cs typeface="+mn-cs"/>
              </a:rPr>
              <a:t>2 Rekeningdetails</a:t>
            </a:r>
          </a:p>
          <a:p>
            <a:r>
              <a:rPr lang="nl-NL" sz="1200" b="0" i="0" kern="1200" dirty="0">
                <a:solidFill>
                  <a:schemeClr val="tx1"/>
                </a:solidFill>
                <a:effectLst/>
                <a:latin typeface="+mn-lt"/>
                <a:ea typeface="+mn-ea"/>
                <a:cs typeface="+mn-cs"/>
              </a:rPr>
              <a:t>3 Loonstrook bruto-netto</a:t>
            </a:r>
          </a:p>
          <a:p>
            <a:r>
              <a:rPr lang="nl-NL" sz="1200" b="0" i="0" kern="1200" dirty="0">
                <a:solidFill>
                  <a:schemeClr val="tx1"/>
                </a:solidFill>
                <a:effectLst/>
                <a:latin typeface="+mn-lt"/>
                <a:ea typeface="+mn-ea"/>
                <a:cs typeface="+mn-cs"/>
              </a:rPr>
              <a:t>4 Aandelenprijsgrafiek</a:t>
            </a:r>
          </a:p>
          <a:p>
            <a:r>
              <a:rPr lang="nl-NL" sz="1200" b="0" i="0" kern="1200" dirty="0">
                <a:solidFill>
                  <a:schemeClr val="tx1"/>
                </a:solidFill>
                <a:effectLst/>
                <a:latin typeface="+mn-lt"/>
                <a:ea typeface="+mn-ea"/>
                <a:cs typeface="+mn-cs"/>
              </a:rPr>
              <a:t>5 </a:t>
            </a:r>
            <a:r>
              <a:rPr lang="nl-NL" sz="1200" b="0" i="0" kern="1200" dirty="0" err="1">
                <a:solidFill>
                  <a:schemeClr val="tx1"/>
                </a:solidFill>
                <a:effectLst/>
                <a:latin typeface="+mn-lt"/>
                <a:ea typeface="+mn-ea"/>
                <a:cs typeface="+mn-cs"/>
              </a:rPr>
              <a:t>Phishing</a:t>
            </a:r>
            <a:r>
              <a:rPr lang="nl-NL" sz="1200" b="0" i="0" kern="1200" dirty="0">
                <a:solidFill>
                  <a:schemeClr val="tx1"/>
                </a:solidFill>
                <a:effectLst/>
                <a:latin typeface="+mn-lt"/>
                <a:ea typeface="+mn-ea"/>
                <a:cs typeface="+mn-cs"/>
              </a:rPr>
              <a:t> mail</a:t>
            </a:r>
          </a:p>
          <a:p>
            <a:endParaRPr lang="nl-NL" sz="1200" b="0" i="0" kern="1200" dirty="0">
              <a:solidFill>
                <a:schemeClr val="tx1"/>
              </a:solidFill>
              <a:effectLst/>
              <a:latin typeface="+mn-lt"/>
              <a:ea typeface="+mn-ea"/>
              <a:cs typeface="+mn-cs"/>
            </a:endParaRPr>
          </a:p>
          <a:p>
            <a:r>
              <a:rPr lang="nl-NL" sz="1200" b="0" i="0" kern="1200" dirty="0">
                <a:solidFill>
                  <a:schemeClr val="tx1"/>
                </a:solidFill>
                <a:effectLst/>
                <a:latin typeface="+mn-lt"/>
                <a:ea typeface="+mn-ea"/>
                <a:cs typeface="+mn-cs"/>
              </a:rPr>
              <a:t>Ander financial </a:t>
            </a:r>
            <a:r>
              <a:rPr lang="nl-NL" sz="1200" b="0" i="0" kern="1200" dirty="0" err="1">
                <a:solidFill>
                  <a:schemeClr val="tx1"/>
                </a:solidFill>
                <a:effectLst/>
                <a:latin typeface="+mn-lt"/>
                <a:ea typeface="+mn-ea"/>
                <a:cs typeface="+mn-cs"/>
              </a:rPr>
              <a:t>literacy</a:t>
            </a:r>
            <a:r>
              <a:rPr lang="nl-NL" sz="1200" b="0" i="0" kern="1200" dirty="0">
                <a:solidFill>
                  <a:schemeClr val="tx1"/>
                </a:solidFill>
                <a:effectLst/>
                <a:latin typeface="+mn-lt"/>
                <a:ea typeface="+mn-ea"/>
                <a:cs typeface="+mn-cs"/>
              </a:rPr>
              <a:t>:</a:t>
            </a:r>
          </a:p>
          <a:p>
            <a:r>
              <a:rPr lang="nl-NL" sz="1200" b="0" i="0" kern="1200" dirty="0">
                <a:solidFill>
                  <a:schemeClr val="tx1"/>
                </a:solidFill>
                <a:effectLst/>
                <a:latin typeface="+mn-lt"/>
                <a:ea typeface="+mn-ea"/>
                <a:cs typeface="+mn-cs"/>
              </a:rPr>
              <a:t>Rekenkunde</a:t>
            </a:r>
          </a:p>
          <a:p>
            <a:r>
              <a:rPr lang="nl-NL" sz="1200" b="0" i="0" kern="1200" dirty="0">
                <a:solidFill>
                  <a:schemeClr val="tx1"/>
                </a:solidFill>
                <a:effectLst/>
                <a:latin typeface="+mn-lt"/>
                <a:ea typeface="+mn-ea"/>
                <a:cs typeface="+mn-cs"/>
              </a:rPr>
              <a:t>Inflatie</a:t>
            </a:r>
          </a:p>
          <a:p>
            <a:r>
              <a:rPr lang="nl-NL" sz="1200" b="0" i="0" kern="1200" dirty="0">
                <a:solidFill>
                  <a:schemeClr val="tx1"/>
                </a:solidFill>
                <a:effectLst/>
                <a:latin typeface="+mn-lt"/>
                <a:ea typeface="+mn-ea"/>
                <a:cs typeface="+mn-cs"/>
              </a:rPr>
              <a:t>Samengestelde interest</a:t>
            </a:r>
          </a:p>
          <a:p>
            <a:r>
              <a:rPr lang="nl-NL" sz="1200" b="0" i="0" kern="1200" dirty="0">
                <a:solidFill>
                  <a:schemeClr val="tx1"/>
                </a:solidFill>
                <a:effectLst/>
                <a:latin typeface="+mn-lt"/>
                <a:ea typeface="+mn-ea"/>
                <a:cs typeface="+mn-cs"/>
              </a:rPr>
              <a:t>Aandelen – obligaties</a:t>
            </a:r>
          </a:p>
          <a:p>
            <a:r>
              <a:rPr lang="nl-NL" sz="1200" b="0" i="0" kern="1200" dirty="0">
                <a:solidFill>
                  <a:schemeClr val="tx1"/>
                </a:solidFill>
                <a:effectLst/>
                <a:latin typeface="+mn-lt"/>
                <a:ea typeface="+mn-ea"/>
                <a:cs typeface="+mn-cs"/>
              </a:rPr>
              <a:t>Geldillusie</a:t>
            </a:r>
            <a:endParaRPr lang="nl-NL"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7</a:t>
            </a:fld>
            <a:endParaRPr lang="en-US"/>
          </a:p>
        </p:txBody>
      </p:sp>
    </p:spTree>
    <p:extLst>
      <p:ext uri="{BB962C8B-B14F-4D97-AF65-F5344CB8AC3E}">
        <p14:creationId xmlns:p14="http://schemas.microsoft.com/office/powerpoint/2010/main" val="520136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ltLang="nl-NL" b="1" dirty="0"/>
              <a:t>Dit zijn de nieuwe lijst van competenties. Deze zijn gericht op het financiële deel van het gedrag.</a:t>
            </a:r>
          </a:p>
          <a:p>
            <a:pPr marL="0" indent="0">
              <a:buNone/>
            </a:pPr>
            <a:endParaRPr lang="nl-NL" i="0" baseline="0" dirty="0"/>
          </a:p>
          <a:p>
            <a:pPr marL="0" indent="0">
              <a:buNone/>
            </a:pPr>
            <a:r>
              <a:rPr lang="nl-NL" i="0" baseline="0" dirty="0"/>
              <a:t>Van korte termijn naar lange termijn. </a:t>
            </a:r>
          </a:p>
          <a:p>
            <a:pPr marL="0" indent="0">
              <a:buNone/>
            </a:pPr>
            <a:endParaRPr lang="nl-NL" i="0" baseline="0" dirty="0"/>
          </a:p>
          <a:p>
            <a:endParaRPr lang="en-US" dirty="0"/>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8</a:t>
            </a:fld>
            <a:endParaRPr lang="en-US"/>
          </a:p>
        </p:txBody>
      </p:sp>
    </p:spTree>
    <p:extLst>
      <p:ext uri="{BB962C8B-B14F-4D97-AF65-F5344CB8AC3E}">
        <p14:creationId xmlns:p14="http://schemas.microsoft.com/office/powerpoint/2010/main" val="3949085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krijgen we er nog veel van.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10</a:t>
            </a:fld>
            <a:endParaRPr lang="en-US"/>
          </a:p>
        </p:txBody>
      </p:sp>
    </p:spTree>
    <p:extLst>
      <p:ext uri="{BB962C8B-B14F-4D97-AF65-F5344CB8AC3E}">
        <p14:creationId xmlns:p14="http://schemas.microsoft.com/office/powerpoint/2010/main" val="10885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krijgen we er nog veel van. </a:t>
            </a:r>
          </a:p>
        </p:txBody>
      </p:sp>
      <p:sp>
        <p:nvSpPr>
          <p:cNvPr id="4" name="Tijdelijke aanduiding voor dianummer 3"/>
          <p:cNvSpPr>
            <a:spLocks noGrp="1"/>
          </p:cNvSpPr>
          <p:nvPr>
            <p:ph type="sldNum" sz="quarter" idx="10"/>
          </p:nvPr>
        </p:nvSpPr>
        <p:spPr/>
        <p:txBody>
          <a:bodyPr/>
          <a:lstStyle/>
          <a:p>
            <a:pPr>
              <a:defRPr/>
            </a:pPr>
            <a:fld id="{9FB9C8D4-A76C-4D3A-ADFB-3F3032835F2D}" type="slidenum">
              <a:rPr lang="en-US" smtClean="0"/>
              <a:pPr>
                <a:defRPr/>
              </a:pPr>
              <a:t>11</a:t>
            </a:fld>
            <a:endParaRPr lang="en-US"/>
          </a:p>
        </p:txBody>
      </p:sp>
    </p:spTree>
    <p:extLst>
      <p:ext uri="{BB962C8B-B14F-4D97-AF65-F5344CB8AC3E}">
        <p14:creationId xmlns:p14="http://schemas.microsoft.com/office/powerpoint/2010/main" val="2184203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14600" y="1597819"/>
            <a:ext cx="5943600" cy="1102519"/>
          </a:xfrm>
        </p:spPr>
        <p:txBody>
          <a:bodyPr/>
          <a:lstStyle>
            <a:lvl1pPr>
              <a:defRPr/>
            </a:lvl1pPr>
          </a:lstStyle>
          <a:p>
            <a:r>
              <a:rPr lang="nl-NL"/>
              <a:t>Klik om de stijl te bewerken</a:t>
            </a:r>
            <a:endParaRPr lang="nl-NL" dirty="0"/>
          </a:p>
        </p:txBody>
      </p:sp>
      <p:sp>
        <p:nvSpPr>
          <p:cNvPr id="2051" name="Rectangle 3"/>
          <p:cNvSpPr>
            <a:spLocks noGrp="1" noChangeArrowheads="1"/>
          </p:cNvSpPr>
          <p:nvPr>
            <p:ph type="subTitle" idx="1"/>
          </p:nvPr>
        </p:nvSpPr>
        <p:spPr>
          <a:xfrm>
            <a:off x="2514600" y="2857500"/>
            <a:ext cx="5943600" cy="1314450"/>
          </a:xfrm>
        </p:spPr>
        <p:txBody>
          <a:bodyPr/>
          <a:lstStyle>
            <a:lvl1pPr marL="0" indent="0" algn="ctr">
              <a:buFontTx/>
              <a:buNone/>
              <a:defRPr/>
            </a:lvl1pPr>
          </a:lstStyle>
          <a:p>
            <a:r>
              <a:rPr lang="nl-NL"/>
              <a:t>Klik om de ondertitelstijl van het model te bewerken</a:t>
            </a:r>
            <a:endParaRPr lang="nl-NL" dirty="0"/>
          </a:p>
        </p:txBody>
      </p:sp>
      <p:sp>
        <p:nvSpPr>
          <p:cNvPr id="5" name="Rectangle 4"/>
          <p:cNvSpPr>
            <a:spLocks noGrp="1" noChangeArrowheads="1"/>
          </p:cNvSpPr>
          <p:nvPr>
            <p:ph type="dt" sz="half" idx="10"/>
          </p:nvPr>
        </p:nvSpPr>
        <p:spPr>
          <a:xfrm>
            <a:off x="4191000" y="4286250"/>
            <a:ext cx="2133600" cy="357188"/>
          </a:xfrm>
        </p:spPr>
        <p:txBody>
          <a:bodyPr/>
          <a:lstStyle>
            <a:lvl1pPr algn="ctr">
              <a:defRPr/>
            </a:lvl1pPr>
          </a:lstStyle>
          <a:p>
            <a:pPr>
              <a:defRPr/>
            </a:pPr>
            <a:endParaRPr lang="nl-NL" dirty="0"/>
          </a:p>
        </p:txBody>
      </p:sp>
      <p:sp>
        <p:nvSpPr>
          <p:cNvPr id="6" name="Rectangle 5"/>
          <p:cNvSpPr>
            <a:spLocks noGrp="1" noChangeArrowheads="1"/>
          </p:cNvSpPr>
          <p:nvPr>
            <p:ph type="ftr" sz="quarter" idx="11"/>
          </p:nvPr>
        </p:nvSpPr>
        <p:spPr>
          <a:xfrm>
            <a:off x="3810000" y="4686300"/>
            <a:ext cx="2895600" cy="357188"/>
          </a:xfrm>
        </p:spPr>
        <p:txBody>
          <a:bodyPr/>
          <a:lstStyle>
            <a:lvl1pPr>
              <a:defRPr/>
            </a:lvl1pPr>
          </a:lstStyle>
          <a:p>
            <a:pPr>
              <a:defRPr/>
            </a:pPr>
            <a:endParaRPr lang="nl-NL" dirty="0"/>
          </a:p>
        </p:txBody>
      </p:sp>
      <p:sp>
        <p:nvSpPr>
          <p:cNvPr id="3" name="TextBox 2"/>
          <p:cNvSpPr txBox="1"/>
          <p:nvPr userDrawn="1"/>
        </p:nvSpPr>
        <p:spPr>
          <a:xfrm>
            <a:off x="130784" y="4539895"/>
            <a:ext cx="2362200" cy="381541"/>
          </a:xfrm>
          <a:prstGeom prst="rect">
            <a:avLst/>
          </a:prstGeom>
          <a:noFill/>
        </p:spPr>
        <p:txBody>
          <a:bodyPr wrap="square" rtlCol="0">
            <a:spAutoFit/>
          </a:bodyPr>
          <a:lstStyle/>
          <a:p>
            <a:r>
              <a:rPr lang="en-US" sz="2700" b="0" dirty="0" err="1">
                <a:solidFill>
                  <a:schemeClr val="bg1"/>
                </a:solidFill>
              </a:rPr>
              <a:t>www.nibud.n</a:t>
            </a:r>
            <a:r>
              <a:rPr lang="en-US" sz="2700" dirty="0" err="1">
                <a:solidFill>
                  <a:schemeClr val="bg1"/>
                </a:solidFill>
              </a:rPr>
              <a:t>l</a:t>
            </a:r>
            <a:endParaRPr lang="en-US" sz="2700" dirty="0">
              <a:solidFill>
                <a:schemeClr val="bg1"/>
              </a:solidFill>
            </a:endParaRPr>
          </a:p>
        </p:txBody>
      </p:sp>
      <p:sp>
        <p:nvSpPr>
          <p:cNvPr id="12" name="Chord 11"/>
          <p:cNvSpPr/>
          <p:nvPr userDrawn="1"/>
        </p:nvSpPr>
        <p:spPr>
          <a:xfrm>
            <a:off x="1473715" y="77616"/>
            <a:ext cx="1989990" cy="1989990"/>
          </a:xfrm>
          <a:prstGeom prst="chord">
            <a:avLst>
              <a:gd name="adj1" fmla="val 5398422"/>
              <a:gd name="adj2" fmla="val 16200000"/>
            </a:avLst>
          </a:prstGeom>
          <a:solidFill>
            <a:srgbClr val="EDEB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hord 15"/>
          <p:cNvSpPr/>
          <p:nvPr userDrawn="1"/>
        </p:nvSpPr>
        <p:spPr>
          <a:xfrm flipH="1">
            <a:off x="-994995" y="77616"/>
            <a:ext cx="1989990" cy="1989990"/>
          </a:xfrm>
          <a:prstGeom prst="chord">
            <a:avLst>
              <a:gd name="adj1" fmla="val 5398422"/>
              <a:gd name="adj2" fmla="val 16200000"/>
            </a:avLst>
          </a:prstGeom>
          <a:solidFill>
            <a:srgbClr val="EC6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hord 16"/>
          <p:cNvSpPr/>
          <p:nvPr userDrawn="1"/>
        </p:nvSpPr>
        <p:spPr>
          <a:xfrm>
            <a:off x="1473715" y="2527696"/>
            <a:ext cx="1989990" cy="1989990"/>
          </a:xfrm>
          <a:prstGeom prst="chord">
            <a:avLst>
              <a:gd name="adj1" fmla="val 5398422"/>
              <a:gd name="adj2" fmla="val 16200000"/>
            </a:avLst>
          </a:prstGeom>
          <a:solidFill>
            <a:srgbClr val="EDEB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hord 18"/>
          <p:cNvSpPr/>
          <p:nvPr userDrawn="1"/>
        </p:nvSpPr>
        <p:spPr>
          <a:xfrm flipH="1">
            <a:off x="-994995" y="2527696"/>
            <a:ext cx="1989990" cy="1989990"/>
          </a:xfrm>
          <a:prstGeom prst="chord">
            <a:avLst>
              <a:gd name="adj1" fmla="val 5398422"/>
              <a:gd name="adj2" fmla="val 16200000"/>
            </a:avLst>
          </a:prstGeom>
          <a:solidFill>
            <a:srgbClr val="EC6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6EC2E583-0520-4383-96DA-932D35425051}" type="slidenum">
              <a:rPr lang="nl-NL"/>
              <a:pPr>
                <a:defRPr/>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79"/>
            <a:ext cx="2057400" cy="4388644"/>
          </a:xfrm>
        </p:spPr>
        <p:txBody>
          <a:bodyPr vert="eaVert"/>
          <a:lstStyle/>
          <a:p>
            <a:r>
              <a:rPr lang="nl-NL"/>
              <a:t>Klik om de stijl te bewerken</a:t>
            </a:r>
            <a:endParaRPr lang="en-US"/>
          </a:p>
        </p:txBody>
      </p:sp>
      <p:sp>
        <p:nvSpPr>
          <p:cNvPr id="3" name="Tijdelijke aanduiding voor verticale tekst 2"/>
          <p:cNvSpPr>
            <a:spLocks noGrp="1"/>
          </p:cNvSpPr>
          <p:nvPr>
            <p:ph type="body" orient="vert" idx="1"/>
          </p:nvPr>
        </p:nvSpPr>
        <p:spPr>
          <a:xfrm>
            <a:off x="457200" y="205979"/>
            <a:ext cx="6019800" cy="4388644"/>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678CDD0C-39D1-428B-A5DD-EE90EF493B0C}" type="slidenum">
              <a:rPr lang="nl-NL"/>
              <a:pPr>
                <a:defRPr/>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p>
            <a:r>
              <a:rPr lang="nl-NL"/>
              <a:t>Klik om de stijl te bewerken</a:t>
            </a:r>
            <a:endParaRPr lang="en-US"/>
          </a:p>
        </p:txBody>
      </p:sp>
      <p:sp>
        <p:nvSpPr>
          <p:cNvPr id="3" name="Tijdelijke aanduiding voor inhoud 2"/>
          <p:cNvSpPr>
            <a:spLocks noGrp="1"/>
          </p:cNvSpPr>
          <p:nvPr>
            <p:ph idx="1"/>
          </p:nvPr>
        </p:nvSpPr>
        <p:spPr>
          <a:xfrm>
            <a:off x="457200" y="1200151"/>
            <a:ext cx="8229600" cy="33944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nl-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nl-NL" dirty="0"/>
          </a:p>
        </p:txBody>
      </p:sp>
      <p:sp>
        <p:nvSpPr>
          <p:cNvPr id="6" name="Rectangle 6"/>
          <p:cNvSpPr>
            <a:spLocks noGrp="1" noChangeArrowheads="1"/>
          </p:cNvSpPr>
          <p:nvPr>
            <p:ph type="sldNum" sz="quarter" idx="12"/>
          </p:nvPr>
        </p:nvSpPr>
        <p:spPr>
          <a:xfrm>
            <a:off x="6172200" y="4686300"/>
            <a:ext cx="2133600" cy="357188"/>
          </a:xfrm>
          <a:ln/>
        </p:spPr>
        <p:txBody>
          <a:bodyPr/>
          <a:lstStyle>
            <a:lvl1pPr>
              <a:defRPr/>
            </a:lvl1pPr>
          </a:lstStyle>
          <a:p>
            <a:pPr>
              <a:defRPr/>
            </a:pPr>
            <a:fld id="{6D7BB556-19E9-4910-9FFD-EB381C20E80D}" type="slidenum">
              <a:rPr lang="nl-NL"/>
              <a:pPr>
                <a:defRPr/>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457200" y="3305176"/>
            <a:ext cx="8037513" cy="1021556"/>
          </a:xfrm>
        </p:spPr>
        <p:txBody>
          <a:bodyPr anchor="t"/>
          <a:lstStyle>
            <a:lvl1pPr algn="l">
              <a:defRPr sz="4000" b="1" cap="all"/>
            </a:lvl1pPr>
          </a:lstStyle>
          <a:p>
            <a:r>
              <a:rPr lang="nl-NL"/>
              <a:t>Klik om de stijl te bewerken</a:t>
            </a:r>
            <a:endParaRPr lang="en-US" dirty="0"/>
          </a:p>
        </p:txBody>
      </p:sp>
      <p:sp>
        <p:nvSpPr>
          <p:cNvPr id="3" name="Tijdelijke aanduiding voor tekst 2"/>
          <p:cNvSpPr>
            <a:spLocks noGrp="1"/>
          </p:cNvSpPr>
          <p:nvPr>
            <p:ph type="body" idx="1"/>
          </p:nvPr>
        </p:nvSpPr>
        <p:spPr>
          <a:xfrm>
            <a:off x="457200" y="2180035"/>
            <a:ext cx="8037512"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Tekststijl van het model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D5DA6A0D-CA64-4971-BBA4-A2997515E2C4}" type="slidenum">
              <a:rPr lang="nl-NL"/>
              <a:pPr>
                <a:defRPr/>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US"/>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7EEF1E76-E704-47D7-A7F3-048EC355A71B}" type="slidenum">
              <a:rPr lang="nl-NL"/>
              <a:pPr>
                <a:defRPr/>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en-US"/>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ijdelijke aanduiding voor teks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D4F6CD4C-29CE-4AC9-8427-12076EF08967}" type="slidenum">
              <a:rPr lang="nl-NL"/>
              <a:pPr>
                <a:defRPr/>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33400" y="205979"/>
            <a:ext cx="8153400" cy="857250"/>
          </a:xfrm>
        </p:spPr>
        <p:txBody>
          <a:bodyPr/>
          <a:lstStyle/>
          <a:p>
            <a:r>
              <a:rPr lang="nl-NL"/>
              <a:t>Klik om de stijl te bewerken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42CC155C-5F51-4FEE-BEA7-C07FDF7DD7CF}" type="slidenum">
              <a:rPr lang="nl-NL"/>
              <a:pPr>
                <a:defRPr/>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87C68FF0-F855-4E8B-9089-FE7B30AF3EAF}" type="slidenum">
              <a:rPr lang="nl-NL"/>
              <a:pPr>
                <a:defRPr/>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nl-NL"/>
              <a:t>Klik om de stijl te bewerken</a:t>
            </a:r>
            <a:endParaRPr lang="en-US"/>
          </a:p>
        </p:txBody>
      </p:sp>
      <p:sp>
        <p:nvSpPr>
          <p:cNvPr id="3" name="Tijdelijke aanduiding voor inhoud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F98B9C54-CCF8-4699-A7D2-9A72D800E07C}" type="slidenum">
              <a:rPr lang="nl-NL"/>
              <a:pPr>
                <a:defRPr/>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3600450"/>
            <a:ext cx="8153400" cy="425054"/>
          </a:xfrm>
        </p:spPr>
        <p:txBody>
          <a:bodyPr anchor="b"/>
          <a:lstStyle>
            <a:lvl1pPr algn="l">
              <a:defRPr sz="2000" b="1"/>
            </a:lvl1pPr>
          </a:lstStyle>
          <a:p>
            <a:r>
              <a:rPr lang="nl-NL"/>
              <a:t>Klik om de stijl te bewerken</a:t>
            </a:r>
            <a:endParaRPr lang="en-US" dirty="0"/>
          </a:p>
        </p:txBody>
      </p:sp>
      <p:sp>
        <p:nvSpPr>
          <p:cNvPr id="3" name="Tijdelijke aanduiding voor afbeelding 2"/>
          <p:cNvSpPr>
            <a:spLocks noGrp="1"/>
          </p:cNvSpPr>
          <p:nvPr>
            <p:ph type="pic" idx="1"/>
          </p:nvPr>
        </p:nvSpPr>
        <p:spPr>
          <a:xfrm>
            <a:off x="457200" y="400050"/>
            <a:ext cx="80772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dirty="0"/>
          </a:p>
        </p:txBody>
      </p:sp>
      <p:sp>
        <p:nvSpPr>
          <p:cNvPr id="4" name="Tijdelijke aanduiding voor tekst 3"/>
          <p:cNvSpPr>
            <a:spLocks noGrp="1"/>
          </p:cNvSpPr>
          <p:nvPr>
            <p:ph type="body" sz="half" idx="2"/>
          </p:nvPr>
        </p:nvSpPr>
        <p:spPr>
          <a:xfrm>
            <a:off x="457200" y="4000500"/>
            <a:ext cx="8153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749FDFDA-C32C-48B9-8286-8E29BB047475}" type="slidenum">
              <a:rPr lang="nl-NL"/>
              <a:pPr>
                <a:defRPr/>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57200" y="361950"/>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dirty="0"/>
              <a:t>Klik om het opmaakprofiel te bewerken</a:t>
            </a:r>
          </a:p>
        </p:txBody>
      </p:sp>
      <p:sp>
        <p:nvSpPr>
          <p:cNvPr id="1028" name="Rectangle 3"/>
          <p:cNvSpPr>
            <a:spLocks noGrp="1" noChangeArrowheads="1"/>
          </p:cNvSpPr>
          <p:nvPr>
            <p:ph type="body" idx="1"/>
          </p:nvPr>
        </p:nvSpPr>
        <p:spPr bwMode="auto">
          <a:xfrm>
            <a:off x="457200" y="1352549"/>
            <a:ext cx="8229600" cy="32420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dirty="0"/>
              <a:t>Klik om de opmaakprofielen van de modeltekst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nl-NL"/>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nl-NL"/>
          </a:p>
        </p:txBody>
      </p:sp>
      <p:sp>
        <p:nvSpPr>
          <p:cNvPr id="1030" name="Rectangle 6"/>
          <p:cNvSpPr>
            <a:spLocks noGrp="1" noChangeArrowheads="1"/>
          </p:cNvSpPr>
          <p:nvPr>
            <p:ph type="sldNum" sz="quarter" idx="4"/>
          </p:nvPr>
        </p:nvSpPr>
        <p:spPr bwMode="auto">
          <a:xfrm>
            <a:off x="6172200" y="4686300"/>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239CF6B-8592-4FAE-8457-678548A68C14}" type="slidenum">
              <a:rPr lang="nl-NL"/>
              <a:pPr>
                <a:defRPr/>
              </a:pPr>
              <a:t>‹nr.›</a:t>
            </a:fld>
            <a:endParaRPr lang="nl-NL"/>
          </a:p>
        </p:txBody>
      </p:sp>
      <p:pic>
        <p:nvPicPr>
          <p:cNvPr id="8" name="Picture 7" descr="Nibud-Logo-RGB.ep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72672" y="3784600"/>
            <a:ext cx="1866900" cy="1866900"/>
          </a:xfrm>
          <a:prstGeom prst="rect">
            <a:avLst/>
          </a:prstGeom>
        </p:spPr>
      </p:pic>
    </p:spTree>
  </p:cSld>
  <p:clrMap bg1="lt1" tx1="dk1" bg2="lt2" tx2="dk2" accent1="accent1" accent2="accent2" accent3="accent3" accent4="accent4" accent5="accent5" accent6="accent6" hlink="hlink" folHlink="folHlink"/>
  <p:sldLayoutIdLst>
    <p:sldLayoutId id="2147483791"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nibud.nl/wp-content/uploads/Geldzaken-in-de-praktijk-2015.pdf" TargetMode="External"/><Relationship Id="rId2" Type="http://schemas.openxmlformats.org/officeDocument/2006/relationships/hyperlink" Target="https://www.nibud.nl/wp-content/uploads/Literatuurstudie_financiele_zelfredzaamheid_Nibud2016.pdf" TargetMode="External"/><Relationship Id="rId1" Type="http://schemas.openxmlformats.org/officeDocument/2006/relationships/slideLayout" Target="../slideLayouts/slideLayout2.xml"/><Relationship Id="rId4" Type="http://schemas.openxmlformats.org/officeDocument/2006/relationships/hyperlink" Target="https://www.nibud.nl/wp-content/uploads/Onderzoeksrapport-Nibud-De-Nederlanders-en-hun-pensioen_okt2015.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inkel.nibud.nl/professionals/handreiking-student-en-financien" TargetMode="External"/><Relationship Id="rId2" Type="http://schemas.openxmlformats.org/officeDocument/2006/relationships/hyperlink" Target="https://www.nibud.nl/beroepsmatig/nibud-studentenonderzoek-201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3059832" y="555526"/>
            <a:ext cx="5410200" cy="1102519"/>
          </a:xfrm>
        </p:spPr>
        <p:txBody>
          <a:bodyPr/>
          <a:lstStyle/>
          <a:p>
            <a:r>
              <a:rPr lang="nl-NL" sz="5100" dirty="0">
                <a:solidFill>
                  <a:srgbClr val="083984"/>
                </a:solidFill>
                <a:latin typeface="Tahoma" panose="020B0604030504040204" pitchFamily="34" charset="0"/>
                <a:ea typeface="Tahoma" panose="020B0604030504040204" pitchFamily="34" charset="0"/>
                <a:cs typeface="Tahoma" panose="020B0604030504040204" pitchFamily="34" charset="0"/>
              </a:rPr>
              <a:t>Financiële zelfredzaamheid</a:t>
            </a:r>
          </a:p>
        </p:txBody>
      </p:sp>
      <p:pic>
        <p:nvPicPr>
          <p:cNvPr id="3" name="Picture 2" descr="http://pensioenpro.fd.nl/incoming/354678-1511/varken-weegschaal-balans-is.jpg/ALTERNATES/e/varken-weegschaal-balans-is.jpg">
            <a:extLst>
              <a:ext uri="{FF2B5EF4-FFF2-40B4-BE49-F238E27FC236}">
                <a16:creationId xmlns:a16="http://schemas.microsoft.com/office/drawing/2014/main" id="{5A31AFD0-75E9-4835-AA6A-2FE00DD5E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9" y="2427734"/>
            <a:ext cx="6660232" cy="27157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93395-C6BF-42AF-9D6E-5BE1813452CD}"/>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Financiën managen</a:t>
            </a:r>
          </a:p>
        </p:txBody>
      </p:sp>
      <p:sp>
        <p:nvSpPr>
          <p:cNvPr id="5" name="Tijdelijke aanduiding voor inhoud 2">
            <a:extLst>
              <a:ext uri="{FF2B5EF4-FFF2-40B4-BE49-F238E27FC236}">
                <a16:creationId xmlns:a16="http://schemas.microsoft.com/office/drawing/2014/main" id="{1385B385-396C-412E-9792-34B834716DA3}"/>
              </a:ext>
            </a:extLst>
          </p:cNvPr>
          <p:cNvSpPr txBox="1">
            <a:spLocks/>
          </p:cNvSpPr>
          <p:nvPr/>
        </p:nvSpPr>
        <p:spPr bwMode="auto">
          <a:xfrm>
            <a:off x="251520" y="1491630"/>
            <a:ext cx="8229600" cy="2818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nl-NL" sz="2600" kern="0" dirty="0">
                <a:solidFill>
                  <a:srgbClr val="083984"/>
                </a:solidFill>
                <a:latin typeface="Tahoma" panose="020B0604030504040204" pitchFamily="34" charset="0"/>
                <a:ea typeface="Tahoma" panose="020B0604030504040204" pitchFamily="34" charset="0"/>
                <a:cs typeface="Tahoma" panose="020B0604030504040204" pitchFamily="34" charset="0"/>
              </a:rPr>
              <a:t>	</a:t>
            </a:r>
          </a:p>
          <a:p>
            <a:endParaRPr lang="en-US" sz="2600" kern="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el 6">
            <a:extLst>
              <a:ext uri="{FF2B5EF4-FFF2-40B4-BE49-F238E27FC236}">
                <a16:creationId xmlns:a16="http://schemas.microsoft.com/office/drawing/2014/main" id="{3BE80CEE-1DC9-4771-9A8D-F3A7A3A53BA2}"/>
              </a:ext>
            </a:extLst>
          </p:cNvPr>
          <p:cNvGraphicFramePr>
            <a:graphicFrameLocks noGrp="1"/>
          </p:cNvGraphicFramePr>
          <p:nvPr>
            <p:extLst>
              <p:ext uri="{D42A27DB-BD31-4B8C-83A1-F6EECF244321}">
                <p14:modId xmlns:p14="http://schemas.microsoft.com/office/powerpoint/2010/main" val="1520923721"/>
              </p:ext>
            </p:extLst>
          </p:nvPr>
        </p:nvGraphicFramePr>
        <p:xfrm>
          <a:off x="457200" y="1635646"/>
          <a:ext cx="8229600" cy="2432304"/>
        </p:xfrm>
        <a:graphic>
          <a:graphicData uri="http://schemas.openxmlformats.org/drawingml/2006/table">
            <a:tbl>
              <a:tblPr firstRow="1" firstCol="1" bandRow="1">
                <a:tableStyleId>{5C22544A-7EE6-4342-B048-85BDC9FD1C3A}</a:tableStyleId>
              </a:tblPr>
              <a:tblGrid>
                <a:gridCol w="4906888">
                  <a:extLst>
                    <a:ext uri="{9D8B030D-6E8A-4147-A177-3AD203B41FA5}">
                      <a16:colId xmlns:a16="http://schemas.microsoft.com/office/drawing/2014/main" val="1912877893"/>
                    </a:ext>
                  </a:extLst>
                </a:gridCol>
                <a:gridCol w="2229821">
                  <a:extLst>
                    <a:ext uri="{9D8B030D-6E8A-4147-A177-3AD203B41FA5}">
                      <a16:colId xmlns:a16="http://schemas.microsoft.com/office/drawing/2014/main" val="651611783"/>
                    </a:ext>
                  </a:extLst>
                </a:gridCol>
                <a:gridCol w="1092891">
                  <a:extLst>
                    <a:ext uri="{9D8B030D-6E8A-4147-A177-3AD203B41FA5}">
                      <a16:colId xmlns:a16="http://schemas.microsoft.com/office/drawing/2014/main" val="2327798474"/>
                    </a:ext>
                  </a:extLst>
                </a:gridCol>
              </a:tblGrid>
              <a:tr h="211455">
                <a:tc>
                  <a:txBody>
                    <a:bodyPr/>
                    <a:lstStyle/>
                    <a:p>
                      <a:pPr algn="l">
                        <a:lnSpc>
                          <a:spcPct val="130000"/>
                        </a:lnSpc>
                        <a:spcAft>
                          <a:spcPts val="0"/>
                        </a:spcAft>
                      </a:pPr>
                      <a:r>
                        <a:rPr lang="nl-NL" sz="1400" spc="25" dirty="0">
                          <a:effectLst/>
                        </a:rPr>
                        <a:t> </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spc="25" dirty="0">
                          <a:effectLst/>
                        </a:rPr>
                        <a:t>2012</a:t>
                      </a:r>
                    </a:p>
                    <a:p>
                      <a:pPr algn="r">
                        <a:lnSpc>
                          <a:spcPct val="130000"/>
                        </a:lnSpc>
                        <a:spcAft>
                          <a:spcPts val="0"/>
                        </a:spcAft>
                      </a:pPr>
                      <a:r>
                        <a:rPr lang="nl-NL" sz="1400" spc="25" dirty="0">
                          <a:effectLst/>
                        </a:rPr>
                        <a:t>(n=1.722)</a:t>
                      </a:r>
                    </a:p>
                    <a:p>
                      <a:pPr algn="r">
                        <a:lnSpc>
                          <a:spcPct val="130000"/>
                        </a:lnSpc>
                        <a:spcAft>
                          <a:spcPts val="0"/>
                        </a:spcAft>
                      </a:pPr>
                      <a:r>
                        <a:rPr lang="nl-NL" sz="1400" spc="25" dirty="0">
                          <a:effectLst/>
                        </a:rPr>
                        <a:t>%</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spc="25">
                          <a:effectLst/>
                        </a:rPr>
                        <a:t>2015</a:t>
                      </a:r>
                    </a:p>
                    <a:p>
                      <a:pPr algn="r">
                        <a:lnSpc>
                          <a:spcPct val="130000"/>
                        </a:lnSpc>
                        <a:spcAft>
                          <a:spcPts val="0"/>
                        </a:spcAft>
                      </a:pPr>
                      <a:r>
                        <a:rPr lang="nl-NL" sz="1400" spc="25">
                          <a:effectLst/>
                        </a:rPr>
                        <a:t>(n=1.378)</a:t>
                      </a:r>
                    </a:p>
                    <a:p>
                      <a:pPr algn="r">
                        <a:lnSpc>
                          <a:spcPct val="130000"/>
                        </a:lnSpc>
                        <a:spcAft>
                          <a:spcPts val="0"/>
                        </a:spcAft>
                      </a:pPr>
                      <a:r>
                        <a:rPr lang="nl-NL" sz="1400" spc="25">
                          <a:effectLst/>
                        </a:rPr>
                        <a:t>%</a:t>
                      </a:r>
                      <a:endParaRPr lang="nl-NL" sz="1400" spc="25">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873047289"/>
                  </a:ext>
                </a:extLst>
              </a:tr>
              <a:tr h="211455">
                <a:tc>
                  <a:txBody>
                    <a:bodyPr/>
                    <a:lstStyle/>
                    <a:p>
                      <a:pPr algn="l">
                        <a:lnSpc>
                          <a:spcPct val="130000"/>
                        </a:lnSpc>
                        <a:spcAft>
                          <a:spcPts val="0"/>
                        </a:spcAft>
                      </a:pP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508217588"/>
                  </a:ext>
                </a:extLst>
              </a:tr>
              <a:tr h="211455">
                <a:tc>
                  <a:txBody>
                    <a:bodyPr/>
                    <a:lstStyle/>
                    <a:p>
                      <a:pPr algn="l">
                        <a:lnSpc>
                          <a:spcPct val="130000"/>
                        </a:lnSpc>
                        <a:spcAft>
                          <a:spcPts val="0"/>
                        </a:spcAft>
                      </a:pPr>
                      <a:r>
                        <a:rPr lang="nl-NL" sz="1400" b="0" spc="25" dirty="0">
                          <a:effectLst/>
                        </a:rPr>
                        <a:t>Bekijkt wekelijks het banksaldo</a:t>
                      </a:r>
                      <a:endParaRPr lang="nl-NL" sz="1400" b="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spc="25" dirty="0">
                          <a:effectLst/>
                        </a:rPr>
                        <a:t>67</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tc>
                  <a:txBody>
                    <a:bodyPr/>
                    <a:lstStyle/>
                    <a:p>
                      <a:pPr algn="r">
                        <a:lnSpc>
                          <a:spcPct val="130000"/>
                        </a:lnSpc>
                        <a:spcAft>
                          <a:spcPts val="0"/>
                        </a:spcAft>
                      </a:pPr>
                      <a:r>
                        <a:rPr lang="nl-NL" sz="1400" spc="25">
                          <a:effectLst/>
                        </a:rPr>
                        <a:t>76</a:t>
                      </a:r>
                      <a:endParaRPr lang="nl-NL" sz="1400" spc="25">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extLst>
                  <a:ext uri="{0D108BD9-81ED-4DB2-BD59-A6C34878D82A}">
                    <a16:rowId xmlns:a16="http://schemas.microsoft.com/office/drawing/2014/main" val="2346033394"/>
                  </a:ext>
                </a:extLst>
              </a:tr>
              <a:tr h="211455">
                <a:tc>
                  <a:txBody>
                    <a:bodyPr/>
                    <a:lstStyle/>
                    <a:p>
                      <a:pPr algn="l">
                        <a:lnSpc>
                          <a:spcPct val="130000"/>
                        </a:lnSpc>
                        <a:spcAft>
                          <a:spcPts val="0"/>
                        </a:spcAft>
                      </a:pPr>
                      <a:r>
                        <a:rPr lang="nl-NL" sz="1400" b="0" spc="25" dirty="0">
                          <a:effectLst/>
                        </a:rPr>
                        <a:t>Werkt minimaal 1x per maand zijn administratie bij </a:t>
                      </a:r>
                      <a:endParaRPr lang="nl-NL" sz="1400" b="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spc="25" dirty="0">
                          <a:effectLst/>
                        </a:rPr>
                        <a:t>89</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tc>
                  <a:txBody>
                    <a:bodyPr/>
                    <a:lstStyle/>
                    <a:p>
                      <a:pPr algn="r">
                        <a:lnSpc>
                          <a:spcPct val="130000"/>
                        </a:lnSpc>
                        <a:spcAft>
                          <a:spcPts val="0"/>
                        </a:spcAft>
                      </a:pPr>
                      <a:r>
                        <a:rPr lang="nl-NL" sz="1400" spc="25" dirty="0">
                          <a:effectLst/>
                        </a:rPr>
                        <a:t>89</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extLst>
                  <a:ext uri="{0D108BD9-81ED-4DB2-BD59-A6C34878D82A}">
                    <a16:rowId xmlns:a16="http://schemas.microsoft.com/office/drawing/2014/main" val="812920096"/>
                  </a:ext>
                </a:extLst>
              </a:tr>
              <a:tr h="211455">
                <a:tc>
                  <a:txBody>
                    <a:bodyPr/>
                    <a:lstStyle/>
                    <a:p>
                      <a:pPr algn="l">
                        <a:lnSpc>
                          <a:spcPct val="130000"/>
                        </a:lnSpc>
                        <a:spcAft>
                          <a:spcPts val="0"/>
                        </a:spcAft>
                      </a:pPr>
                      <a:r>
                        <a:rPr lang="nl-NL" sz="1400" b="0" spc="25" dirty="0">
                          <a:effectLst/>
                        </a:rPr>
                        <a:t>Zet minimaal 1x per jaar zijn uitgaven op een rij </a:t>
                      </a:r>
                      <a:endParaRPr lang="nl-NL" sz="1400" b="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spc="25" dirty="0">
                          <a:effectLst/>
                        </a:rPr>
                        <a:t>44</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tc>
                  <a:txBody>
                    <a:bodyPr/>
                    <a:lstStyle/>
                    <a:p>
                      <a:pPr algn="r">
                        <a:lnSpc>
                          <a:spcPct val="130000"/>
                        </a:lnSpc>
                        <a:spcAft>
                          <a:spcPts val="0"/>
                        </a:spcAft>
                      </a:pPr>
                      <a:r>
                        <a:rPr lang="nl-NL" sz="1400" spc="25" dirty="0">
                          <a:effectLst/>
                        </a:rPr>
                        <a:t>55</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extLst>
                  <a:ext uri="{0D108BD9-81ED-4DB2-BD59-A6C34878D82A}">
                    <a16:rowId xmlns:a16="http://schemas.microsoft.com/office/drawing/2014/main" val="497731384"/>
                  </a:ext>
                </a:extLst>
              </a:tr>
              <a:tr h="211455">
                <a:tc>
                  <a:txBody>
                    <a:bodyPr/>
                    <a:lstStyle/>
                    <a:p>
                      <a:pPr algn="l">
                        <a:lnSpc>
                          <a:spcPct val="130000"/>
                        </a:lnSpc>
                        <a:spcAft>
                          <a:spcPts val="0"/>
                        </a:spcAft>
                      </a:pPr>
                      <a:r>
                        <a:rPr lang="nl-NL" sz="1400" b="1" spc="25" dirty="0">
                          <a:effectLst/>
                        </a:rPr>
                        <a:t>Wie voert alle drie de vaardigheden uit?</a:t>
                      </a:r>
                      <a:endParaRPr lang="nl-NL" sz="1400" b="1"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b="1" spc="25" dirty="0">
                          <a:effectLst/>
                        </a:rPr>
                        <a:t>33</a:t>
                      </a:r>
                      <a:endParaRPr lang="nl-NL" sz="1400" b="1"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tc>
                  <a:txBody>
                    <a:bodyPr/>
                    <a:lstStyle/>
                    <a:p>
                      <a:pPr algn="r">
                        <a:lnSpc>
                          <a:spcPct val="130000"/>
                        </a:lnSpc>
                        <a:spcAft>
                          <a:spcPts val="0"/>
                        </a:spcAft>
                      </a:pPr>
                      <a:r>
                        <a:rPr lang="nl-NL" sz="1400" b="1" spc="25" dirty="0">
                          <a:effectLst/>
                        </a:rPr>
                        <a:t>43</a:t>
                      </a:r>
                      <a:endParaRPr lang="nl-NL" sz="1400" b="1"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extLst>
                  <a:ext uri="{0D108BD9-81ED-4DB2-BD59-A6C34878D82A}">
                    <a16:rowId xmlns:a16="http://schemas.microsoft.com/office/drawing/2014/main" val="3265856"/>
                  </a:ext>
                </a:extLst>
              </a:tr>
            </a:tbl>
          </a:graphicData>
        </a:graphic>
      </p:graphicFrame>
    </p:spTree>
    <p:extLst>
      <p:ext uri="{BB962C8B-B14F-4D97-AF65-F5344CB8AC3E}">
        <p14:creationId xmlns:p14="http://schemas.microsoft.com/office/powerpoint/2010/main" val="1801291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93395-C6BF-42AF-9D6E-5BE1813452CD}"/>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Administratie</a:t>
            </a:r>
          </a:p>
        </p:txBody>
      </p:sp>
      <p:pic>
        <p:nvPicPr>
          <p:cNvPr id="4" name="Picture 2" descr="image9.jpg">
            <a:extLst>
              <a:ext uri="{FF2B5EF4-FFF2-40B4-BE49-F238E27FC236}">
                <a16:creationId xmlns:a16="http://schemas.microsoft.com/office/drawing/2014/main" id="{D6595C1B-DCD0-4954-A9A8-1E9A0C8764B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14761" y="1328990"/>
            <a:ext cx="4660359" cy="3475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2898416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9D3AE-29DB-4D99-9C83-4F654AF23928}"/>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393FA0A-9C36-41A9-A5F7-12BE62D92C6C}"/>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8FAE9568-006D-4880-B17B-ACD2F8AF41F5}"/>
              </a:ext>
            </a:extLst>
          </p:cNvPr>
          <p:cNvPicPr>
            <a:picLocks noChangeAspect="1"/>
          </p:cNvPicPr>
          <p:nvPr/>
        </p:nvPicPr>
        <p:blipFill>
          <a:blip r:embed="rId2"/>
          <a:stretch>
            <a:fillRect/>
          </a:stretch>
        </p:blipFill>
        <p:spPr>
          <a:xfrm>
            <a:off x="0" y="0"/>
            <a:ext cx="7884368" cy="5143500"/>
          </a:xfrm>
          <a:prstGeom prst="rect">
            <a:avLst/>
          </a:prstGeom>
        </p:spPr>
      </p:pic>
    </p:spTree>
    <p:extLst>
      <p:ext uri="{BB962C8B-B14F-4D97-AF65-F5344CB8AC3E}">
        <p14:creationId xmlns:p14="http://schemas.microsoft.com/office/powerpoint/2010/main" val="164945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p:txBody>
          <a:bodyPr/>
          <a:lstStyle/>
          <a:p>
            <a:pPr algn="ctr"/>
            <a:endParaRPr lang="nl-NL" altLang="nl-NL" sz="3300"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sp>
        <p:nvSpPr>
          <p:cNvPr id="3" name="Tijdelijke aanduiding voor inhoud 2">
            <a:extLst>
              <a:ext uri="{FF2B5EF4-FFF2-40B4-BE49-F238E27FC236}">
                <a16:creationId xmlns:a16="http://schemas.microsoft.com/office/drawing/2014/main" id="{A09AAC52-936C-4706-B195-06662B99123F}"/>
              </a:ext>
            </a:extLst>
          </p:cNvPr>
          <p:cNvSpPr>
            <a:spLocks noGrp="1"/>
          </p:cNvSpPr>
          <p:nvPr>
            <p:ph idx="1"/>
          </p:nvPr>
        </p:nvSpPr>
        <p:spPr/>
        <p:txBody>
          <a:bodyPr/>
          <a:lstStyle/>
          <a:p>
            <a:endParaRPr lang="en-US"/>
          </a:p>
        </p:txBody>
      </p:sp>
      <p:pic>
        <p:nvPicPr>
          <p:cNvPr id="4100" name="Picture 4" descr="Image result for dashboard car">
            <a:extLst>
              <a:ext uri="{FF2B5EF4-FFF2-40B4-BE49-F238E27FC236}">
                <a16:creationId xmlns:a16="http://schemas.microsoft.com/office/drawing/2014/main" id="{095C5322-4ECB-4AAF-9EA7-86645954A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0" y="588581"/>
            <a:ext cx="8388424" cy="363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230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46AB0-022B-4610-9BBF-E27DAC693F0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9F24F73-28CF-4155-A0DB-CE44238C1002}"/>
              </a:ext>
            </a:extLst>
          </p:cNvPr>
          <p:cNvSpPr>
            <a:spLocks noGrp="1"/>
          </p:cNvSpPr>
          <p:nvPr>
            <p:ph idx="1"/>
          </p:nvPr>
        </p:nvSpPr>
        <p:spPr>
          <a:xfrm>
            <a:off x="457200" y="51470"/>
            <a:ext cx="8229600" cy="4543153"/>
          </a:xfrm>
        </p:spPr>
        <p:txBody>
          <a:bodyPr/>
          <a:lstStyle/>
          <a:p>
            <a:pPr marL="457200" indent="-457200">
              <a:buFont typeface="+mj-lt"/>
              <a:buAutoNum type="arabicPeriod"/>
            </a:pPr>
            <a:r>
              <a:rPr lang="nl-NL" sz="20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Inkomsten hebben om van te leven </a:t>
            </a:r>
            <a:r>
              <a:rPr lang="nl-NL" sz="2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De consument verwerft inkomsten om zo in het levensonderhoud te kunnen voorzien.</a:t>
            </a:r>
          </a:p>
          <a:p>
            <a:pPr marL="457200" indent="-457200">
              <a:buFont typeface="+mj-lt"/>
              <a:buAutoNum type="arabicPeriod"/>
            </a:pPr>
            <a:r>
              <a:rPr lang="nl-NL" sz="20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De financiën managen </a:t>
            </a:r>
            <a:r>
              <a:rPr lang="nl-NL" sz="2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De consument is in staat om op overzichtelijke wijze de administratie bij te houden, de inkomsten en uitgaven te controleren en deze te beheren om aan zijn/haar betalingsverplichtingen te voldoen. </a:t>
            </a:r>
          </a:p>
          <a:p>
            <a:pPr marL="457200" indent="-457200">
              <a:buFont typeface="+mj-lt"/>
              <a:buAutoNum type="arabicPeriod"/>
            </a:pPr>
            <a:r>
              <a:rPr lang="nl-NL" sz="2000" b="1" dirty="0">
                <a:solidFill>
                  <a:srgbClr val="4B6082"/>
                </a:solidFill>
                <a:latin typeface="Tahoma" panose="020B0604030504040204" pitchFamily="34" charset="0"/>
                <a:ea typeface="Tahoma" panose="020B0604030504040204" pitchFamily="34" charset="0"/>
                <a:cs typeface="Tahoma" panose="020B0604030504040204" pitchFamily="34" charset="0"/>
              </a:rPr>
              <a:t>Verantwoord besteden </a:t>
            </a:r>
            <a:r>
              <a:rPr lang="nl-NL" sz="2000" dirty="0">
                <a:solidFill>
                  <a:srgbClr val="4B6082"/>
                </a:solidFill>
                <a:latin typeface="Tahoma" panose="020B0604030504040204" pitchFamily="34" charset="0"/>
                <a:ea typeface="Tahoma" panose="020B0604030504040204" pitchFamily="34" charset="0"/>
                <a:cs typeface="Tahoma" panose="020B0604030504040204" pitchFamily="34" charset="0"/>
              </a:rPr>
              <a:t>- De consument besteedt zijn inkomsten zodanig dat zijn inkomsten en uitgaven in balans zijn. De bestedingen passen bij de persoonlijke voorkeuren, het beschikbare budget en zijn gebaseerd op weloverwogen beslissingen. </a:t>
            </a:r>
          </a:p>
          <a:p>
            <a:pPr marL="457200" indent="-457200">
              <a:buFont typeface="+mj-lt"/>
              <a:buAutoNum type="arabicPeriod"/>
            </a:pPr>
            <a:r>
              <a:rPr lang="nl-NL" sz="20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Voorbereid zijn op (on)voorziene gebeurtenissen </a:t>
            </a:r>
            <a:r>
              <a:rPr lang="nl-NL" sz="2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De consument houdt er rekening mee dat wensen en gebeurtenissen op de (middel)lange en de lange termijn financiële gevolgen hebben. Hij/zij stemt de huidige bestedingen hierop af en kiest bewust financiële producten.</a:t>
            </a:r>
          </a:p>
          <a:p>
            <a:endParaRPr lang="nl-NL" dirty="0"/>
          </a:p>
        </p:txBody>
      </p:sp>
    </p:spTree>
    <p:extLst>
      <p:ext uri="{BB962C8B-B14F-4D97-AF65-F5344CB8AC3E}">
        <p14:creationId xmlns:p14="http://schemas.microsoft.com/office/powerpoint/2010/main" val="3264164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93395-C6BF-42AF-9D6E-5BE1813452CD}"/>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Verantwoord besteden</a:t>
            </a:r>
          </a:p>
        </p:txBody>
      </p:sp>
      <p:sp>
        <p:nvSpPr>
          <p:cNvPr id="5" name="Tijdelijke aanduiding voor inhoud 2">
            <a:extLst>
              <a:ext uri="{FF2B5EF4-FFF2-40B4-BE49-F238E27FC236}">
                <a16:creationId xmlns:a16="http://schemas.microsoft.com/office/drawing/2014/main" id="{1385B385-396C-412E-9792-34B834716DA3}"/>
              </a:ext>
            </a:extLst>
          </p:cNvPr>
          <p:cNvSpPr txBox="1">
            <a:spLocks/>
          </p:cNvSpPr>
          <p:nvPr/>
        </p:nvSpPr>
        <p:spPr bwMode="auto">
          <a:xfrm>
            <a:off x="251520" y="1491630"/>
            <a:ext cx="8229600" cy="2818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nl-NL" sz="2600" kern="0" dirty="0">
                <a:solidFill>
                  <a:srgbClr val="083984"/>
                </a:solidFill>
                <a:latin typeface="Tahoma" panose="020B0604030504040204" pitchFamily="34" charset="0"/>
                <a:ea typeface="Tahoma" panose="020B0604030504040204" pitchFamily="34" charset="0"/>
                <a:cs typeface="Tahoma" panose="020B0604030504040204" pitchFamily="34" charset="0"/>
              </a:rPr>
              <a:t>	</a:t>
            </a:r>
          </a:p>
          <a:p>
            <a:endParaRPr lang="en-US" sz="2600" kern="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el 6">
            <a:extLst>
              <a:ext uri="{FF2B5EF4-FFF2-40B4-BE49-F238E27FC236}">
                <a16:creationId xmlns:a16="http://schemas.microsoft.com/office/drawing/2014/main" id="{3BE80CEE-1DC9-4771-9A8D-F3A7A3A53BA2}"/>
              </a:ext>
            </a:extLst>
          </p:cNvPr>
          <p:cNvGraphicFramePr>
            <a:graphicFrameLocks noGrp="1"/>
          </p:cNvGraphicFramePr>
          <p:nvPr>
            <p:extLst>
              <p:ext uri="{D42A27DB-BD31-4B8C-83A1-F6EECF244321}">
                <p14:modId xmlns:p14="http://schemas.microsoft.com/office/powerpoint/2010/main" val="1351571912"/>
              </p:ext>
            </p:extLst>
          </p:nvPr>
        </p:nvGraphicFramePr>
        <p:xfrm>
          <a:off x="459715" y="1491630"/>
          <a:ext cx="8229600" cy="2709672"/>
        </p:xfrm>
        <a:graphic>
          <a:graphicData uri="http://schemas.openxmlformats.org/drawingml/2006/table">
            <a:tbl>
              <a:tblPr firstRow="1" firstCol="1" bandRow="1">
                <a:tableStyleId>{5C22544A-7EE6-4342-B048-85BDC9FD1C3A}</a:tableStyleId>
              </a:tblPr>
              <a:tblGrid>
                <a:gridCol w="4906888">
                  <a:extLst>
                    <a:ext uri="{9D8B030D-6E8A-4147-A177-3AD203B41FA5}">
                      <a16:colId xmlns:a16="http://schemas.microsoft.com/office/drawing/2014/main" val="1912877893"/>
                    </a:ext>
                  </a:extLst>
                </a:gridCol>
                <a:gridCol w="2229821">
                  <a:extLst>
                    <a:ext uri="{9D8B030D-6E8A-4147-A177-3AD203B41FA5}">
                      <a16:colId xmlns:a16="http://schemas.microsoft.com/office/drawing/2014/main" val="651611783"/>
                    </a:ext>
                  </a:extLst>
                </a:gridCol>
                <a:gridCol w="1092891">
                  <a:extLst>
                    <a:ext uri="{9D8B030D-6E8A-4147-A177-3AD203B41FA5}">
                      <a16:colId xmlns:a16="http://schemas.microsoft.com/office/drawing/2014/main" val="2327798474"/>
                    </a:ext>
                  </a:extLst>
                </a:gridCol>
              </a:tblGrid>
              <a:tr h="211455">
                <a:tc>
                  <a:txBody>
                    <a:bodyPr/>
                    <a:lstStyle/>
                    <a:p>
                      <a:pPr algn="l">
                        <a:lnSpc>
                          <a:spcPct val="130000"/>
                        </a:lnSpc>
                        <a:spcAft>
                          <a:spcPts val="0"/>
                        </a:spcAft>
                      </a:pPr>
                      <a:r>
                        <a:rPr lang="nl-NL" sz="1400" spc="25" dirty="0">
                          <a:effectLst/>
                        </a:rPr>
                        <a:t> </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spc="25" dirty="0">
                          <a:effectLst/>
                        </a:rPr>
                        <a:t>2012</a:t>
                      </a:r>
                    </a:p>
                    <a:p>
                      <a:pPr algn="r">
                        <a:lnSpc>
                          <a:spcPct val="130000"/>
                        </a:lnSpc>
                        <a:spcAft>
                          <a:spcPts val="0"/>
                        </a:spcAft>
                      </a:pPr>
                      <a:r>
                        <a:rPr lang="nl-NL" sz="1400" spc="25" dirty="0">
                          <a:effectLst/>
                        </a:rPr>
                        <a:t>(n=1.722)</a:t>
                      </a:r>
                    </a:p>
                    <a:p>
                      <a:pPr algn="r">
                        <a:lnSpc>
                          <a:spcPct val="130000"/>
                        </a:lnSpc>
                        <a:spcAft>
                          <a:spcPts val="0"/>
                        </a:spcAft>
                      </a:pPr>
                      <a:r>
                        <a:rPr lang="nl-NL" sz="1400" spc="25" dirty="0">
                          <a:effectLst/>
                        </a:rPr>
                        <a:t>%</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spc="25">
                          <a:effectLst/>
                        </a:rPr>
                        <a:t>2015</a:t>
                      </a:r>
                    </a:p>
                    <a:p>
                      <a:pPr algn="r">
                        <a:lnSpc>
                          <a:spcPct val="130000"/>
                        </a:lnSpc>
                        <a:spcAft>
                          <a:spcPts val="0"/>
                        </a:spcAft>
                      </a:pPr>
                      <a:r>
                        <a:rPr lang="nl-NL" sz="1400" spc="25">
                          <a:effectLst/>
                        </a:rPr>
                        <a:t>(n=1.378)</a:t>
                      </a:r>
                    </a:p>
                    <a:p>
                      <a:pPr algn="r">
                        <a:lnSpc>
                          <a:spcPct val="130000"/>
                        </a:lnSpc>
                        <a:spcAft>
                          <a:spcPts val="0"/>
                        </a:spcAft>
                      </a:pPr>
                      <a:r>
                        <a:rPr lang="nl-NL" sz="1400" spc="25">
                          <a:effectLst/>
                        </a:rPr>
                        <a:t>%</a:t>
                      </a:r>
                      <a:endParaRPr lang="nl-NL" sz="1400" spc="25">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873047289"/>
                  </a:ext>
                </a:extLst>
              </a:tr>
              <a:tr h="211455">
                <a:tc>
                  <a:txBody>
                    <a:bodyPr/>
                    <a:lstStyle/>
                    <a:p>
                      <a:pPr algn="l">
                        <a:lnSpc>
                          <a:spcPct val="130000"/>
                        </a:lnSpc>
                        <a:spcAft>
                          <a:spcPts val="0"/>
                        </a:spcAft>
                      </a:pP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508217588"/>
                  </a:ext>
                </a:extLst>
              </a:tr>
              <a:tr h="211455">
                <a:tc>
                  <a:txBody>
                    <a:bodyPr/>
                    <a:lstStyle/>
                    <a:p>
                      <a:pPr marL="0" algn="l" defTabSz="914400" rtl="0" eaLnBrk="1" latinLnBrk="0" hangingPunct="1">
                        <a:lnSpc>
                          <a:spcPct val="130000"/>
                        </a:lnSpc>
                        <a:spcAft>
                          <a:spcPts val="0"/>
                        </a:spcAft>
                      </a:pPr>
                      <a:r>
                        <a:rPr lang="nl-NL" sz="1400" b="0" kern="1200" spc="25" dirty="0">
                          <a:solidFill>
                            <a:schemeClr val="lt1"/>
                          </a:solidFill>
                          <a:effectLst/>
                          <a:latin typeface="+mn-lt"/>
                          <a:ea typeface="+mn-ea"/>
                          <a:cs typeface="+mn-cs"/>
                        </a:rPr>
                        <a:t>Verantwoord aankoopgedrag (subjectieve beleving)</a:t>
                      </a:r>
                    </a:p>
                  </a:txBody>
                  <a:tcPr marL="68580" marR="68580" marT="17780" marB="17780" anchor="ctr"/>
                </a:tc>
                <a:tc>
                  <a:txBody>
                    <a:bodyPr/>
                    <a:lstStyle/>
                    <a:p>
                      <a:pPr marL="0" algn="r" defTabSz="914400" rtl="0" eaLnBrk="1" latinLnBrk="0" hangingPunct="1">
                        <a:lnSpc>
                          <a:spcPct val="130000"/>
                        </a:lnSpc>
                        <a:spcAft>
                          <a:spcPts val="0"/>
                        </a:spcAft>
                      </a:pPr>
                      <a:r>
                        <a:rPr lang="nl-NL" sz="1400" kern="1200" spc="25" dirty="0">
                          <a:solidFill>
                            <a:schemeClr val="dk1"/>
                          </a:solidFill>
                          <a:effectLst/>
                          <a:latin typeface="+mn-lt"/>
                          <a:ea typeface="+mn-ea"/>
                          <a:cs typeface="+mn-cs"/>
                        </a:rPr>
                        <a:t>81</a:t>
                      </a:r>
                    </a:p>
                  </a:txBody>
                  <a:tcPr marL="68580" marR="68580" marT="17780" marB="17780"/>
                </a:tc>
                <a:tc>
                  <a:txBody>
                    <a:bodyPr/>
                    <a:lstStyle/>
                    <a:p>
                      <a:pPr marL="0" algn="r" defTabSz="914400" rtl="0" eaLnBrk="1" latinLnBrk="0" hangingPunct="1">
                        <a:lnSpc>
                          <a:spcPct val="130000"/>
                        </a:lnSpc>
                        <a:spcAft>
                          <a:spcPts val="0"/>
                        </a:spcAft>
                      </a:pPr>
                      <a:r>
                        <a:rPr lang="nl-NL" sz="1400" kern="1200" spc="25" dirty="0">
                          <a:solidFill>
                            <a:schemeClr val="dk1"/>
                          </a:solidFill>
                          <a:effectLst/>
                          <a:latin typeface="+mn-lt"/>
                          <a:ea typeface="+mn-ea"/>
                          <a:cs typeface="+mn-cs"/>
                        </a:rPr>
                        <a:t>78</a:t>
                      </a:r>
                    </a:p>
                  </a:txBody>
                  <a:tcPr marL="68580" marR="68580" marT="17780" marB="17780"/>
                </a:tc>
                <a:extLst>
                  <a:ext uri="{0D108BD9-81ED-4DB2-BD59-A6C34878D82A}">
                    <a16:rowId xmlns:a16="http://schemas.microsoft.com/office/drawing/2014/main" val="2346033394"/>
                  </a:ext>
                </a:extLst>
              </a:tr>
              <a:tr h="211455">
                <a:tc>
                  <a:txBody>
                    <a:bodyPr/>
                    <a:lstStyle/>
                    <a:p>
                      <a:pPr marL="0" algn="l" defTabSz="914400" rtl="0" eaLnBrk="1" latinLnBrk="0" hangingPunct="1">
                        <a:lnSpc>
                          <a:spcPct val="130000"/>
                        </a:lnSpc>
                        <a:spcAft>
                          <a:spcPts val="0"/>
                        </a:spcAft>
                      </a:pPr>
                      <a:r>
                        <a:rPr lang="nl-NL" sz="1400" b="0" kern="1200" spc="25" dirty="0">
                          <a:solidFill>
                            <a:schemeClr val="lt1"/>
                          </a:solidFill>
                          <a:effectLst/>
                          <a:latin typeface="+mn-lt"/>
                          <a:ea typeface="+mn-ea"/>
                          <a:cs typeface="+mn-cs"/>
                        </a:rPr>
                        <a:t>Geen betalingsproblemen </a:t>
                      </a:r>
                    </a:p>
                  </a:txBody>
                  <a:tcPr marL="68580" marR="68580" marT="17780" marB="17780" anchor="ctr"/>
                </a:tc>
                <a:tc>
                  <a:txBody>
                    <a:bodyPr/>
                    <a:lstStyle/>
                    <a:p>
                      <a:pPr marL="0" algn="r" defTabSz="914400" rtl="0" eaLnBrk="1" latinLnBrk="0" hangingPunct="1">
                        <a:lnSpc>
                          <a:spcPct val="130000"/>
                        </a:lnSpc>
                        <a:spcAft>
                          <a:spcPts val="0"/>
                        </a:spcAft>
                      </a:pPr>
                      <a:r>
                        <a:rPr lang="nl-NL" sz="1400" kern="1200" spc="25" dirty="0">
                          <a:solidFill>
                            <a:schemeClr val="dk1"/>
                          </a:solidFill>
                          <a:effectLst/>
                          <a:latin typeface="+mn-lt"/>
                          <a:ea typeface="+mn-ea"/>
                          <a:cs typeface="+mn-cs"/>
                        </a:rPr>
                        <a:t>82</a:t>
                      </a:r>
                    </a:p>
                  </a:txBody>
                  <a:tcPr marL="68580" marR="68580" marT="17780" marB="17780"/>
                </a:tc>
                <a:tc>
                  <a:txBody>
                    <a:bodyPr/>
                    <a:lstStyle/>
                    <a:p>
                      <a:pPr marL="0" algn="r" defTabSz="914400" rtl="0" eaLnBrk="1" latinLnBrk="0" hangingPunct="1">
                        <a:lnSpc>
                          <a:spcPct val="130000"/>
                        </a:lnSpc>
                        <a:spcAft>
                          <a:spcPts val="0"/>
                        </a:spcAft>
                      </a:pPr>
                      <a:r>
                        <a:rPr lang="nl-NL" sz="1400" kern="1200" spc="25" dirty="0">
                          <a:solidFill>
                            <a:schemeClr val="dk1"/>
                          </a:solidFill>
                          <a:effectLst/>
                          <a:latin typeface="+mn-lt"/>
                          <a:ea typeface="+mn-ea"/>
                          <a:cs typeface="+mn-cs"/>
                        </a:rPr>
                        <a:t>81</a:t>
                      </a:r>
                    </a:p>
                  </a:txBody>
                  <a:tcPr marL="68580" marR="68580" marT="17780" marB="17780"/>
                </a:tc>
                <a:extLst>
                  <a:ext uri="{0D108BD9-81ED-4DB2-BD59-A6C34878D82A}">
                    <a16:rowId xmlns:a16="http://schemas.microsoft.com/office/drawing/2014/main" val="812920096"/>
                  </a:ext>
                </a:extLst>
              </a:tr>
              <a:tr h="211455">
                <a:tc>
                  <a:txBody>
                    <a:bodyPr/>
                    <a:lstStyle/>
                    <a:p>
                      <a:pPr marL="0" algn="l" defTabSz="914400" rtl="0" eaLnBrk="1" latinLnBrk="0" hangingPunct="1">
                        <a:lnSpc>
                          <a:spcPct val="130000"/>
                        </a:lnSpc>
                        <a:spcAft>
                          <a:spcPts val="0"/>
                        </a:spcAft>
                      </a:pPr>
                      <a:r>
                        <a:rPr lang="nl-NL" sz="1400" b="0" kern="1200" spc="25" dirty="0">
                          <a:solidFill>
                            <a:schemeClr val="lt1"/>
                          </a:solidFill>
                          <a:effectLst/>
                          <a:latin typeface="+mn-lt"/>
                          <a:ea typeface="+mn-ea"/>
                          <a:cs typeface="+mn-cs"/>
                        </a:rPr>
                        <a:t>Men koopt geen producten als men daar geen geld voor heeft</a:t>
                      </a:r>
                    </a:p>
                  </a:txBody>
                  <a:tcPr marL="68580" marR="68580" marT="17780" marB="17780" anchor="ctr"/>
                </a:tc>
                <a:tc>
                  <a:txBody>
                    <a:bodyPr/>
                    <a:lstStyle/>
                    <a:p>
                      <a:pPr marL="0" algn="r" defTabSz="914400" rtl="0" eaLnBrk="1" latinLnBrk="0" hangingPunct="1">
                        <a:lnSpc>
                          <a:spcPct val="130000"/>
                        </a:lnSpc>
                        <a:spcAft>
                          <a:spcPts val="0"/>
                        </a:spcAft>
                      </a:pPr>
                      <a:r>
                        <a:rPr lang="nl-NL" sz="1400" kern="1200" spc="25">
                          <a:solidFill>
                            <a:schemeClr val="dk1"/>
                          </a:solidFill>
                          <a:effectLst/>
                          <a:latin typeface="+mn-lt"/>
                          <a:ea typeface="+mn-ea"/>
                          <a:cs typeface="+mn-cs"/>
                        </a:rPr>
                        <a:t>73</a:t>
                      </a:r>
                    </a:p>
                  </a:txBody>
                  <a:tcPr marL="68580" marR="68580" marT="17780" marB="17780"/>
                </a:tc>
                <a:tc>
                  <a:txBody>
                    <a:bodyPr/>
                    <a:lstStyle/>
                    <a:p>
                      <a:pPr marL="0" algn="r" defTabSz="914400" rtl="0" eaLnBrk="1" latinLnBrk="0" hangingPunct="1">
                        <a:lnSpc>
                          <a:spcPct val="130000"/>
                        </a:lnSpc>
                        <a:spcAft>
                          <a:spcPts val="0"/>
                        </a:spcAft>
                      </a:pPr>
                      <a:r>
                        <a:rPr lang="nl-NL" sz="1400" kern="1200" spc="25" dirty="0">
                          <a:solidFill>
                            <a:schemeClr val="dk1"/>
                          </a:solidFill>
                          <a:effectLst/>
                          <a:latin typeface="+mn-lt"/>
                          <a:ea typeface="+mn-ea"/>
                          <a:cs typeface="+mn-cs"/>
                        </a:rPr>
                        <a:t>82</a:t>
                      </a:r>
                    </a:p>
                  </a:txBody>
                  <a:tcPr marL="68580" marR="68580" marT="17780" marB="17780"/>
                </a:tc>
                <a:extLst>
                  <a:ext uri="{0D108BD9-81ED-4DB2-BD59-A6C34878D82A}">
                    <a16:rowId xmlns:a16="http://schemas.microsoft.com/office/drawing/2014/main" val="497731384"/>
                  </a:ext>
                </a:extLst>
              </a:tr>
              <a:tr h="211455">
                <a:tc>
                  <a:txBody>
                    <a:bodyPr/>
                    <a:lstStyle/>
                    <a:p>
                      <a:pPr marL="0" algn="l" defTabSz="914400" rtl="0" eaLnBrk="1" latinLnBrk="0" hangingPunct="1">
                        <a:lnSpc>
                          <a:spcPct val="130000"/>
                        </a:lnSpc>
                        <a:spcAft>
                          <a:spcPts val="0"/>
                        </a:spcAft>
                      </a:pPr>
                      <a:r>
                        <a:rPr lang="nl-NL" sz="1400" b="1" kern="1200" spc="25" dirty="0">
                          <a:solidFill>
                            <a:schemeClr val="lt1"/>
                          </a:solidFill>
                          <a:effectLst/>
                          <a:latin typeface="+mn-lt"/>
                          <a:ea typeface="+mn-ea"/>
                          <a:cs typeface="+mn-cs"/>
                        </a:rPr>
                        <a:t>Wie voert alle drie de vaardigheden uit?</a:t>
                      </a:r>
                    </a:p>
                  </a:txBody>
                  <a:tcPr marL="68580" marR="68580" marT="17780" marB="17780" anchor="ctr"/>
                </a:tc>
                <a:tc>
                  <a:txBody>
                    <a:bodyPr/>
                    <a:lstStyle/>
                    <a:p>
                      <a:pPr marL="0" algn="r" defTabSz="914400" rtl="0" eaLnBrk="1" latinLnBrk="0" hangingPunct="1">
                        <a:lnSpc>
                          <a:spcPct val="130000"/>
                        </a:lnSpc>
                        <a:spcAft>
                          <a:spcPts val="0"/>
                        </a:spcAft>
                      </a:pPr>
                      <a:r>
                        <a:rPr lang="nl-NL" sz="1400" b="1" kern="1200" spc="25" dirty="0">
                          <a:solidFill>
                            <a:schemeClr val="dk1"/>
                          </a:solidFill>
                          <a:effectLst/>
                          <a:latin typeface="+mn-lt"/>
                          <a:ea typeface="+mn-ea"/>
                          <a:cs typeface="+mn-cs"/>
                        </a:rPr>
                        <a:t>54</a:t>
                      </a:r>
                    </a:p>
                  </a:txBody>
                  <a:tcPr marL="68580" marR="68580" marT="17780" marB="17780"/>
                </a:tc>
                <a:tc>
                  <a:txBody>
                    <a:bodyPr/>
                    <a:lstStyle/>
                    <a:p>
                      <a:pPr marL="0" algn="r" defTabSz="914400" rtl="0" eaLnBrk="1" latinLnBrk="0" hangingPunct="1">
                        <a:lnSpc>
                          <a:spcPct val="130000"/>
                        </a:lnSpc>
                        <a:spcAft>
                          <a:spcPts val="0"/>
                        </a:spcAft>
                      </a:pPr>
                      <a:r>
                        <a:rPr lang="nl-NL" sz="1400" b="1" kern="1200" spc="25" dirty="0">
                          <a:solidFill>
                            <a:schemeClr val="dk1"/>
                          </a:solidFill>
                          <a:effectLst/>
                          <a:latin typeface="+mn-lt"/>
                          <a:ea typeface="+mn-ea"/>
                          <a:cs typeface="+mn-cs"/>
                        </a:rPr>
                        <a:t>58</a:t>
                      </a:r>
                    </a:p>
                  </a:txBody>
                  <a:tcPr marL="68580" marR="68580" marT="17780" marB="17780"/>
                </a:tc>
                <a:extLst>
                  <a:ext uri="{0D108BD9-81ED-4DB2-BD59-A6C34878D82A}">
                    <a16:rowId xmlns:a16="http://schemas.microsoft.com/office/drawing/2014/main" val="3265856"/>
                  </a:ext>
                </a:extLst>
              </a:tr>
            </a:tbl>
          </a:graphicData>
        </a:graphic>
      </p:graphicFrame>
    </p:spTree>
    <p:extLst>
      <p:ext uri="{BB962C8B-B14F-4D97-AF65-F5344CB8AC3E}">
        <p14:creationId xmlns:p14="http://schemas.microsoft.com/office/powerpoint/2010/main" val="3927151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46AB0-022B-4610-9BBF-E27DAC693F0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9F24F73-28CF-4155-A0DB-CE44238C1002}"/>
              </a:ext>
            </a:extLst>
          </p:cNvPr>
          <p:cNvSpPr>
            <a:spLocks noGrp="1"/>
          </p:cNvSpPr>
          <p:nvPr>
            <p:ph idx="1"/>
          </p:nvPr>
        </p:nvSpPr>
        <p:spPr>
          <a:xfrm>
            <a:off x="457200" y="51470"/>
            <a:ext cx="8229600" cy="4543153"/>
          </a:xfrm>
        </p:spPr>
        <p:txBody>
          <a:bodyPr/>
          <a:lstStyle/>
          <a:p>
            <a:pPr marL="457200" indent="-457200">
              <a:buFont typeface="+mj-lt"/>
              <a:buAutoNum type="arabicPeriod"/>
            </a:pPr>
            <a:r>
              <a:rPr lang="nl-NL" sz="20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Inkomsten hebben om van te leven </a:t>
            </a:r>
            <a:r>
              <a:rPr lang="nl-NL" sz="2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De consument verwerft inkomsten om zo in het levensonderhoud te kunnen voorzien.</a:t>
            </a:r>
          </a:p>
          <a:p>
            <a:pPr marL="457200" indent="-457200">
              <a:buFont typeface="+mj-lt"/>
              <a:buAutoNum type="arabicPeriod"/>
            </a:pPr>
            <a:r>
              <a:rPr lang="nl-NL" sz="20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De financiën managen </a:t>
            </a:r>
            <a:r>
              <a:rPr lang="nl-NL" sz="2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De consument is in staat om op overzichtelijke wijze de administratie bij te houden, de inkomsten en uitgaven te controleren en deze te beheren om aan zijn/haar betalingsverplichtingen te voldoen. </a:t>
            </a:r>
          </a:p>
          <a:p>
            <a:pPr marL="457200" indent="-457200">
              <a:buFont typeface="+mj-lt"/>
              <a:buAutoNum type="arabicPeriod"/>
            </a:pPr>
            <a:r>
              <a:rPr lang="nl-NL" sz="20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Verantwoord besteden </a:t>
            </a:r>
            <a:r>
              <a:rPr lang="nl-NL" sz="2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De consument besteedt zijn inkomsten zodanig dat zijn inkomsten en uitgaven in balans zijn. De bestedingen passen bij de persoonlijke voorkeuren, het beschikbare budget en zijn gebaseerd op weloverwogen beslissingen. </a:t>
            </a:r>
          </a:p>
          <a:p>
            <a:pPr marL="457200" indent="-457200">
              <a:buFont typeface="+mj-lt"/>
              <a:buAutoNum type="arabicPeriod"/>
            </a:pPr>
            <a:r>
              <a:rPr lang="nl-NL" sz="2000" b="1" dirty="0">
                <a:solidFill>
                  <a:srgbClr val="4B6082"/>
                </a:solidFill>
                <a:latin typeface="Tahoma" panose="020B0604030504040204" pitchFamily="34" charset="0"/>
                <a:ea typeface="Tahoma" panose="020B0604030504040204" pitchFamily="34" charset="0"/>
                <a:cs typeface="Tahoma" panose="020B0604030504040204" pitchFamily="34" charset="0"/>
              </a:rPr>
              <a:t>Voorbereid zijn op (on)voorziene gebeurtenissen </a:t>
            </a:r>
            <a:r>
              <a:rPr lang="nl-NL" sz="2000" dirty="0">
                <a:solidFill>
                  <a:srgbClr val="4B6082"/>
                </a:solidFill>
                <a:latin typeface="Tahoma" panose="020B0604030504040204" pitchFamily="34" charset="0"/>
                <a:ea typeface="Tahoma" panose="020B0604030504040204" pitchFamily="34" charset="0"/>
                <a:cs typeface="Tahoma" panose="020B0604030504040204" pitchFamily="34" charset="0"/>
              </a:rPr>
              <a:t>- De consument houdt er rekening mee dat wensen en gebeurtenissen op de (middel)lange en de lange termijn financiële gevolgen hebben. Hij/zij stemt de huidige bestedingen hierop af en kiest bewust financiële producten.</a:t>
            </a:r>
          </a:p>
          <a:p>
            <a:endParaRPr lang="nl-NL" dirty="0"/>
          </a:p>
        </p:txBody>
      </p:sp>
    </p:spTree>
    <p:extLst>
      <p:ext uri="{BB962C8B-B14F-4D97-AF65-F5344CB8AC3E}">
        <p14:creationId xmlns:p14="http://schemas.microsoft.com/office/powerpoint/2010/main" val="315300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93395-C6BF-42AF-9D6E-5BE1813452CD}"/>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Vooruitkijken </a:t>
            </a:r>
          </a:p>
        </p:txBody>
      </p:sp>
      <p:sp>
        <p:nvSpPr>
          <p:cNvPr id="5" name="Tijdelijke aanduiding voor inhoud 2">
            <a:extLst>
              <a:ext uri="{FF2B5EF4-FFF2-40B4-BE49-F238E27FC236}">
                <a16:creationId xmlns:a16="http://schemas.microsoft.com/office/drawing/2014/main" id="{1385B385-396C-412E-9792-34B834716DA3}"/>
              </a:ext>
            </a:extLst>
          </p:cNvPr>
          <p:cNvSpPr txBox="1">
            <a:spLocks/>
          </p:cNvSpPr>
          <p:nvPr/>
        </p:nvSpPr>
        <p:spPr bwMode="auto">
          <a:xfrm>
            <a:off x="251520" y="1491630"/>
            <a:ext cx="8229600" cy="2818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pPr>
            <a:r>
              <a:rPr lang="nl-NL" sz="2600" kern="0" dirty="0">
                <a:solidFill>
                  <a:srgbClr val="083984"/>
                </a:solidFill>
                <a:latin typeface="Tahoma" panose="020B0604030504040204" pitchFamily="34" charset="0"/>
                <a:ea typeface="Tahoma" panose="020B0604030504040204" pitchFamily="34" charset="0"/>
                <a:cs typeface="Tahoma" panose="020B0604030504040204" pitchFamily="34" charset="0"/>
              </a:rPr>
              <a:t>	</a:t>
            </a:r>
          </a:p>
          <a:p>
            <a:endParaRPr lang="en-US" sz="2600" kern="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Tabel 6">
            <a:extLst>
              <a:ext uri="{FF2B5EF4-FFF2-40B4-BE49-F238E27FC236}">
                <a16:creationId xmlns:a16="http://schemas.microsoft.com/office/drawing/2014/main" id="{3BE80CEE-1DC9-4771-9A8D-F3A7A3A53BA2}"/>
              </a:ext>
            </a:extLst>
          </p:cNvPr>
          <p:cNvGraphicFramePr>
            <a:graphicFrameLocks noGrp="1"/>
          </p:cNvGraphicFramePr>
          <p:nvPr>
            <p:extLst>
              <p:ext uri="{D42A27DB-BD31-4B8C-83A1-F6EECF244321}">
                <p14:modId xmlns:p14="http://schemas.microsoft.com/office/powerpoint/2010/main" val="396922676"/>
              </p:ext>
            </p:extLst>
          </p:nvPr>
        </p:nvGraphicFramePr>
        <p:xfrm>
          <a:off x="439512" y="1504317"/>
          <a:ext cx="8229600" cy="2709672"/>
        </p:xfrm>
        <a:graphic>
          <a:graphicData uri="http://schemas.openxmlformats.org/drawingml/2006/table">
            <a:tbl>
              <a:tblPr firstRow="1" firstCol="1" bandRow="1">
                <a:tableStyleId>{5C22544A-7EE6-4342-B048-85BDC9FD1C3A}</a:tableStyleId>
              </a:tblPr>
              <a:tblGrid>
                <a:gridCol w="4906888">
                  <a:extLst>
                    <a:ext uri="{9D8B030D-6E8A-4147-A177-3AD203B41FA5}">
                      <a16:colId xmlns:a16="http://schemas.microsoft.com/office/drawing/2014/main" val="1912877893"/>
                    </a:ext>
                  </a:extLst>
                </a:gridCol>
                <a:gridCol w="2229821">
                  <a:extLst>
                    <a:ext uri="{9D8B030D-6E8A-4147-A177-3AD203B41FA5}">
                      <a16:colId xmlns:a16="http://schemas.microsoft.com/office/drawing/2014/main" val="651611783"/>
                    </a:ext>
                  </a:extLst>
                </a:gridCol>
                <a:gridCol w="1092891">
                  <a:extLst>
                    <a:ext uri="{9D8B030D-6E8A-4147-A177-3AD203B41FA5}">
                      <a16:colId xmlns:a16="http://schemas.microsoft.com/office/drawing/2014/main" val="2327798474"/>
                    </a:ext>
                  </a:extLst>
                </a:gridCol>
              </a:tblGrid>
              <a:tr h="211455">
                <a:tc>
                  <a:txBody>
                    <a:bodyPr/>
                    <a:lstStyle/>
                    <a:p>
                      <a:pPr algn="l">
                        <a:lnSpc>
                          <a:spcPct val="130000"/>
                        </a:lnSpc>
                        <a:spcAft>
                          <a:spcPts val="0"/>
                        </a:spcAft>
                      </a:pPr>
                      <a:r>
                        <a:rPr lang="nl-NL" sz="1400" spc="25" dirty="0">
                          <a:effectLst/>
                        </a:rPr>
                        <a:t> </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spc="25" dirty="0">
                          <a:effectLst/>
                        </a:rPr>
                        <a:t>2012</a:t>
                      </a:r>
                    </a:p>
                    <a:p>
                      <a:pPr algn="r">
                        <a:lnSpc>
                          <a:spcPct val="130000"/>
                        </a:lnSpc>
                        <a:spcAft>
                          <a:spcPts val="0"/>
                        </a:spcAft>
                      </a:pPr>
                      <a:r>
                        <a:rPr lang="nl-NL" sz="1400" spc="25" dirty="0">
                          <a:effectLst/>
                        </a:rPr>
                        <a:t>(n=1.722)</a:t>
                      </a:r>
                    </a:p>
                    <a:p>
                      <a:pPr algn="r">
                        <a:lnSpc>
                          <a:spcPct val="130000"/>
                        </a:lnSpc>
                        <a:spcAft>
                          <a:spcPts val="0"/>
                        </a:spcAft>
                      </a:pPr>
                      <a:r>
                        <a:rPr lang="nl-NL" sz="1400" spc="25" dirty="0">
                          <a:effectLst/>
                        </a:rPr>
                        <a:t>%</a:t>
                      </a: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400" spc="25">
                          <a:effectLst/>
                        </a:rPr>
                        <a:t>2015</a:t>
                      </a:r>
                    </a:p>
                    <a:p>
                      <a:pPr algn="r">
                        <a:lnSpc>
                          <a:spcPct val="130000"/>
                        </a:lnSpc>
                        <a:spcAft>
                          <a:spcPts val="0"/>
                        </a:spcAft>
                      </a:pPr>
                      <a:r>
                        <a:rPr lang="nl-NL" sz="1400" spc="25">
                          <a:effectLst/>
                        </a:rPr>
                        <a:t>(n=1.378)</a:t>
                      </a:r>
                    </a:p>
                    <a:p>
                      <a:pPr algn="r">
                        <a:lnSpc>
                          <a:spcPct val="130000"/>
                        </a:lnSpc>
                        <a:spcAft>
                          <a:spcPts val="0"/>
                        </a:spcAft>
                      </a:pPr>
                      <a:r>
                        <a:rPr lang="nl-NL" sz="1400" spc="25">
                          <a:effectLst/>
                        </a:rPr>
                        <a:t>%</a:t>
                      </a:r>
                      <a:endParaRPr lang="nl-NL" sz="1400" spc="25">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873047289"/>
                  </a:ext>
                </a:extLst>
              </a:tr>
              <a:tr h="211455">
                <a:tc>
                  <a:txBody>
                    <a:bodyPr/>
                    <a:lstStyle/>
                    <a:p>
                      <a:pPr algn="l">
                        <a:lnSpc>
                          <a:spcPct val="130000"/>
                        </a:lnSpc>
                        <a:spcAft>
                          <a:spcPts val="0"/>
                        </a:spcAft>
                      </a:pP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endParaRPr lang="nl-NL" sz="1400" spc="25" dirty="0">
                        <a:solidFill>
                          <a:srgbClr val="083984"/>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1508217588"/>
                  </a:ext>
                </a:extLst>
              </a:tr>
              <a:tr h="211455">
                <a:tc>
                  <a:txBody>
                    <a:bodyPr/>
                    <a:lstStyle/>
                    <a:p>
                      <a:pPr marL="0" algn="l" defTabSz="914400" rtl="0" eaLnBrk="1" latinLnBrk="0" hangingPunct="1">
                        <a:lnSpc>
                          <a:spcPct val="130000"/>
                        </a:lnSpc>
                        <a:spcAft>
                          <a:spcPts val="0"/>
                        </a:spcAft>
                      </a:pPr>
                      <a:r>
                        <a:rPr lang="nl-NL" sz="1400" b="0" kern="1200" spc="25" dirty="0">
                          <a:solidFill>
                            <a:schemeClr val="lt1"/>
                          </a:solidFill>
                          <a:effectLst/>
                          <a:latin typeface="+mn-lt"/>
                          <a:ea typeface="+mn-ea"/>
                          <a:cs typeface="+mn-cs"/>
                        </a:rPr>
                        <a:t>Verantwoord leengedrag (geen lening of men heeft gelet op de betaalbaarheid van de aflossing) </a:t>
                      </a:r>
                    </a:p>
                  </a:txBody>
                  <a:tcPr marL="68580" marR="68580" marT="17780" marB="17780" anchor="ctr"/>
                </a:tc>
                <a:tc>
                  <a:txBody>
                    <a:bodyPr/>
                    <a:lstStyle/>
                    <a:p>
                      <a:pPr marL="0" algn="r" defTabSz="914400" rtl="0" eaLnBrk="1" latinLnBrk="0" hangingPunct="1">
                        <a:lnSpc>
                          <a:spcPct val="130000"/>
                        </a:lnSpc>
                        <a:spcAft>
                          <a:spcPts val="0"/>
                        </a:spcAft>
                      </a:pPr>
                      <a:r>
                        <a:rPr lang="nl-NL" sz="1400" kern="1200" spc="25" dirty="0">
                          <a:solidFill>
                            <a:schemeClr val="dk1"/>
                          </a:solidFill>
                          <a:effectLst/>
                          <a:latin typeface="+mn-lt"/>
                          <a:ea typeface="+mn-ea"/>
                          <a:cs typeface="+mn-cs"/>
                        </a:rPr>
                        <a:t>70</a:t>
                      </a:r>
                    </a:p>
                  </a:txBody>
                  <a:tcPr marL="68580" marR="68580" marT="17780" marB="17780"/>
                </a:tc>
                <a:tc>
                  <a:txBody>
                    <a:bodyPr/>
                    <a:lstStyle/>
                    <a:p>
                      <a:pPr marL="0" algn="r" defTabSz="914400" rtl="0" eaLnBrk="1" latinLnBrk="0" hangingPunct="1">
                        <a:lnSpc>
                          <a:spcPct val="130000"/>
                        </a:lnSpc>
                        <a:spcAft>
                          <a:spcPts val="0"/>
                        </a:spcAft>
                      </a:pPr>
                      <a:r>
                        <a:rPr lang="nl-NL" sz="1400" kern="1200" spc="25" dirty="0">
                          <a:solidFill>
                            <a:schemeClr val="dk1"/>
                          </a:solidFill>
                          <a:effectLst/>
                          <a:latin typeface="+mn-lt"/>
                          <a:ea typeface="+mn-ea"/>
                          <a:cs typeface="+mn-cs"/>
                        </a:rPr>
                        <a:t>69</a:t>
                      </a:r>
                    </a:p>
                  </a:txBody>
                  <a:tcPr marL="68580" marR="68580" marT="17780" marB="17780"/>
                </a:tc>
                <a:extLst>
                  <a:ext uri="{0D108BD9-81ED-4DB2-BD59-A6C34878D82A}">
                    <a16:rowId xmlns:a16="http://schemas.microsoft.com/office/drawing/2014/main" val="2346033394"/>
                  </a:ext>
                </a:extLst>
              </a:tr>
              <a:tr h="211455">
                <a:tc>
                  <a:txBody>
                    <a:bodyPr/>
                    <a:lstStyle/>
                    <a:p>
                      <a:pPr marL="0" algn="l" defTabSz="914400" rtl="0" eaLnBrk="1" latinLnBrk="0" hangingPunct="1">
                        <a:lnSpc>
                          <a:spcPct val="130000"/>
                        </a:lnSpc>
                        <a:spcAft>
                          <a:spcPts val="0"/>
                        </a:spcAft>
                      </a:pPr>
                      <a:r>
                        <a:rPr lang="nl-NL" sz="1400" b="0" kern="1200" spc="25" dirty="0">
                          <a:solidFill>
                            <a:schemeClr val="lt1"/>
                          </a:solidFill>
                          <a:effectLst/>
                          <a:latin typeface="+mn-lt"/>
                          <a:ea typeface="+mn-ea"/>
                          <a:cs typeface="+mn-cs"/>
                        </a:rPr>
                        <a:t>Men spaart</a:t>
                      </a:r>
                    </a:p>
                  </a:txBody>
                  <a:tcPr marL="68580" marR="68580" marT="17780" marB="17780" anchor="ctr"/>
                </a:tc>
                <a:tc>
                  <a:txBody>
                    <a:bodyPr/>
                    <a:lstStyle/>
                    <a:p>
                      <a:pPr marL="0" algn="r" defTabSz="914400" rtl="0" eaLnBrk="1" latinLnBrk="0" hangingPunct="1">
                        <a:lnSpc>
                          <a:spcPct val="130000"/>
                        </a:lnSpc>
                        <a:spcAft>
                          <a:spcPts val="0"/>
                        </a:spcAft>
                      </a:pPr>
                      <a:r>
                        <a:rPr lang="nl-NL" sz="1400" kern="1200" spc="25">
                          <a:solidFill>
                            <a:schemeClr val="dk1"/>
                          </a:solidFill>
                          <a:effectLst/>
                          <a:latin typeface="+mn-lt"/>
                          <a:ea typeface="+mn-ea"/>
                          <a:cs typeface="+mn-cs"/>
                        </a:rPr>
                        <a:t>82</a:t>
                      </a:r>
                    </a:p>
                  </a:txBody>
                  <a:tcPr marL="68580" marR="68580" marT="17780" marB="17780"/>
                </a:tc>
                <a:tc>
                  <a:txBody>
                    <a:bodyPr/>
                    <a:lstStyle/>
                    <a:p>
                      <a:pPr marL="0" algn="r" defTabSz="914400" rtl="0" eaLnBrk="1" latinLnBrk="0" hangingPunct="1">
                        <a:lnSpc>
                          <a:spcPct val="130000"/>
                        </a:lnSpc>
                        <a:spcAft>
                          <a:spcPts val="0"/>
                        </a:spcAft>
                      </a:pPr>
                      <a:r>
                        <a:rPr lang="nl-NL" sz="1400" kern="1200" spc="25" dirty="0">
                          <a:solidFill>
                            <a:schemeClr val="dk1"/>
                          </a:solidFill>
                          <a:effectLst/>
                          <a:latin typeface="+mn-lt"/>
                          <a:ea typeface="+mn-ea"/>
                          <a:cs typeface="+mn-cs"/>
                        </a:rPr>
                        <a:t>81</a:t>
                      </a:r>
                    </a:p>
                  </a:txBody>
                  <a:tcPr marL="68580" marR="68580" marT="17780" marB="17780"/>
                </a:tc>
                <a:extLst>
                  <a:ext uri="{0D108BD9-81ED-4DB2-BD59-A6C34878D82A}">
                    <a16:rowId xmlns:a16="http://schemas.microsoft.com/office/drawing/2014/main" val="812920096"/>
                  </a:ext>
                </a:extLst>
              </a:tr>
              <a:tr h="211455">
                <a:tc>
                  <a:txBody>
                    <a:bodyPr/>
                    <a:lstStyle/>
                    <a:p>
                      <a:pPr marL="0" algn="l" defTabSz="914400" rtl="0" eaLnBrk="1" latinLnBrk="0" hangingPunct="1">
                        <a:lnSpc>
                          <a:spcPct val="130000"/>
                        </a:lnSpc>
                        <a:spcAft>
                          <a:spcPts val="0"/>
                        </a:spcAft>
                      </a:pPr>
                      <a:r>
                        <a:rPr lang="nl-NL" sz="1400" b="0" kern="1200" spc="25" dirty="0">
                          <a:solidFill>
                            <a:schemeClr val="lt1"/>
                          </a:solidFill>
                          <a:effectLst/>
                          <a:latin typeface="+mn-lt"/>
                          <a:ea typeface="+mn-ea"/>
                          <a:cs typeface="+mn-cs"/>
                        </a:rPr>
                        <a:t>Men heeft een spaarrekening en spaargeld</a:t>
                      </a:r>
                    </a:p>
                  </a:txBody>
                  <a:tcPr marL="68580" marR="68580" marT="17780" marB="17780" anchor="ctr"/>
                </a:tc>
                <a:tc>
                  <a:txBody>
                    <a:bodyPr/>
                    <a:lstStyle/>
                    <a:p>
                      <a:pPr marL="0" algn="r" defTabSz="914400" rtl="0" eaLnBrk="1" latinLnBrk="0" hangingPunct="1">
                        <a:lnSpc>
                          <a:spcPct val="130000"/>
                        </a:lnSpc>
                        <a:spcAft>
                          <a:spcPts val="0"/>
                        </a:spcAft>
                      </a:pPr>
                      <a:r>
                        <a:rPr lang="nl-NL" sz="1400" kern="1200" spc="25">
                          <a:solidFill>
                            <a:schemeClr val="dk1"/>
                          </a:solidFill>
                          <a:effectLst/>
                          <a:latin typeface="+mn-lt"/>
                          <a:ea typeface="+mn-ea"/>
                          <a:cs typeface="+mn-cs"/>
                        </a:rPr>
                        <a:t>77</a:t>
                      </a:r>
                    </a:p>
                  </a:txBody>
                  <a:tcPr marL="68580" marR="68580" marT="17780" marB="17780"/>
                </a:tc>
                <a:tc>
                  <a:txBody>
                    <a:bodyPr/>
                    <a:lstStyle/>
                    <a:p>
                      <a:pPr marL="0" algn="r" defTabSz="914400" rtl="0" eaLnBrk="1" latinLnBrk="0" hangingPunct="1">
                        <a:lnSpc>
                          <a:spcPct val="130000"/>
                        </a:lnSpc>
                        <a:spcAft>
                          <a:spcPts val="0"/>
                        </a:spcAft>
                      </a:pPr>
                      <a:r>
                        <a:rPr lang="nl-NL" sz="1400" kern="1200" spc="25" dirty="0">
                          <a:solidFill>
                            <a:schemeClr val="dk1"/>
                          </a:solidFill>
                          <a:effectLst/>
                          <a:latin typeface="+mn-lt"/>
                          <a:ea typeface="+mn-ea"/>
                          <a:cs typeface="+mn-cs"/>
                        </a:rPr>
                        <a:t>80</a:t>
                      </a:r>
                    </a:p>
                  </a:txBody>
                  <a:tcPr marL="68580" marR="68580" marT="17780" marB="17780"/>
                </a:tc>
                <a:extLst>
                  <a:ext uri="{0D108BD9-81ED-4DB2-BD59-A6C34878D82A}">
                    <a16:rowId xmlns:a16="http://schemas.microsoft.com/office/drawing/2014/main" val="497731384"/>
                  </a:ext>
                </a:extLst>
              </a:tr>
              <a:tr h="211455">
                <a:tc>
                  <a:txBody>
                    <a:bodyPr/>
                    <a:lstStyle/>
                    <a:p>
                      <a:pPr marL="0" algn="l" defTabSz="914400" rtl="0" eaLnBrk="1" latinLnBrk="0" hangingPunct="1">
                        <a:lnSpc>
                          <a:spcPct val="130000"/>
                        </a:lnSpc>
                        <a:spcAft>
                          <a:spcPts val="0"/>
                        </a:spcAft>
                      </a:pPr>
                      <a:r>
                        <a:rPr lang="nl-NL" sz="1400" b="1" kern="1200" spc="25" dirty="0">
                          <a:solidFill>
                            <a:schemeClr val="lt1"/>
                          </a:solidFill>
                          <a:effectLst/>
                          <a:latin typeface="+mn-lt"/>
                          <a:ea typeface="+mn-ea"/>
                          <a:cs typeface="+mn-cs"/>
                        </a:rPr>
                        <a:t>Wie voert alle drie de vaardigheden uit?</a:t>
                      </a:r>
                    </a:p>
                  </a:txBody>
                  <a:tcPr marL="68580" marR="68580" marT="17780" marB="17780" anchor="ctr"/>
                </a:tc>
                <a:tc>
                  <a:txBody>
                    <a:bodyPr/>
                    <a:lstStyle/>
                    <a:p>
                      <a:pPr marL="0" algn="r" defTabSz="914400" rtl="0" eaLnBrk="1" latinLnBrk="0" hangingPunct="1">
                        <a:lnSpc>
                          <a:spcPct val="130000"/>
                        </a:lnSpc>
                        <a:spcAft>
                          <a:spcPts val="0"/>
                        </a:spcAft>
                      </a:pPr>
                      <a:r>
                        <a:rPr lang="nl-NL" sz="1400" b="1" kern="1200" spc="25">
                          <a:solidFill>
                            <a:schemeClr val="dk1"/>
                          </a:solidFill>
                          <a:effectLst/>
                          <a:latin typeface="+mn-lt"/>
                          <a:ea typeface="+mn-ea"/>
                          <a:cs typeface="+mn-cs"/>
                        </a:rPr>
                        <a:t>54</a:t>
                      </a:r>
                    </a:p>
                  </a:txBody>
                  <a:tcPr marL="68580" marR="68580" marT="17780" marB="17780"/>
                </a:tc>
                <a:tc>
                  <a:txBody>
                    <a:bodyPr/>
                    <a:lstStyle/>
                    <a:p>
                      <a:pPr marL="0" algn="r" defTabSz="914400" rtl="0" eaLnBrk="1" latinLnBrk="0" hangingPunct="1">
                        <a:lnSpc>
                          <a:spcPct val="130000"/>
                        </a:lnSpc>
                        <a:spcAft>
                          <a:spcPts val="0"/>
                        </a:spcAft>
                      </a:pPr>
                      <a:r>
                        <a:rPr lang="nl-NL" sz="1400" b="1" kern="1200" spc="25" dirty="0">
                          <a:solidFill>
                            <a:schemeClr val="dk1"/>
                          </a:solidFill>
                          <a:effectLst/>
                          <a:latin typeface="+mn-lt"/>
                          <a:ea typeface="+mn-ea"/>
                          <a:cs typeface="+mn-cs"/>
                        </a:rPr>
                        <a:t>54</a:t>
                      </a:r>
                    </a:p>
                  </a:txBody>
                  <a:tcPr marL="68580" marR="68580" marT="17780" marB="17780"/>
                </a:tc>
                <a:extLst>
                  <a:ext uri="{0D108BD9-81ED-4DB2-BD59-A6C34878D82A}">
                    <a16:rowId xmlns:a16="http://schemas.microsoft.com/office/drawing/2014/main" val="3265856"/>
                  </a:ext>
                </a:extLst>
              </a:tr>
            </a:tbl>
          </a:graphicData>
        </a:graphic>
      </p:graphicFrame>
    </p:spTree>
    <p:extLst>
      <p:ext uri="{BB962C8B-B14F-4D97-AF65-F5344CB8AC3E}">
        <p14:creationId xmlns:p14="http://schemas.microsoft.com/office/powerpoint/2010/main" val="1912651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2"/>
          <p:cNvSpPr txBox="1"/>
          <p:nvPr/>
        </p:nvSpPr>
        <p:spPr>
          <a:xfrm>
            <a:off x="1709682" y="465517"/>
            <a:ext cx="5832648" cy="769441"/>
          </a:xfrm>
          <a:prstGeom prst="rect">
            <a:avLst/>
          </a:prstGeom>
          <a:noFill/>
        </p:spPr>
        <p:txBody>
          <a:bodyPr wrap="square" rtlCol="0">
            <a:spAutoFit/>
          </a:bodyPr>
          <a:lstStyle/>
          <a:p>
            <a:pPr algn="ctr"/>
            <a:r>
              <a:rPr lang="nl-NL" sz="4400" dirty="0">
                <a:solidFill>
                  <a:srgbClr val="083984"/>
                </a:solidFill>
                <a:latin typeface="Tahoma" panose="020B0604030504040204" pitchFamily="34" charset="0"/>
                <a:ea typeface="Tahoma" panose="020B0604030504040204" pitchFamily="34" charset="0"/>
                <a:cs typeface="Tahoma" panose="020B0604030504040204" pitchFamily="34" charset="0"/>
              </a:rPr>
              <a:t>Vervangen van spullen</a:t>
            </a:r>
          </a:p>
        </p:txBody>
      </p:sp>
      <p:sp>
        <p:nvSpPr>
          <p:cNvPr id="6" name="Tekstvak 2"/>
          <p:cNvSpPr txBox="1"/>
          <p:nvPr/>
        </p:nvSpPr>
        <p:spPr>
          <a:xfrm>
            <a:off x="1709682" y="1541078"/>
            <a:ext cx="5832648" cy="1246495"/>
          </a:xfrm>
          <a:prstGeom prst="rect">
            <a:avLst/>
          </a:prstGeom>
          <a:noFill/>
        </p:spPr>
        <p:txBody>
          <a:bodyPr wrap="square" rtlCol="0">
            <a:spAutoFit/>
          </a:bodyPr>
          <a:lstStyle/>
          <a:p>
            <a:pPr algn="ctr"/>
            <a:endParaRPr lang="nl-NL" sz="1500" dirty="0">
              <a:solidFill>
                <a:srgbClr val="083984"/>
              </a:solidFill>
              <a:latin typeface="Corbel" panose="020B0503020204020204" pitchFamily="34" charset="0"/>
              <a:ea typeface="+mj-ea"/>
              <a:cs typeface="+mj-cs"/>
            </a:endParaRPr>
          </a:p>
          <a:p>
            <a:pPr algn="ctr"/>
            <a:endParaRPr lang="nl-NL" sz="1500" dirty="0">
              <a:solidFill>
                <a:srgbClr val="083984"/>
              </a:solidFill>
              <a:latin typeface="Corbel" panose="020B0503020204020204" pitchFamily="34" charset="0"/>
              <a:ea typeface="+mj-ea"/>
              <a:cs typeface="+mj-cs"/>
              <a:sym typeface="Wingdings" panose="05000000000000000000" pitchFamily="2" charset="2"/>
            </a:endParaRPr>
          </a:p>
          <a:p>
            <a:pPr algn="ctr"/>
            <a:endParaRPr lang="nl-NL" sz="1500" dirty="0">
              <a:solidFill>
                <a:srgbClr val="083984"/>
              </a:solidFill>
              <a:latin typeface="Corbel" panose="020B0503020204020204" pitchFamily="34" charset="0"/>
              <a:ea typeface="+mj-ea"/>
              <a:cs typeface="+mj-cs"/>
              <a:sym typeface="Wingdings" panose="05000000000000000000" pitchFamily="2" charset="2"/>
            </a:endParaRPr>
          </a:p>
          <a:p>
            <a:pPr marL="257175" indent="-257175" algn="ctr">
              <a:buFont typeface="Wingdings" panose="05000000000000000000" pitchFamily="2" charset="2"/>
              <a:buChar char="à"/>
            </a:pPr>
            <a:endParaRPr lang="nl-NL" sz="1500" dirty="0">
              <a:solidFill>
                <a:srgbClr val="083984"/>
              </a:solidFill>
              <a:latin typeface="Corbel" panose="020B0503020204020204" pitchFamily="34" charset="0"/>
              <a:ea typeface="+mj-ea"/>
              <a:cs typeface="+mj-cs"/>
              <a:sym typeface="Wingdings" panose="05000000000000000000" pitchFamily="2" charset="2"/>
            </a:endParaRPr>
          </a:p>
          <a:p>
            <a:pPr algn="ctr"/>
            <a:endParaRPr lang="nl-NL" sz="1500" dirty="0">
              <a:solidFill>
                <a:srgbClr val="083984"/>
              </a:solidFill>
              <a:latin typeface="Corbel" panose="020B0503020204020204" pitchFamily="34" charset="0"/>
              <a:ea typeface="+mj-ea"/>
              <a:cs typeface="+mj-cs"/>
            </a:endParaRPr>
          </a:p>
        </p:txBody>
      </p:sp>
      <p:pic>
        <p:nvPicPr>
          <p:cNvPr id="4" name="Afbeelding 3"/>
          <p:cNvPicPr>
            <a:picLocks noChangeAspect="1"/>
          </p:cNvPicPr>
          <p:nvPr/>
        </p:nvPicPr>
        <p:blipFill>
          <a:blip r:embed="rId3"/>
          <a:stretch>
            <a:fillRect/>
          </a:stretch>
        </p:blipFill>
        <p:spPr>
          <a:xfrm>
            <a:off x="1721007" y="1489074"/>
            <a:ext cx="5527798" cy="3358070"/>
          </a:xfrm>
          <a:prstGeom prst="rect">
            <a:avLst/>
          </a:prstGeom>
        </p:spPr>
      </p:pic>
    </p:spTree>
    <p:extLst>
      <p:ext uri="{BB962C8B-B14F-4D97-AF65-F5344CB8AC3E}">
        <p14:creationId xmlns:p14="http://schemas.microsoft.com/office/powerpoint/2010/main" val="1612246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2"/>
          <p:cNvSpPr txBox="1"/>
          <p:nvPr/>
        </p:nvSpPr>
        <p:spPr>
          <a:xfrm>
            <a:off x="611560" y="123478"/>
            <a:ext cx="7776864" cy="1138773"/>
          </a:xfrm>
          <a:prstGeom prst="rect">
            <a:avLst/>
          </a:prstGeom>
          <a:noFill/>
        </p:spPr>
        <p:txBody>
          <a:bodyPr wrap="square" rtlCol="0">
            <a:spAutoFit/>
          </a:bodyPr>
          <a:lstStyle/>
          <a:p>
            <a:pPr algn="ctr"/>
            <a:r>
              <a:rPr lang="nl-NL" sz="4400" dirty="0">
                <a:solidFill>
                  <a:srgbClr val="083984"/>
                </a:solidFill>
                <a:latin typeface="Tahoma" panose="020B0604030504040204" pitchFamily="34" charset="0"/>
                <a:ea typeface="Tahoma" panose="020B0604030504040204" pitchFamily="34" charset="0"/>
                <a:cs typeface="Tahoma" panose="020B0604030504040204" pitchFamily="34" charset="0"/>
              </a:rPr>
              <a:t>Bank- en spaartegoeden in NL</a:t>
            </a:r>
          </a:p>
          <a:p>
            <a:pPr algn="ctr"/>
            <a:r>
              <a:rPr lang="nl-NL" sz="2400" dirty="0">
                <a:solidFill>
                  <a:srgbClr val="083984"/>
                </a:solidFill>
                <a:latin typeface="Tahoma" panose="020B0604030504040204" pitchFamily="34" charset="0"/>
                <a:ea typeface="Tahoma" panose="020B0604030504040204" pitchFamily="34" charset="0"/>
                <a:cs typeface="Tahoma" panose="020B0604030504040204" pitchFamily="34" charset="0"/>
              </a:rPr>
              <a:t>De cijfers (CBS, 2015)</a:t>
            </a:r>
          </a:p>
        </p:txBody>
      </p:sp>
      <p:graphicFrame>
        <p:nvGraphicFramePr>
          <p:cNvPr id="8" name="Grafiek 12"/>
          <p:cNvGraphicFramePr/>
          <p:nvPr>
            <p:extLst/>
          </p:nvPr>
        </p:nvGraphicFramePr>
        <p:xfrm>
          <a:off x="1357458" y="1491630"/>
          <a:ext cx="6537096" cy="3402378"/>
        </p:xfrm>
        <a:graphic>
          <a:graphicData uri="http://schemas.openxmlformats.org/drawingml/2006/chart">
            <c:chart xmlns:c="http://schemas.openxmlformats.org/drawingml/2006/chart" xmlns:r="http://schemas.openxmlformats.org/officeDocument/2006/relationships" r:id="rId3"/>
          </a:graphicData>
        </a:graphic>
      </p:graphicFrame>
      <p:pic>
        <p:nvPicPr>
          <p:cNvPr id="2" name="Afbeelding 1"/>
          <p:cNvPicPr>
            <a:picLocks noChangeAspect="1"/>
          </p:cNvPicPr>
          <p:nvPr/>
        </p:nvPicPr>
        <p:blipFill>
          <a:blip r:embed="rId4"/>
          <a:stretch>
            <a:fillRect/>
          </a:stretch>
        </p:blipFill>
        <p:spPr>
          <a:xfrm>
            <a:off x="2014262" y="1491630"/>
            <a:ext cx="5223488" cy="3047558"/>
          </a:xfrm>
          <a:prstGeom prst="rect">
            <a:avLst/>
          </a:prstGeom>
        </p:spPr>
      </p:pic>
    </p:spTree>
    <p:extLst>
      <p:ext uri="{BB962C8B-B14F-4D97-AF65-F5344CB8AC3E}">
        <p14:creationId xmlns:p14="http://schemas.microsoft.com/office/powerpoint/2010/main" val="1125721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5933A-8F56-4E2C-9F32-CFE6211D937E}"/>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4E9D7EAF-A539-49B3-A8D8-CBF90E5ECB60}"/>
              </a:ext>
            </a:extLst>
          </p:cNvPr>
          <p:cNvPicPr>
            <a:picLocks noGrp="1" noChangeAspect="1"/>
          </p:cNvPicPr>
          <p:nvPr>
            <p:ph idx="1"/>
          </p:nvPr>
        </p:nvPicPr>
        <p:blipFill>
          <a:blip r:embed="rId3"/>
          <a:stretch>
            <a:fillRect/>
          </a:stretch>
        </p:blipFill>
        <p:spPr>
          <a:xfrm>
            <a:off x="395536" y="1131590"/>
            <a:ext cx="1905000" cy="1905000"/>
          </a:xfrm>
          <a:prstGeom prst="rect">
            <a:avLst/>
          </a:prstGeom>
        </p:spPr>
      </p:pic>
      <p:pic>
        <p:nvPicPr>
          <p:cNvPr id="6" name="Afbeelding 5">
            <a:extLst>
              <a:ext uri="{FF2B5EF4-FFF2-40B4-BE49-F238E27FC236}">
                <a16:creationId xmlns:a16="http://schemas.microsoft.com/office/drawing/2014/main" id="{7D77DA1E-4FEB-4298-B2C1-483BFBFEC6C4}"/>
              </a:ext>
            </a:extLst>
          </p:cNvPr>
          <p:cNvPicPr>
            <a:picLocks noChangeAspect="1"/>
          </p:cNvPicPr>
          <p:nvPr/>
        </p:nvPicPr>
        <p:blipFill>
          <a:blip r:embed="rId4"/>
          <a:stretch>
            <a:fillRect/>
          </a:stretch>
        </p:blipFill>
        <p:spPr>
          <a:xfrm>
            <a:off x="2915816" y="471487"/>
            <a:ext cx="5400600" cy="4200525"/>
          </a:xfrm>
          <a:prstGeom prst="rect">
            <a:avLst/>
          </a:prstGeom>
        </p:spPr>
      </p:pic>
    </p:spTree>
    <p:extLst>
      <p:ext uri="{BB962C8B-B14F-4D97-AF65-F5344CB8AC3E}">
        <p14:creationId xmlns:p14="http://schemas.microsoft.com/office/powerpoint/2010/main" val="857658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21369F-A50B-45B5-95C2-EE21F3FB747E}"/>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Levensloopbreuken</a:t>
            </a:r>
          </a:p>
        </p:txBody>
      </p:sp>
      <p:sp>
        <p:nvSpPr>
          <p:cNvPr id="3" name="Tijdelijke aanduiding voor inhoud 2">
            <a:extLst>
              <a:ext uri="{FF2B5EF4-FFF2-40B4-BE49-F238E27FC236}">
                <a16:creationId xmlns:a16="http://schemas.microsoft.com/office/drawing/2014/main" id="{D78174B9-79F5-4287-A21E-DF537073BC10}"/>
              </a:ext>
            </a:extLst>
          </p:cNvPr>
          <p:cNvSpPr>
            <a:spLocks noGrp="1"/>
          </p:cNvSpPr>
          <p:nvPr>
            <p:ph idx="1"/>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Grote financiële consequenties</a:t>
            </a:r>
          </a:p>
          <a:p>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Wel of niet te voorzien</a:t>
            </a:r>
          </a:p>
          <a:p>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Kans is niet belangrijk, effect wel</a:t>
            </a:r>
          </a:p>
        </p:txBody>
      </p:sp>
    </p:spTree>
    <p:extLst>
      <p:ext uri="{BB962C8B-B14F-4D97-AF65-F5344CB8AC3E}">
        <p14:creationId xmlns:p14="http://schemas.microsoft.com/office/powerpoint/2010/main" val="1846840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805AC-DD91-4E33-84E4-0264077F8CE6}"/>
              </a:ext>
            </a:extLst>
          </p:cNvPr>
          <p:cNvSpPr>
            <a:spLocks noGrp="1"/>
          </p:cNvSpPr>
          <p:nvPr>
            <p:ph type="title"/>
          </p:nvPr>
        </p:nvSpPr>
        <p:spPr>
          <a:xfrm>
            <a:off x="457200" y="205979"/>
            <a:ext cx="8229600" cy="857250"/>
          </a:xfrm>
        </p:spPr>
        <p:txBody>
          <a:bodyPr/>
          <a:lstStyle/>
          <a:p>
            <a:r>
              <a:rPr lang="nl-NL" sz="4200" dirty="0">
                <a:solidFill>
                  <a:srgbClr val="083984"/>
                </a:solidFill>
                <a:latin typeface="Tahoma" panose="020B0604030504040204" pitchFamily="34" charset="0"/>
                <a:ea typeface="Tahoma" panose="020B0604030504040204" pitchFamily="34" charset="0"/>
                <a:cs typeface="Tahoma" panose="020B0604030504040204" pitchFamily="34" charset="0"/>
              </a:rPr>
              <a:t>Sparen, lenen of verzekeren </a:t>
            </a:r>
            <a:br>
              <a:rPr lang="nl-NL" sz="4200" dirty="0">
                <a:solidFill>
                  <a:srgbClr val="083984"/>
                </a:solidFill>
                <a:latin typeface="Tahoma" panose="020B0604030504040204" pitchFamily="34" charset="0"/>
                <a:ea typeface="Tahoma" panose="020B0604030504040204" pitchFamily="34" charset="0"/>
                <a:cs typeface="Tahoma" panose="020B0604030504040204" pitchFamily="34" charset="0"/>
              </a:rPr>
            </a:br>
            <a:r>
              <a:rPr lang="nl-NL" sz="4200" dirty="0">
                <a:solidFill>
                  <a:srgbClr val="083984"/>
                </a:solidFill>
                <a:latin typeface="Tahoma" panose="020B0604030504040204" pitchFamily="34" charset="0"/>
                <a:ea typeface="Tahoma" panose="020B0604030504040204" pitchFamily="34" charset="0"/>
                <a:cs typeface="Tahoma" panose="020B0604030504040204" pitchFamily="34" charset="0"/>
              </a:rPr>
              <a:t>per tekortperiode</a:t>
            </a:r>
          </a:p>
        </p:txBody>
      </p:sp>
      <p:graphicFrame>
        <p:nvGraphicFramePr>
          <p:cNvPr id="4" name="Tijdelijke aanduiding voor inhoud 3">
            <a:extLst>
              <a:ext uri="{FF2B5EF4-FFF2-40B4-BE49-F238E27FC236}">
                <a16:creationId xmlns:a16="http://schemas.microsoft.com/office/drawing/2014/main" id="{ABC72C39-9CE2-4053-AE06-C559F6DEB2E2}"/>
              </a:ext>
            </a:extLst>
          </p:cNvPr>
          <p:cNvGraphicFramePr>
            <a:graphicFrameLocks noGrp="1"/>
          </p:cNvGraphicFramePr>
          <p:nvPr>
            <p:ph idx="1"/>
            <p:extLst/>
          </p:nvPr>
        </p:nvGraphicFramePr>
        <p:xfrm>
          <a:off x="457200" y="3213508"/>
          <a:ext cx="8229600" cy="1112520"/>
        </p:xfrm>
        <a:graphic>
          <a:graphicData uri="http://schemas.openxmlformats.org/drawingml/2006/table">
            <a:tbl>
              <a:tblPr firstRow="1" bandRow="1">
                <a:tableStyleId>{D27102A9-8310-4765-A935-A1911B00CA55}</a:tableStyleId>
              </a:tblPr>
              <a:tblGrid>
                <a:gridCol w="2743200">
                  <a:extLst>
                    <a:ext uri="{9D8B030D-6E8A-4147-A177-3AD203B41FA5}">
                      <a16:colId xmlns:a16="http://schemas.microsoft.com/office/drawing/2014/main" val="953167806"/>
                    </a:ext>
                  </a:extLst>
                </a:gridCol>
                <a:gridCol w="2743200">
                  <a:extLst>
                    <a:ext uri="{9D8B030D-6E8A-4147-A177-3AD203B41FA5}">
                      <a16:colId xmlns:a16="http://schemas.microsoft.com/office/drawing/2014/main" val="1935939384"/>
                    </a:ext>
                  </a:extLst>
                </a:gridCol>
                <a:gridCol w="2743200">
                  <a:extLst>
                    <a:ext uri="{9D8B030D-6E8A-4147-A177-3AD203B41FA5}">
                      <a16:colId xmlns:a16="http://schemas.microsoft.com/office/drawing/2014/main" val="1437814721"/>
                    </a:ext>
                  </a:extLst>
                </a:gridCol>
              </a:tblGrid>
              <a:tr h="370840">
                <a:tc>
                  <a:txBody>
                    <a:bodyPr/>
                    <a:lstStyle/>
                    <a:p>
                      <a:endParaRPr lang="nl-NL" dirty="0"/>
                    </a:p>
                  </a:txBody>
                  <a:tcPr/>
                </a:tc>
                <a:tc>
                  <a:txBody>
                    <a:bodyPr/>
                    <a:lstStyle/>
                    <a:p>
                      <a:r>
                        <a:rPr lang="nl-NL" dirty="0"/>
                        <a:t>Einde bekend</a:t>
                      </a:r>
                    </a:p>
                  </a:txBody>
                  <a:tcPr/>
                </a:tc>
                <a:tc>
                  <a:txBody>
                    <a:bodyPr/>
                    <a:lstStyle/>
                    <a:p>
                      <a:r>
                        <a:rPr lang="nl-NL" dirty="0"/>
                        <a:t>Einde onbekend</a:t>
                      </a:r>
                    </a:p>
                  </a:txBody>
                  <a:tcPr/>
                </a:tc>
                <a:extLst>
                  <a:ext uri="{0D108BD9-81ED-4DB2-BD59-A6C34878D82A}">
                    <a16:rowId xmlns:a16="http://schemas.microsoft.com/office/drawing/2014/main" val="2407712065"/>
                  </a:ext>
                </a:extLst>
              </a:tr>
              <a:tr h="370840">
                <a:tc>
                  <a:txBody>
                    <a:bodyPr/>
                    <a:lstStyle/>
                    <a:p>
                      <a:r>
                        <a:rPr lang="nl-NL" b="1" dirty="0"/>
                        <a:t>Begin bekend</a:t>
                      </a:r>
                    </a:p>
                  </a:txBody>
                  <a:tcPr/>
                </a:tc>
                <a:tc>
                  <a:txBody>
                    <a:bodyPr/>
                    <a:lstStyle/>
                    <a:p>
                      <a:r>
                        <a:rPr lang="nl-NL" dirty="0"/>
                        <a:t>Sparen, Lenen</a:t>
                      </a:r>
                    </a:p>
                  </a:txBody>
                  <a:tcPr/>
                </a:tc>
                <a:tc>
                  <a:txBody>
                    <a:bodyPr/>
                    <a:lstStyle/>
                    <a:p>
                      <a:r>
                        <a:rPr lang="nl-NL" dirty="0"/>
                        <a:t>Verzekeren</a:t>
                      </a:r>
                    </a:p>
                  </a:txBody>
                  <a:tcPr/>
                </a:tc>
                <a:extLst>
                  <a:ext uri="{0D108BD9-81ED-4DB2-BD59-A6C34878D82A}">
                    <a16:rowId xmlns:a16="http://schemas.microsoft.com/office/drawing/2014/main" val="284978968"/>
                  </a:ext>
                </a:extLst>
              </a:tr>
              <a:tr h="370840">
                <a:tc>
                  <a:txBody>
                    <a:bodyPr/>
                    <a:lstStyle/>
                    <a:p>
                      <a:r>
                        <a:rPr lang="nl-NL" b="1" dirty="0"/>
                        <a:t>Begin onbekend</a:t>
                      </a:r>
                    </a:p>
                  </a:txBody>
                  <a:tcPr/>
                </a:tc>
                <a:tc>
                  <a:txBody>
                    <a:bodyPr/>
                    <a:lstStyle/>
                    <a:p>
                      <a:r>
                        <a:rPr lang="nl-NL" dirty="0"/>
                        <a:t>Verzekeren</a:t>
                      </a:r>
                    </a:p>
                  </a:txBody>
                  <a:tcPr/>
                </a:tc>
                <a:tc>
                  <a:txBody>
                    <a:bodyPr/>
                    <a:lstStyle/>
                    <a:p>
                      <a:r>
                        <a:rPr lang="nl-NL" dirty="0"/>
                        <a:t>Verzekeren</a:t>
                      </a:r>
                    </a:p>
                  </a:txBody>
                  <a:tcPr/>
                </a:tc>
                <a:extLst>
                  <a:ext uri="{0D108BD9-81ED-4DB2-BD59-A6C34878D82A}">
                    <a16:rowId xmlns:a16="http://schemas.microsoft.com/office/drawing/2014/main" val="936635507"/>
                  </a:ext>
                </a:extLst>
              </a:tr>
            </a:tbl>
          </a:graphicData>
        </a:graphic>
      </p:graphicFrame>
      <p:sp>
        <p:nvSpPr>
          <p:cNvPr id="5" name="Tekstvak 4">
            <a:extLst>
              <a:ext uri="{FF2B5EF4-FFF2-40B4-BE49-F238E27FC236}">
                <a16:creationId xmlns:a16="http://schemas.microsoft.com/office/drawing/2014/main" id="{0E51CC27-8F6A-4DE1-AEFB-FDBFFA927DC8}"/>
              </a:ext>
            </a:extLst>
          </p:cNvPr>
          <p:cNvSpPr txBox="1"/>
          <p:nvPr/>
        </p:nvSpPr>
        <p:spPr>
          <a:xfrm>
            <a:off x="3491880" y="1491630"/>
            <a:ext cx="248786" cy="369332"/>
          </a:xfrm>
          <a:prstGeom prst="rect">
            <a:avLst/>
          </a:prstGeom>
          <a:noFill/>
        </p:spPr>
        <p:txBody>
          <a:bodyPr wrap="none" rtlCol="0">
            <a:spAutoFit/>
          </a:bodyPr>
          <a:lstStyle/>
          <a:p>
            <a:r>
              <a:rPr lang="nl-NL" dirty="0"/>
              <a:t> </a:t>
            </a:r>
          </a:p>
        </p:txBody>
      </p:sp>
      <p:graphicFrame>
        <p:nvGraphicFramePr>
          <p:cNvPr id="6" name="Tabel 5">
            <a:extLst>
              <a:ext uri="{FF2B5EF4-FFF2-40B4-BE49-F238E27FC236}">
                <a16:creationId xmlns:a16="http://schemas.microsoft.com/office/drawing/2014/main" id="{06AC0311-7609-461E-898A-3E4EF4C81599}"/>
              </a:ext>
            </a:extLst>
          </p:cNvPr>
          <p:cNvGraphicFramePr>
            <a:graphicFrameLocks noGrp="1"/>
          </p:cNvGraphicFramePr>
          <p:nvPr>
            <p:extLst/>
          </p:nvPr>
        </p:nvGraphicFramePr>
        <p:xfrm>
          <a:off x="457200" y="1707654"/>
          <a:ext cx="8219256" cy="1112520"/>
        </p:xfrm>
        <a:graphic>
          <a:graphicData uri="http://schemas.openxmlformats.org/drawingml/2006/table">
            <a:tbl>
              <a:tblPr firstRow="1" bandRow="1">
                <a:tableStyleId>{D27102A9-8310-4765-A935-A1911B00CA55}</a:tableStyleId>
              </a:tblPr>
              <a:tblGrid>
                <a:gridCol w="2739752">
                  <a:extLst>
                    <a:ext uri="{9D8B030D-6E8A-4147-A177-3AD203B41FA5}">
                      <a16:colId xmlns:a16="http://schemas.microsoft.com/office/drawing/2014/main" val="1546213994"/>
                    </a:ext>
                  </a:extLst>
                </a:gridCol>
                <a:gridCol w="2739752">
                  <a:extLst>
                    <a:ext uri="{9D8B030D-6E8A-4147-A177-3AD203B41FA5}">
                      <a16:colId xmlns:a16="http://schemas.microsoft.com/office/drawing/2014/main" val="1816073500"/>
                    </a:ext>
                  </a:extLst>
                </a:gridCol>
                <a:gridCol w="2739752">
                  <a:extLst>
                    <a:ext uri="{9D8B030D-6E8A-4147-A177-3AD203B41FA5}">
                      <a16:colId xmlns:a16="http://schemas.microsoft.com/office/drawing/2014/main" val="3979651584"/>
                    </a:ext>
                  </a:extLst>
                </a:gridCol>
              </a:tblGrid>
              <a:tr h="370840">
                <a:tc>
                  <a:txBody>
                    <a:bodyPr/>
                    <a:lstStyle/>
                    <a:p>
                      <a:endParaRPr lang="nl-NL" dirty="0"/>
                    </a:p>
                  </a:txBody>
                  <a:tcPr/>
                </a:tc>
                <a:tc>
                  <a:txBody>
                    <a:bodyPr/>
                    <a:lstStyle/>
                    <a:p>
                      <a:r>
                        <a:rPr lang="nl-NL" dirty="0"/>
                        <a:t>Einde bekend</a:t>
                      </a:r>
                    </a:p>
                  </a:txBody>
                  <a:tcPr/>
                </a:tc>
                <a:tc>
                  <a:txBody>
                    <a:bodyPr/>
                    <a:lstStyle/>
                    <a:p>
                      <a:r>
                        <a:rPr lang="nl-NL" dirty="0"/>
                        <a:t>Einde onbekend</a:t>
                      </a:r>
                    </a:p>
                  </a:txBody>
                  <a:tcPr/>
                </a:tc>
                <a:extLst>
                  <a:ext uri="{0D108BD9-81ED-4DB2-BD59-A6C34878D82A}">
                    <a16:rowId xmlns:a16="http://schemas.microsoft.com/office/drawing/2014/main" val="4028167838"/>
                  </a:ext>
                </a:extLst>
              </a:tr>
              <a:tr h="370840">
                <a:tc>
                  <a:txBody>
                    <a:bodyPr/>
                    <a:lstStyle/>
                    <a:p>
                      <a:r>
                        <a:rPr lang="nl-NL" b="1" dirty="0"/>
                        <a:t>Begin bekend</a:t>
                      </a:r>
                    </a:p>
                  </a:txBody>
                  <a:tcPr/>
                </a:tc>
                <a:tc>
                  <a:txBody>
                    <a:bodyPr/>
                    <a:lstStyle/>
                    <a:p>
                      <a:r>
                        <a:rPr lang="nl-NL" dirty="0"/>
                        <a:t>AOW-gat</a:t>
                      </a:r>
                    </a:p>
                  </a:txBody>
                  <a:tcPr/>
                </a:tc>
                <a:tc>
                  <a:txBody>
                    <a:bodyPr/>
                    <a:lstStyle/>
                    <a:p>
                      <a:r>
                        <a:rPr lang="nl-NL" dirty="0"/>
                        <a:t>Pensioen</a:t>
                      </a:r>
                    </a:p>
                  </a:txBody>
                  <a:tcPr/>
                </a:tc>
                <a:extLst>
                  <a:ext uri="{0D108BD9-81ED-4DB2-BD59-A6C34878D82A}">
                    <a16:rowId xmlns:a16="http://schemas.microsoft.com/office/drawing/2014/main" val="3788486961"/>
                  </a:ext>
                </a:extLst>
              </a:tr>
              <a:tr h="370840">
                <a:tc>
                  <a:txBody>
                    <a:bodyPr/>
                    <a:lstStyle/>
                    <a:p>
                      <a:r>
                        <a:rPr lang="nl-NL" b="1" dirty="0"/>
                        <a:t>Begin onbekend</a:t>
                      </a:r>
                    </a:p>
                  </a:txBody>
                  <a:tcPr/>
                </a:tc>
                <a:tc>
                  <a:txBody>
                    <a:bodyPr/>
                    <a:lstStyle/>
                    <a:p>
                      <a:r>
                        <a:rPr lang="nl-NL" dirty="0"/>
                        <a:t>Arbeidsongeschiktheid</a:t>
                      </a:r>
                    </a:p>
                  </a:txBody>
                  <a:tcPr/>
                </a:tc>
                <a:tc>
                  <a:txBody>
                    <a:bodyPr/>
                    <a:lstStyle/>
                    <a:p>
                      <a:r>
                        <a:rPr lang="nl-NL" dirty="0"/>
                        <a:t>AO + pensioen</a:t>
                      </a:r>
                    </a:p>
                  </a:txBody>
                  <a:tcPr/>
                </a:tc>
                <a:extLst>
                  <a:ext uri="{0D108BD9-81ED-4DB2-BD59-A6C34878D82A}">
                    <a16:rowId xmlns:a16="http://schemas.microsoft.com/office/drawing/2014/main" val="3387287180"/>
                  </a:ext>
                </a:extLst>
              </a:tr>
            </a:tbl>
          </a:graphicData>
        </a:graphic>
      </p:graphicFrame>
    </p:spTree>
    <p:extLst>
      <p:ext uri="{BB962C8B-B14F-4D97-AF65-F5344CB8AC3E}">
        <p14:creationId xmlns:p14="http://schemas.microsoft.com/office/powerpoint/2010/main" val="2582239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C75C4-27E3-4D23-9C6C-88C6DB50CCE7}"/>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Verantwoord financiële producten kiezen</a:t>
            </a:r>
            <a:endParaRPr lang="nl-NL" dirty="0"/>
          </a:p>
        </p:txBody>
      </p:sp>
      <p:graphicFrame>
        <p:nvGraphicFramePr>
          <p:cNvPr id="4" name="Tijdelijke aanduiding voor inhoud 3">
            <a:extLst>
              <a:ext uri="{FF2B5EF4-FFF2-40B4-BE49-F238E27FC236}">
                <a16:creationId xmlns:a16="http://schemas.microsoft.com/office/drawing/2014/main" id="{17005CAE-98EF-40D8-A6A9-9BA4C1EAFF1B}"/>
              </a:ext>
            </a:extLst>
          </p:cNvPr>
          <p:cNvGraphicFramePr>
            <a:graphicFrameLocks noGrp="1"/>
          </p:cNvGraphicFramePr>
          <p:nvPr>
            <p:ph idx="1"/>
            <p:extLst>
              <p:ext uri="{D42A27DB-BD31-4B8C-83A1-F6EECF244321}">
                <p14:modId xmlns:p14="http://schemas.microsoft.com/office/powerpoint/2010/main" val="713102015"/>
              </p:ext>
            </p:extLst>
          </p:nvPr>
        </p:nvGraphicFramePr>
        <p:xfrm>
          <a:off x="427991" y="1551208"/>
          <a:ext cx="8229600" cy="2087880"/>
        </p:xfrm>
        <a:graphic>
          <a:graphicData uri="http://schemas.openxmlformats.org/drawingml/2006/table">
            <a:tbl>
              <a:tblPr firstRow="1" firstCol="1" bandRow="1">
                <a:tableStyleId>{5C22544A-7EE6-4342-B048-85BDC9FD1C3A}</a:tableStyleId>
              </a:tblPr>
              <a:tblGrid>
                <a:gridCol w="2067276">
                  <a:extLst>
                    <a:ext uri="{9D8B030D-6E8A-4147-A177-3AD203B41FA5}">
                      <a16:colId xmlns:a16="http://schemas.microsoft.com/office/drawing/2014/main" val="4145528859"/>
                    </a:ext>
                  </a:extLst>
                </a:gridCol>
                <a:gridCol w="1382573">
                  <a:extLst>
                    <a:ext uri="{9D8B030D-6E8A-4147-A177-3AD203B41FA5}">
                      <a16:colId xmlns:a16="http://schemas.microsoft.com/office/drawing/2014/main" val="993937638"/>
                    </a:ext>
                  </a:extLst>
                </a:gridCol>
                <a:gridCol w="1231148">
                  <a:extLst>
                    <a:ext uri="{9D8B030D-6E8A-4147-A177-3AD203B41FA5}">
                      <a16:colId xmlns:a16="http://schemas.microsoft.com/office/drawing/2014/main" val="3756923780"/>
                    </a:ext>
                  </a:extLst>
                </a:gridCol>
                <a:gridCol w="1186708">
                  <a:extLst>
                    <a:ext uri="{9D8B030D-6E8A-4147-A177-3AD203B41FA5}">
                      <a16:colId xmlns:a16="http://schemas.microsoft.com/office/drawing/2014/main" val="3947955689"/>
                    </a:ext>
                  </a:extLst>
                </a:gridCol>
                <a:gridCol w="980968">
                  <a:extLst>
                    <a:ext uri="{9D8B030D-6E8A-4147-A177-3AD203B41FA5}">
                      <a16:colId xmlns:a16="http://schemas.microsoft.com/office/drawing/2014/main" val="4186923625"/>
                    </a:ext>
                  </a:extLst>
                </a:gridCol>
                <a:gridCol w="1380927">
                  <a:extLst>
                    <a:ext uri="{9D8B030D-6E8A-4147-A177-3AD203B41FA5}">
                      <a16:colId xmlns:a16="http://schemas.microsoft.com/office/drawing/2014/main" val="1082959933"/>
                    </a:ext>
                  </a:extLst>
                </a:gridCol>
              </a:tblGrid>
              <a:tr h="0">
                <a:tc>
                  <a:txBody>
                    <a:bodyPr/>
                    <a:lstStyle/>
                    <a:p>
                      <a:pPr>
                        <a:lnSpc>
                          <a:spcPct val="130000"/>
                        </a:lnSpc>
                        <a:spcAft>
                          <a:spcPts val="0"/>
                        </a:spcAft>
                      </a:pPr>
                      <a:r>
                        <a:rPr lang="nl-NL" sz="1000" spc="25" dirty="0">
                          <a:effectLst/>
                        </a:rPr>
                        <a:t> </a:t>
                      </a:r>
                      <a:endParaRPr lang="nl-NL" sz="1000" spc="25"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dirty="0">
                          <a:effectLst/>
                        </a:rPr>
                        <a:t>Helemaal oneens</a:t>
                      </a:r>
                    </a:p>
                    <a:p>
                      <a:pPr algn="r">
                        <a:lnSpc>
                          <a:spcPct val="130000"/>
                        </a:lnSpc>
                        <a:spcAft>
                          <a:spcPts val="0"/>
                        </a:spcAft>
                      </a:pPr>
                      <a:r>
                        <a:rPr lang="nl-NL" sz="1000" spc="25" dirty="0">
                          <a:effectLst/>
                        </a:rPr>
                        <a:t> </a:t>
                      </a:r>
                    </a:p>
                    <a:p>
                      <a:pPr algn="r">
                        <a:lnSpc>
                          <a:spcPct val="130000"/>
                        </a:lnSpc>
                        <a:spcAft>
                          <a:spcPts val="0"/>
                        </a:spcAft>
                      </a:pPr>
                      <a:r>
                        <a:rPr lang="nl-NL" sz="1000" spc="25" dirty="0">
                          <a:effectLst/>
                        </a:rPr>
                        <a:t>%</a:t>
                      </a:r>
                      <a:endParaRPr lang="nl-NL" sz="1000" spc="25"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tc>
                  <a:txBody>
                    <a:bodyPr/>
                    <a:lstStyle/>
                    <a:p>
                      <a:pPr algn="r">
                        <a:lnSpc>
                          <a:spcPct val="130000"/>
                        </a:lnSpc>
                        <a:spcAft>
                          <a:spcPts val="0"/>
                        </a:spcAft>
                      </a:pPr>
                      <a:r>
                        <a:rPr lang="nl-NL" sz="1000" spc="25">
                          <a:effectLst/>
                        </a:rPr>
                        <a:t>Oneens</a:t>
                      </a:r>
                    </a:p>
                    <a:p>
                      <a:pPr algn="r">
                        <a:lnSpc>
                          <a:spcPct val="130000"/>
                        </a:lnSpc>
                        <a:spcAft>
                          <a:spcPts val="0"/>
                        </a:spcAft>
                      </a:pPr>
                      <a:r>
                        <a:rPr lang="nl-NL" sz="1000" spc="25">
                          <a:effectLst/>
                        </a:rPr>
                        <a:t> </a:t>
                      </a:r>
                    </a:p>
                    <a:p>
                      <a:pPr algn="r">
                        <a:lnSpc>
                          <a:spcPct val="130000"/>
                        </a:lnSpc>
                        <a:spcAft>
                          <a:spcPts val="0"/>
                        </a:spcAft>
                      </a:pPr>
                      <a:r>
                        <a:rPr lang="nl-NL" sz="1000" spc="25">
                          <a:effectLst/>
                        </a:rPr>
                        <a:t> </a:t>
                      </a:r>
                    </a:p>
                    <a:p>
                      <a:pPr algn="r">
                        <a:lnSpc>
                          <a:spcPct val="130000"/>
                        </a:lnSpc>
                        <a:spcAft>
                          <a:spcPts val="0"/>
                        </a:spcAft>
                      </a:pPr>
                      <a:r>
                        <a:rPr lang="nl-NL" sz="1000" spc="25">
                          <a:effectLst/>
                        </a:rPr>
                        <a:t>%</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tc>
                  <a:txBody>
                    <a:bodyPr/>
                    <a:lstStyle/>
                    <a:p>
                      <a:pPr algn="r">
                        <a:lnSpc>
                          <a:spcPct val="130000"/>
                        </a:lnSpc>
                        <a:spcAft>
                          <a:spcPts val="0"/>
                        </a:spcAft>
                      </a:pPr>
                      <a:r>
                        <a:rPr lang="nl-NL" sz="1000" spc="25">
                          <a:effectLst/>
                        </a:rPr>
                        <a:t>Niet eens, niet oneens</a:t>
                      </a:r>
                    </a:p>
                    <a:p>
                      <a:pPr algn="r">
                        <a:lnSpc>
                          <a:spcPct val="130000"/>
                        </a:lnSpc>
                        <a:spcAft>
                          <a:spcPts val="0"/>
                        </a:spcAft>
                      </a:pPr>
                      <a:r>
                        <a:rPr lang="nl-NL" sz="1000" spc="25">
                          <a:effectLst/>
                        </a:rPr>
                        <a:t>%</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tc>
                  <a:txBody>
                    <a:bodyPr/>
                    <a:lstStyle/>
                    <a:p>
                      <a:pPr algn="r">
                        <a:lnSpc>
                          <a:spcPct val="130000"/>
                        </a:lnSpc>
                        <a:spcAft>
                          <a:spcPts val="0"/>
                        </a:spcAft>
                      </a:pPr>
                      <a:r>
                        <a:rPr lang="nl-NL" sz="1000" spc="25">
                          <a:effectLst/>
                        </a:rPr>
                        <a:t>Eens</a:t>
                      </a:r>
                    </a:p>
                    <a:p>
                      <a:pPr algn="r">
                        <a:lnSpc>
                          <a:spcPct val="130000"/>
                        </a:lnSpc>
                        <a:spcAft>
                          <a:spcPts val="0"/>
                        </a:spcAft>
                      </a:pPr>
                      <a:r>
                        <a:rPr lang="nl-NL" sz="1000" spc="25">
                          <a:effectLst/>
                        </a:rPr>
                        <a:t> </a:t>
                      </a:r>
                    </a:p>
                    <a:p>
                      <a:pPr algn="r">
                        <a:lnSpc>
                          <a:spcPct val="130000"/>
                        </a:lnSpc>
                        <a:spcAft>
                          <a:spcPts val="0"/>
                        </a:spcAft>
                      </a:pPr>
                      <a:r>
                        <a:rPr lang="nl-NL" sz="1000" spc="25">
                          <a:effectLst/>
                        </a:rPr>
                        <a:t> </a:t>
                      </a:r>
                    </a:p>
                    <a:p>
                      <a:pPr algn="r">
                        <a:lnSpc>
                          <a:spcPct val="130000"/>
                        </a:lnSpc>
                        <a:spcAft>
                          <a:spcPts val="0"/>
                        </a:spcAft>
                      </a:pPr>
                      <a:r>
                        <a:rPr lang="nl-NL" sz="1000" spc="25">
                          <a:effectLst/>
                        </a:rPr>
                        <a:t>%</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tc>
                  <a:txBody>
                    <a:bodyPr/>
                    <a:lstStyle/>
                    <a:p>
                      <a:pPr algn="r">
                        <a:lnSpc>
                          <a:spcPct val="130000"/>
                        </a:lnSpc>
                        <a:spcAft>
                          <a:spcPts val="0"/>
                        </a:spcAft>
                      </a:pPr>
                      <a:r>
                        <a:rPr lang="nl-NL" sz="1000" spc="25">
                          <a:effectLst/>
                        </a:rPr>
                        <a:t>Helemaal eens</a:t>
                      </a:r>
                    </a:p>
                    <a:p>
                      <a:pPr algn="r">
                        <a:lnSpc>
                          <a:spcPct val="130000"/>
                        </a:lnSpc>
                        <a:spcAft>
                          <a:spcPts val="0"/>
                        </a:spcAft>
                      </a:pPr>
                      <a:r>
                        <a:rPr lang="nl-NL" sz="1000" spc="25">
                          <a:effectLst/>
                        </a:rPr>
                        <a:t> </a:t>
                      </a:r>
                    </a:p>
                    <a:p>
                      <a:pPr algn="r">
                        <a:lnSpc>
                          <a:spcPct val="130000"/>
                        </a:lnSpc>
                        <a:spcAft>
                          <a:spcPts val="0"/>
                        </a:spcAft>
                      </a:pPr>
                      <a:r>
                        <a:rPr lang="nl-NL" sz="1000" spc="25">
                          <a:effectLst/>
                        </a:rPr>
                        <a:t>%</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tc>
                <a:extLst>
                  <a:ext uri="{0D108BD9-81ED-4DB2-BD59-A6C34878D82A}">
                    <a16:rowId xmlns:a16="http://schemas.microsoft.com/office/drawing/2014/main" val="2154735031"/>
                  </a:ext>
                </a:extLst>
              </a:tr>
              <a:tr h="0">
                <a:tc>
                  <a:txBody>
                    <a:bodyPr/>
                    <a:lstStyle/>
                    <a:p>
                      <a:pPr>
                        <a:lnSpc>
                          <a:spcPct val="130000"/>
                        </a:lnSpc>
                        <a:spcAft>
                          <a:spcPts val="0"/>
                        </a:spcAft>
                      </a:pPr>
                      <a:r>
                        <a:rPr lang="nl-NL" sz="1000" spc="25">
                          <a:effectLst/>
                        </a:rPr>
                        <a:t>Ik controleer regelmatig of ik onder- of oververzekerd ben</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a:effectLst/>
                        </a:rPr>
                        <a:t>6</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a:effectLst/>
                        </a:rPr>
                        <a:t>19</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a:effectLst/>
                        </a:rPr>
                        <a:t>39</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a:effectLst/>
                        </a:rPr>
                        <a:t>29</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a:effectLst/>
                        </a:rPr>
                        <a:t>7</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834638029"/>
                  </a:ext>
                </a:extLst>
              </a:tr>
              <a:tr h="0">
                <a:tc>
                  <a:txBody>
                    <a:bodyPr/>
                    <a:lstStyle/>
                    <a:p>
                      <a:pPr>
                        <a:lnSpc>
                          <a:spcPct val="130000"/>
                        </a:lnSpc>
                        <a:spcAft>
                          <a:spcPts val="0"/>
                        </a:spcAft>
                      </a:pPr>
                      <a:r>
                        <a:rPr lang="nl-NL" sz="1000" spc="25" dirty="0">
                          <a:effectLst/>
                        </a:rPr>
                        <a:t>Ik kijk regelmatig of ik nog wel de juiste verzekeringen tegen de gewenste voorwaarden heb afgesloten</a:t>
                      </a:r>
                      <a:endParaRPr lang="nl-NL" sz="1000" spc="25"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a:effectLst/>
                        </a:rPr>
                        <a:t>6</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a:effectLst/>
                        </a:rPr>
                        <a:t>15</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a:effectLst/>
                        </a:rPr>
                        <a:t>38</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a:effectLst/>
                        </a:rPr>
                        <a:t>33</a:t>
                      </a:r>
                      <a:endParaRPr lang="nl-NL" sz="1000" spc="25">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tc>
                  <a:txBody>
                    <a:bodyPr/>
                    <a:lstStyle/>
                    <a:p>
                      <a:pPr algn="r">
                        <a:lnSpc>
                          <a:spcPct val="130000"/>
                        </a:lnSpc>
                        <a:spcAft>
                          <a:spcPts val="0"/>
                        </a:spcAft>
                      </a:pPr>
                      <a:r>
                        <a:rPr lang="nl-NL" sz="1000" spc="25" dirty="0">
                          <a:effectLst/>
                        </a:rPr>
                        <a:t>8</a:t>
                      </a:r>
                      <a:endParaRPr lang="nl-NL" sz="1000" spc="25"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17780" marB="17780" anchor="ctr"/>
                </a:tc>
                <a:extLst>
                  <a:ext uri="{0D108BD9-81ED-4DB2-BD59-A6C34878D82A}">
                    <a16:rowId xmlns:a16="http://schemas.microsoft.com/office/drawing/2014/main" val="2807165361"/>
                  </a:ext>
                </a:extLst>
              </a:tr>
            </a:tbl>
          </a:graphicData>
        </a:graphic>
      </p:graphicFrame>
      <p:sp>
        <p:nvSpPr>
          <p:cNvPr id="5" name="Tekstvak 4">
            <a:extLst>
              <a:ext uri="{FF2B5EF4-FFF2-40B4-BE49-F238E27FC236}">
                <a16:creationId xmlns:a16="http://schemas.microsoft.com/office/drawing/2014/main" id="{DC5E1236-6F28-4B42-9BD8-9B97645EE440}"/>
              </a:ext>
            </a:extLst>
          </p:cNvPr>
          <p:cNvSpPr txBox="1"/>
          <p:nvPr/>
        </p:nvSpPr>
        <p:spPr>
          <a:xfrm>
            <a:off x="611560" y="3795886"/>
            <a:ext cx="7344816" cy="1200329"/>
          </a:xfrm>
          <a:prstGeom prst="rect">
            <a:avLst/>
          </a:prstGeom>
          <a:noFill/>
        </p:spPr>
        <p:txBody>
          <a:bodyPr wrap="square" rtlCol="0">
            <a:spAutoFit/>
          </a:bodyPr>
          <a:lstStyle/>
          <a:p>
            <a:pPr marL="285750" indent="-285750">
              <a:buFont typeface="Arial" panose="020B0604020202020204" pitchFamily="34" charset="0"/>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Nederlanders switchen nauwelijks van:</a:t>
            </a:r>
          </a:p>
          <a:p>
            <a:pPr marL="742950" lvl="1" indent="-285750">
              <a:buFont typeface="Arial" panose="020B0604020202020204" pitchFamily="34" charset="0"/>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Zorgverzekeraar: 66% nog nooit veranderd sinds 2006 </a:t>
            </a:r>
          </a:p>
          <a:p>
            <a:pPr marL="742950" lvl="1" indent="-285750">
              <a:buFont typeface="Arial" panose="020B0604020202020204" pitchFamily="34" charset="0"/>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Energiemaatschappij: 38% is de afgelopen 3 jaar overgestapt </a:t>
            </a:r>
          </a:p>
          <a:p>
            <a:pPr marL="742950" lvl="1" indent="-285750">
              <a:buFont typeface="Arial" panose="020B0604020202020204" pitchFamily="34" charset="0"/>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Betaalrekening: 2% per jaar</a:t>
            </a:r>
          </a:p>
        </p:txBody>
      </p:sp>
    </p:spTree>
    <p:extLst>
      <p:ext uri="{BB962C8B-B14F-4D97-AF65-F5344CB8AC3E}">
        <p14:creationId xmlns:p14="http://schemas.microsoft.com/office/powerpoint/2010/main" val="966747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99A10-5859-45BD-8E06-F4EE3F796E9D}"/>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Risico nemen</a:t>
            </a:r>
          </a:p>
        </p:txBody>
      </p:sp>
      <p:sp>
        <p:nvSpPr>
          <p:cNvPr id="3" name="Tijdelijke aanduiding voor inhoud 2">
            <a:extLst>
              <a:ext uri="{FF2B5EF4-FFF2-40B4-BE49-F238E27FC236}">
                <a16:creationId xmlns:a16="http://schemas.microsoft.com/office/drawing/2014/main" id="{A7C0F077-4C1D-482E-90E0-F4C59DC99EA5}"/>
              </a:ext>
            </a:extLst>
          </p:cNvPr>
          <p:cNvSpPr>
            <a:spLocks noGrp="1"/>
          </p:cNvSpPr>
          <p:nvPr>
            <p:ph idx="1"/>
          </p:nvPr>
        </p:nvSpPr>
        <p:spPr/>
        <p:txBody>
          <a:bodyPr/>
          <a:lstStyle/>
          <a:p>
            <a:pPr lvl="1">
              <a:buFont typeface="Arial" panose="020B0604020202020204" pitchFamily="34" charset="0"/>
              <a:buChar char="•"/>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Geen risico voor noodzakelijke uitgaven</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Spaarbuffer</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Verwachte inkomensdalingen</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Tophypotheek aflossen</a:t>
            </a:r>
          </a:p>
          <a:p>
            <a:pPr lvl="1">
              <a:buFont typeface="Arial" panose="020B0604020202020204" pitchFamily="34" charset="0"/>
              <a:buChar char="•"/>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Meer risico voor luxe</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Eerder met pensioen of (mogelijk) hoger pensioen</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Lange horizon</a:t>
            </a:r>
          </a:p>
          <a:p>
            <a:pPr marL="914400" lvl="2" indent="0">
              <a:buNone/>
            </a:pP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lvl="2"/>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lvl="1"/>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lvl="1"/>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pic>
        <p:nvPicPr>
          <p:cNvPr id="4" name="Afbeelding 3">
            <a:extLst>
              <a:ext uri="{FF2B5EF4-FFF2-40B4-BE49-F238E27FC236}">
                <a16:creationId xmlns:a16="http://schemas.microsoft.com/office/drawing/2014/main" id="{56DDAC24-D987-4D7B-B5E4-EB496BD86D2A}"/>
              </a:ext>
            </a:extLst>
          </p:cNvPr>
          <p:cNvPicPr>
            <a:picLocks noChangeAspect="1"/>
          </p:cNvPicPr>
          <p:nvPr/>
        </p:nvPicPr>
        <p:blipFill>
          <a:blip r:embed="rId3"/>
          <a:stretch>
            <a:fillRect/>
          </a:stretch>
        </p:blipFill>
        <p:spPr>
          <a:xfrm>
            <a:off x="2987824" y="4213670"/>
            <a:ext cx="4723809" cy="761905"/>
          </a:xfrm>
          <a:prstGeom prst="rect">
            <a:avLst/>
          </a:prstGeom>
        </p:spPr>
      </p:pic>
    </p:spTree>
    <p:extLst>
      <p:ext uri="{BB962C8B-B14F-4D97-AF65-F5344CB8AC3E}">
        <p14:creationId xmlns:p14="http://schemas.microsoft.com/office/powerpoint/2010/main" val="1884549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99A10-5859-45BD-8E06-F4EE3F796E9D}"/>
              </a:ext>
            </a:extLst>
          </p:cNvPr>
          <p:cNvSpPr>
            <a:spLocks noGrp="1"/>
          </p:cNvSpPr>
          <p:nvPr>
            <p:ph type="title"/>
          </p:nvPr>
        </p:nvSpPr>
        <p:spPr>
          <a:xfrm>
            <a:off x="457200" y="123478"/>
            <a:ext cx="8229600" cy="857250"/>
          </a:xfrm>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Contracten</a:t>
            </a:r>
          </a:p>
        </p:txBody>
      </p:sp>
      <p:sp>
        <p:nvSpPr>
          <p:cNvPr id="3" name="Tijdelijke aanduiding voor inhoud 2">
            <a:extLst>
              <a:ext uri="{FF2B5EF4-FFF2-40B4-BE49-F238E27FC236}">
                <a16:creationId xmlns:a16="http://schemas.microsoft.com/office/drawing/2014/main" id="{A7C0F077-4C1D-482E-90E0-F4C59DC99EA5}"/>
              </a:ext>
            </a:extLst>
          </p:cNvPr>
          <p:cNvSpPr>
            <a:spLocks noGrp="1"/>
          </p:cNvSpPr>
          <p:nvPr>
            <p:ph idx="1"/>
          </p:nvPr>
        </p:nvSpPr>
        <p:spPr>
          <a:xfrm>
            <a:off x="457200" y="1007532"/>
            <a:ext cx="8435280" cy="4012489"/>
          </a:xfrm>
        </p:spPr>
        <p:txBody>
          <a:bodyPr/>
          <a:lstStyle/>
          <a:p>
            <a:pPr lvl="1">
              <a:buFont typeface="Arial" panose="020B0604020202020204" pitchFamily="34" charset="0"/>
              <a:buChar char="•"/>
            </a:pPr>
            <a:endPar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lvl="1">
              <a:buFont typeface="Arial" panose="020B0604020202020204" pitchFamily="34" charset="0"/>
              <a:buChar char="•"/>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Op alle financiële terreinen</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Arbeidscontract – </a:t>
            </a:r>
            <a:r>
              <a:rPr lang="nl-NL" dirty="0" err="1">
                <a:solidFill>
                  <a:srgbClr val="083984"/>
                </a:solidFill>
                <a:latin typeface="Tahoma" panose="020B0604030504040204" pitchFamily="34" charset="0"/>
                <a:ea typeface="Tahoma" panose="020B0604030504040204" pitchFamily="34" charset="0"/>
                <a:cs typeface="Tahoma" panose="020B0604030504040204" pitchFamily="34" charset="0"/>
              </a:rPr>
              <a:t>zzp’ers</a:t>
            </a: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 met opdrachten</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Bij huwelijk</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Hypotheek/huur</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Abonnementen</a:t>
            </a:r>
          </a:p>
          <a:p>
            <a:pPr lvl="3">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Verzekeringen, pensioenproducten, spaarproducten</a:t>
            </a:r>
          </a:p>
          <a:p>
            <a:pPr marL="914400" lvl="2" indent="0">
              <a:buNone/>
            </a:pP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lvl="1">
              <a:buFont typeface="Arial" panose="020B0604020202020204" pitchFamily="34" charset="0"/>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Kern: op de hoogte van de consequenties </a:t>
            </a:r>
          </a:p>
          <a:p>
            <a:pPr lvl="1"/>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lvl="1"/>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61990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07105-8578-4EFA-ADB9-5701A5F26E63}"/>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Contracten</a:t>
            </a:r>
          </a:p>
        </p:txBody>
      </p:sp>
      <p:sp>
        <p:nvSpPr>
          <p:cNvPr id="3" name="Tijdelijke aanduiding voor inhoud 2">
            <a:extLst>
              <a:ext uri="{FF2B5EF4-FFF2-40B4-BE49-F238E27FC236}">
                <a16:creationId xmlns:a16="http://schemas.microsoft.com/office/drawing/2014/main" id="{4CAD3BC9-CBD7-418C-BC10-E9EB4F29EB50}"/>
              </a:ext>
            </a:extLst>
          </p:cNvPr>
          <p:cNvSpPr>
            <a:spLocks noGrp="1"/>
          </p:cNvSpPr>
          <p:nvPr>
            <p:ph idx="1"/>
          </p:nvPr>
        </p:nvSpPr>
        <p:spPr/>
        <p:txBody>
          <a:bodyPr/>
          <a:lstStyle/>
          <a:p>
            <a:r>
              <a:rPr lang="nl-NL" sz="2800" dirty="0">
                <a:solidFill>
                  <a:srgbClr val="083984"/>
                </a:solidFill>
                <a:latin typeface="Tahoma" panose="020B0604030504040204" pitchFamily="34" charset="0"/>
                <a:ea typeface="Tahoma" panose="020B0604030504040204" pitchFamily="34" charset="0"/>
                <a:cs typeface="Tahoma" panose="020B0604030504040204" pitchFamily="34" charset="0"/>
              </a:rPr>
              <a:t>Afspraken</a:t>
            </a:r>
          </a:p>
          <a:p>
            <a:r>
              <a:rPr lang="nl-NL" sz="2800" dirty="0">
                <a:solidFill>
                  <a:srgbClr val="083984"/>
                </a:solidFill>
                <a:latin typeface="Tahoma" panose="020B0604030504040204" pitchFamily="34" charset="0"/>
                <a:ea typeface="Tahoma" panose="020B0604030504040204" pitchFamily="34" charset="0"/>
                <a:cs typeface="Tahoma" panose="020B0604030504040204" pitchFamily="34" charset="0"/>
              </a:rPr>
              <a:t>Wat bij beëindiging contract?</a:t>
            </a:r>
          </a:p>
          <a:p>
            <a:r>
              <a:rPr lang="nl-NL" sz="2800" dirty="0">
                <a:solidFill>
                  <a:srgbClr val="083984"/>
                </a:solidFill>
                <a:latin typeface="Tahoma" panose="020B0604030504040204" pitchFamily="34" charset="0"/>
                <a:ea typeface="Tahoma" panose="020B0604030504040204" pitchFamily="34" charset="0"/>
                <a:cs typeface="Tahoma" panose="020B0604030504040204" pitchFamily="34" charset="0"/>
              </a:rPr>
              <a:t>Wat als 1 van de partijen zich niet houdt aan de afspraken?</a:t>
            </a:r>
          </a:p>
          <a:p>
            <a:endParaRPr lang="nl-NL" sz="28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nl-NL" sz="2800" dirty="0" err="1">
                <a:solidFill>
                  <a:srgbClr val="083984"/>
                </a:solidFill>
                <a:latin typeface="Tahoma" panose="020B0604030504040204" pitchFamily="34" charset="0"/>
                <a:ea typeface="Tahoma" panose="020B0604030504040204" pitchFamily="34" charset="0"/>
                <a:cs typeface="Tahoma" panose="020B0604030504040204" pitchFamily="34" charset="0"/>
              </a:rPr>
              <a:t>Trusted</a:t>
            </a:r>
            <a:r>
              <a:rPr lang="nl-NL" sz="28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nl-NL" sz="2800" dirty="0" err="1">
                <a:solidFill>
                  <a:srgbClr val="083984"/>
                </a:solidFill>
                <a:latin typeface="Tahoma" panose="020B0604030504040204" pitchFamily="34" charset="0"/>
                <a:ea typeface="Tahoma" panose="020B0604030504040204" pitchFamily="34" charset="0"/>
                <a:cs typeface="Tahoma" panose="020B0604030504040204" pitchFamily="34" charset="0"/>
              </a:rPr>
              <a:t>Third</a:t>
            </a:r>
            <a:r>
              <a:rPr lang="nl-NL" sz="2800" dirty="0">
                <a:solidFill>
                  <a:srgbClr val="083984"/>
                </a:solidFill>
                <a:latin typeface="Tahoma" panose="020B0604030504040204" pitchFamily="34" charset="0"/>
                <a:ea typeface="Tahoma" panose="020B0604030504040204" pitchFamily="34" charset="0"/>
                <a:cs typeface="Tahoma" panose="020B0604030504040204" pitchFamily="34" charset="0"/>
              </a:rPr>
              <a:t> Party -&gt; Blockchain</a:t>
            </a:r>
          </a:p>
          <a:p>
            <a:r>
              <a:rPr lang="nl-NL" sz="2800" dirty="0">
                <a:solidFill>
                  <a:srgbClr val="083984"/>
                </a:solidFill>
                <a:latin typeface="Tahoma" panose="020B0604030504040204" pitchFamily="34" charset="0"/>
                <a:ea typeface="Tahoma" panose="020B0604030504040204" pitchFamily="34" charset="0"/>
                <a:cs typeface="Tahoma" panose="020B0604030504040204" pitchFamily="34" charset="0"/>
              </a:rPr>
              <a:t>Consument: effect belangrijker dan inhoud</a:t>
            </a:r>
          </a:p>
          <a:p>
            <a:r>
              <a:rPr lang="nl-NL" sz="2800" dirty="0">
                <a:solidFill>
                  <a:srgbClr val="083984"/>
                </a:solidFill>
                <a:latin typeface="Tahoma" panose="020B0604030504040204" pitchFamily="34" charset="0"/>
                <a:ea typeface="Tahoma" panose="020B0604030504040204" pitchFamily="34" charset="0"/>
                <a:cs typeface="Tahoma" panose="020B0604030504040204" pitchFamily="34" charset="0"/>
              </a:rPr>
              <a:t>Vertrouwen = smeermiddel</a:t>
            </a:r>
          </a:p>
          <a:p>
            <a:endParaRPr lang="nl-NL" dirty="0"/>
          </a:p>
        </p:txBody>
      </p:sp>
    </p:spTree>
    <p:extLst>
      <p:ext uri="{BB962C8B-B14F-4D97-AF65-F5344CB8AC3E}">
        <p14:creationId xmlns:p14="http://schemas.microsoft.com/office/powerpoint/2010/main" val="294790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5700D-88E3-4734-B02E-DE01F25655B0}"/>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Basisvoorwaarden</a:t>
            </a:r>
          </a:p>
        </p:txBody>
      </p:sp>
      <p:sp>
        <p:nvSpPr>
          <p:cNvPr id="3" name="Tijdelijke aanduiding voor inhoud 2">
            <a:extLst>
              <a:ext uri="{FF2B5EF4-FFF2-40B4-BE49-F238E27FC236}">
                <a16:creationId xmlns:a16="http://schemas.microsoft.com/office/drawing/2014/main" id="{C2AFB0A7-B4E3-4613-A889-880380CB0ECC}"/>
              </a:ext>
            </a:extLst>
          </p:cNvPr>
          <p:cNvSpPr>
            <a:spLocks noGrp="1"/>
          </p:cNvSpPr>
          <p:nvPr>
            <p:ph idx="1"/>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Lezen, schrijven, rekenen</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Digitaal vaardig</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Vraagt om hulp als dat nodig is en weet hulp te vinden</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Is gemotiveerd om zijn situatie aan te passen</a:t>
            </a:r>
          </a:p>
          <a:p>
            <a:endParaRPr lang="nl-NL" dirty="0"/>
          </a:p>
        </p:txBody>
      </p:sp>
    </p:spTree>
    <p:extLst>
      <p:ext uri="{BB962C8B-B14F-4D97-AF65-F5344CB8AC3E}">
        <p14:creationId xmlns:p14="http://schemas.microsoft.com/office/powerpoint/2010/main" val="447134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Hulp vragen: adviseurs</a:t>
            </a:r>
          </a:p>
        </p:txBody>
      </p:sp>
      <p:sp>
        <p:nvSpPr>
          <p:cNvPr id="3" name="Tijdelijke aanduiding voor inhoud 2"/>
          <p:cNvSpPr>
            <a:spLocks noGrp="1"/>
          </p:cNvSpPr>
          <p:nvPr>
            <p:ph idx="1"/>
          </p:nvPr>
        </p:nvSpPr>
        <p:spPr>
          <a:xfrm>
            <a:off x="457200" y="1131590"/>
            <a:ext cx="8229600" cy="3744416"/>
          </a:xfrm>
        </p:spPr>
        <p:txBody>
          <a:bodyPr/>
          <a:lstStyle/>
          <a:p>
            <a:pPr lvl="1">
              <a:buFont typeface="Arial" panose="020B0604020202020204" pitchFamily="34" charset="0"/>
              <a:buChar char="•"/>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Wet Financieel Toezicht (sinds 2008)</a:t>
            </a:r>
          </a:p>
          <a:p>
            <a:pPr lvl="1">
              <a:buFont typeface="Arial" panose="020B0604020202020204" pitchFamily="34" charset="0"/>
              <a:buChar char="•"/>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Licentie nodig van AFM</a:t>
            </a:r>
          </a:p>
          <a:p>
            <a:pPr lvl="1">
              <a:buFont typeface="Arial" panose="020B0604020202020204" pitchFamily="34" charset="0"/>
              <a:buChar char="•"/>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Adviseren vs. bemiddelen</a:t>
            </a:r>
          </a:p>
          <a:p>
            <a:pPr lvl="1">
              <a:buFont typeface="Arial" panose="020B0604020202020204" pitchFamily="34" charset="0"/>
              <a:buChar char="•"/>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Gebonden of onafhankelijk</a:t>
            </a:r>
          </a:p>
          <a:p>
            <a:pPr lvl="1">
              <a:buFont typeface="Arial" panose="020B0604020202020204" pitchFamily="34" charset="0"/>
              <a:buChar char="•"/>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Vanaf 2013: geen provisie</a:t>
            </a:r>
          </a:p>
          <a:p>
            <a:pPr lvl="2">
              <a:buFontTx/>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Zelf rekening betalen</a:t>
            </a:r>
          </a:p>
          <a:p>
            <a:pPr lvl="2">
              <a:buFontTx/>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Provisiejagers van markt verdwenen</a:t>
            </a:r>
          </a:p>
          <a:p>
            <a:pPr lvl="2">
              <a:buFontTx/>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Gedeelte zelf doen (uploaden gegevens)</a:t>
            </a:r>
          </a:p>
          <a:p>
            <a:pPr lvl="2"/>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7016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ECAD1-108D-4CC7-A4D1-1D6F41C399E5}"/>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Gebruik van financieel adviseur</a:t>
            </a:r>
          </a:p>
        </p:txBody>
      </p:sp>
      <p:pic>
        <p:nvPicPr>
          <p:cNvPr id="5" name="Afbeelding 4">
            <a:extLst>
              <a:ext uri="{FF2B5EF4-FFF2-40B4-BE49-F238E27FC236}">
                <a16:creationId xmlns:a16="http://schemas.microsoft.com/office/drawing/2014/main" id="{68A75225-9599-4866-B0BE-EEEB6929E2A6}"/>
              </a:ext>
            </a:extLst>
          </p:cNvPr>
          <p:cNvPicPr>
            <a:picLocks noChangeAspect="1"/>
          </p:cNvPicPr>
          <p:nvPr/>
        </p:nvPicPr>
        <p:blipFill>
          <a:blip r:embed="rId3"/>
          <a:stretch>
            <a:fillRect/>
          </a:stretch>
        </p:blipFill>
        <p:spPr>
          <a:xfrm>
            <a:off x="1475656" y="1275606"/>
            <a:ext cx="5773114" cy="3514528"/>
          </a:xfrm>
          <a:prstGeom prst="rect">
            <a:avLst/>
          </a:prstGeom>
        </p:spPr>
      </p:pic>
    </p:spTree>
    <p:extLst>
      <p:ext uri="{BB962C8B-B14F-4D97-AF65-F5344CB8AC3E}">
        <p14:creationId xmlns:p14="http://schemas.microsoft.com/office/powerpoint/2010/main" val="1130584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23D66-54FE-4F43-95BB-D7873134C88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3A560F9-90D0-4222-8D49-CEBE9887F08C}"/>
              </a:ext>
            </a:extLst>
          </p:cNvPr>
          <p:cNvSpPr>
            <a:spLocks noGrp="1"/>
          </p:cNvSpPr>
          <p:nvPr>
            <p:ph idx="1"/>
          </p:nvPr>
        </p:nvSpPr>
        <p:spPr>
          <a:xfrm>
            <a:off x="2164066" y="1793933"/>
            <a:ext cx="6522734" cy="2800690"/>
          </a:xfrm>
        </p:spPr>
        <p:txBody>
          <a:bodyPr/>
          <a:lstStyle/>
          <a:p>
            <a:pPr marL="0" indent="0" algn="r">
              <a:buNone/>
            </a:pPr>
            <a:endParaRPr lang="nl-NL" dirty="0"/>
          </a:p>
        </p:txBody>
      </p:sp>
      <p:pic>
        <p:nvPicPr>
          <p:cNvPr id="2050" name="FFFC0E01-1D83-49FF-8539-277605583F5B" descr="Image">
            <a:extLst>
              <a:ext uri="{FF2B5EF4-FFF2-40B4-BE49-F238E27FC236}">
                <a16:creationId xmlns:a16="http://schemas.microsoft.com/office/drawing/2014/main" id="{7AE7D4DE-A7E9-471E-A176-D5C30CF82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5" y="51469"/>
            <a:ext cx="5029650" cy="493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7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EC257-2FC7-43F5-AF11-660B6ADB48FF}"/>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Kloof aanbieder - vrager</a:t>
            </a:r>
          </a:p>
        </p:txBody>
      </p:sp>
      <p:sp>
        <p:nvSpPr>
          <p:cNvPr id="3" name="Tijdelijke aanduiding voor inhoud 2">
            <a:extLst>
              <a:ext uri="{FF2B5EF4-FFF2-40B4-BE49-F238E27FC236}">
                <a16:creationId xmlns:a16="http://schemas.microsoft.com/office/drawing/2014/main" id="{1B322920-EB68-4CA1-A4B1-1D21CCB72C8B}"/>
              </a:ext>
            </a:extLst>
          </p:cNvPr>
          <p:cNvSpPr>
            <a:spLocks noGrp="1"/>
          </p:cNvSpPr>
          <p:nvPr>
            <p:ph idx="1"/>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Uitsluiten</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Reguleren</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Helpen</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Niveau omhoog</a:t>
            </a:r>
          </a:p>
        </p:txBody>
      </p:sp>
    </p:spTree>
    <p:extLst>
      <p:ext uri="{BB962C8B-B14F-4D97-AF65-F5344CB8AC3E}">
        <p14:creationId xmlns:p14="http://schemas.microsoft.com/office/powerpoint/2010/main" val="905266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C2552-5444-4D76-B202-F7F4A99824A9}"/>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258A866F-8826-478E-B89F-9678308F8777}"/>
              </a:ext>
            </a:extLst>
          </p:cNvPr>
          <p:cNvSpPr>
            <a:spLocks noGrp="1"/>
          </p:cNvSpPr>
          <p:nvPr>
            <p:ph idx="1"/>
          </p:nvPr>
        </p:nvSpPr>
        <p:spPr/>
        <p:txBody>
          <a:bodyPr/>
          <a:lstStyle/>
          <a:p>
            <a:endParaRPr lang="nl-NL" dirty="0"/>
          </a:p>
        </p:txBody>
      </p:sp>
      <p:sp>
        <p:nvSpPr>
          <p:cNvPr id="4" name="Rechthoek: afgeronde hoeken 3">
            <a:extLst>
              <a:ext uri="{FF2B5EF4-FFF2-40B4-BE49-F238E27FC236}">
                <a16:creationId xmlns:a16="http://schemas.microsoft.com/office/drawing/2014/main" id="{247578FE-EECA-4219-8A5A-532508A23E53}"/>
              </a:ext>
            </a:extLst>
          </p:cNvPr>
          <p:cNvSpPr/>
          <p:nvPr/>
        </p:nvSpPr>
        <p:spPr>
          <a:xfrm>
            <a:off x="457200" y="339502"/>
            <a:ext cx="310668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Kennis</a:t>
            </a:r>
          </a:p>
          <a:p>
            <a:pPr algn="ctr"/>
            <a:r>
              <a:rPr lang="nl-NL" i="1" dirty="0"/>
              <a:t>Financial </a:t>
            </a:r>
            <a:r>
              <a:rPr lang="nl-NL" i="1" dirty="0" err="1"/>
              <a:t>literacy</a:t>
            </a:r>
            <a:endParaRPr lang="nl-NL" i="1" dirty="0"/>
          </a:p>
        </p:txBody>
      </p:sp>
      <p:sp>
        <p:nvSpPr>
          <p:cNvPr id="6" name="Rechthoek: afgeronde hoeken 5">
            <a:extLst>
              <a:ext uri="{FF2B5EF4-FFF2-40B4-BE49-F238E27FC236}">
                <a16:creationId xmlns:a16="http://schemas.microsoft.com/office/drawing/2014/main" id="{43EAB06A-EEF0-4D6E-BA98-5EA4FB84E293}"/>
              </a:ext>
            </a:extLst>
          </p:cNvPr>
          <p:cNvSpPr/>
          <p:nvPr/>
        </p:nvSpPr>
        <p:spPr>
          <a:xfrm>
            <a:off x="492183" y="1923678"/>
            <a:ext cx="310668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Vaardigheden</a:t>
            </a:r>
          </a:p>
          <a:p>
            <a:pPr algn="ctr"/>
            <a:r>
              <a:rPr lang="nl-NL" i="1" dirty="0"/>
              <a:t>Financial </a:t>
            </a:r>
            <a:r>
              <a:rPr lang="nl-NL" i="1" dirty="0" err="1"/>
              <a:t>Capability</a:t>
            </a:r>
            <a:endParaRPr lang="nl-NL" i="1" dirty="0"/>
          </a:p>
        </p:txBody>
      </p:sp>
      <p:sp>
        <p:nvSpPr>
          <p:cNvPr id="10" name="Rechthoek: afgeronde hoeken 9">
            <a:extLst>
              <a:ext uri="{FF2B5EF4-FFF2-40B4-BE49-F238E27FC236}">
                <a16:creationId xmlns:a16="http://schemas.microsoft.com/office/drawing/2014/main" id="{092A1F41-96C7-417A-A483-1E7476535BE1}"/>
              </a:ext>
            </a:extLst>
          </p:cNvPr>
          <p:cNvSpPr/>
          <p:nvPr/>
        </p:nvSpPr>
        <p:spPr>
          <a:xfrm>
            <a:off x="5400685" y="1995686"/>
            <a:ext cx="310668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Gezond financieel gedrag</a:t>
            </a:r>
          </a:p>
        </p:txBody>
      </p:sp>
      <p:cxnSp>
        <p:nvCxnSpPr>
          <p:cNvPr id="13" name="Rechte verbindingslijn met pijl 12">
            <a:extLst>
              <a:ext uri="{FF2B5EF4-FFF2-40B4-BE49-F238E27FC236}">
                <a16:creationId xmlns:a16="http://schemas.microsoft.com/office/drawing/2014/main" id="{1767C796-4F25-46BB-8C82-25FA38366C67}"/>
              </a:ext>
            </a:extLst>
          </p:cNvPr>
          <p:cNvCxnSpPr/>
          <p:nvPr/>
        </p:nvCxnSpPr>
        <p:spPr>
          <a:xfrm>
            <a:off x="3598871" y="1491630"/>
            <a:ext cx="1801814" cy="8640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63CC3041-B785-4343-A31F-BBA0C9149F87}"/>
              </a:ext>
            </a:extLst>
          </p:cNvPr>
          <p:cNvCxnSpPr/>
          <p:nvPr/>
        </p:nvCxnSpPr>
        <p:spPr>
          <a:xfrm>
            <a:off x="2195736" y="1707654"/>
            <a:ext cx="0" cy="2160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5C35BE95-3FE3-48CB-8FD6-2CEEF78CD938}"/>
              </a:ext>
            </a:extLst>
          </p:cNvPr>
          <p:cNvCxnSpPr>
            <a:endCxn id="10" idx="1"/>
          </p:cNvCxnSpPr>
          <p:nvPr/>
        </p:nvCxnSpPr>
        <p:spPr>
          <a:xfrm>
            <a:off x="3598871" y="2643758"/>
            <a:ext cx="1801814" cy="360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143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BC2552-5444-4D76-B202-F7F4A99824A9}"/>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258A866F-8826-478E-B89F-9678308F8777}"/>
              </a:ext>
            </a:extLst>
          </p:cNvPr>
          <p:cNvSpPr>
            <a:spLocks noGrp="1"/>
          </p:cNvSpPr>
          <p:nvPr>
            <p:ph idx="1"/>
          </p:nvPr>
        </p:nvSpPr>
        <p:spPr/>
        <p:txBody>
          <a:bodyPr/>
          <a:lstStyle/>
          <a:p>
            <a:endParaRPr lang="nl-NL" dirty="0"/>
          </a:p>
        </p:txBody>
      </p:sp>
      <p:sp>
        <p:nvSpPr>
          <p:cNvPr id="4" name="Rechthoek: afgeronde hoeken 3">
            <a:extLst>
              <a:ext uri="{FF2B5EF4-FFF2-40B4-BE49-F238E27FC236}">
                <a16:creationId xmlns:a16="http://schemas.microsoft.com/office/drawing/2014/main" id="{247578FE-EECA-4219-8A5A-532508A23E53}"/>
              </a:ext>
            </a:extLst>
          </p:cNvPr>
          <p:cNvSpPr/>
          <p:nvPr/>
        </p:nvSpPr>
        <p:spPr>
          <a:xfrm>
            <a:off x="457200" y="339502"/>
            <a:ext cx="310668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Kennis</a:t>
            </a:r>
          </a:p>
          <a:p>
            <a:pPr algn="ctr"/>
            <a:r>
              <a:rPr lang="nl-NL" i="1" dirty="0"/>
              <a:t>Financial </a:t>
            </a:r>
            <a:r>
              <a:rPr lang="nl-NL" i="1" dirty="0" err="1"/>
              <a:t>literacy</a:t>
            </a:r>
            <a:endParaRPr lang="nl-NL" i="1" dirty="0"/>
          </a:p>
        </p:txBody>
      </p:sp>
      <p:sp>
        <p:nvSpPr>
          <p:cNvPr id="6" name="Rechthoek: afgeronde hoeken 5">
            <a:extLst>
              <a:ext uri="{FF2B5EF4-FFF2-40B4-BE49-F238E27FC236}">
                <a16:creationId xmlns:a16="http://schemas.microsoft.com/office/drawing/2014/main" id="{43EAB06A-EEF0-4D6E-BA98-5EA4FB84E293}"/>
              </a:ext>
            </a:extLst>
          </p:cNvPr>
          <p:cNvSpPr/>
          <p:nvPr/>
        </p:nvSpPr>
        <p:spPr>
          <a:xfrm>
            <a:off x="492183" y="1923678"/>
            <a:ext cx="310668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Vaardigheden</a:t>
            </a:r>
          </a:p>
          <a:p>
            <a:pPr algn="ctr"/>
            <a:r>
              <a:rPr lang="nl-NL" i="1" dirty="0"/>
              <a:t>Financial </a:t>
            </a:r>
            <a:r>
              <a:rPr lang="nl-NL" i="1" dirty="0" err="1"/>
              <a:t>Capability</a:t>
            </a:r>
            <a:endParaRPr lang="nl-NL" i="1" dirty="0"/>
          </a:p>
        </p:txBody>
      </p:sp>
      <p:sp>
        <p:nvSpPr>
          <p:cNvPr id="7" name="Rechthoek: afgeronde hoeken 6">
            <a:extLst>
              <a:ext uri="{FF2B5EF4-FFF2-40B4-BE49-F238E27FC236}">
                <a16:creationId xmlns:a16="http://schemas.microsoft.com/office/drawing/2014/main" id="{98B2EBA2-1822-4D99-9B3D-767C0932EBF2}"/>
              </a:ext>
            </a:extLst>
          </p:cNvPr>
          <p:cNvSpPr/>
          <p:nvPr/>
        </p:nvSpPr>
        <p:spPr>
          <a:xfrm>
            <a:off x="492183" y="3597325"/>
            <a:ext cx="310668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i="1" dirty="0" err="1"/>
              <a:t>Doenvermogen</a:t>
            </a:r>
            <a:endParaRPr lang="nl-NL" i="1" dirty="0"/>
          </a:p>
          <a:p>
            <a:pPr algn="ctr"/>
            <a:r>
              <a:rPr lang="nl-NL" dirty="0"/>
              <a:t>Motivatie</a:t>
            </a:r>
          </a:p>
          <a:p>
            <a:pPr algn="ctr"/>
            <a:r>
              <a:rPr lang="nl-NL" dirty="0"/>
              <a:t>Zelfregulatie</a:t>
            </a:r>
          </a:p>
          <a:p>
            <a:pPr algn="ctr"/>
            <a:r>
              <a:rPr lang="nl-NL" dirty="0"/>
              <a:t>Mentale capaciteit</a:t>
            </a:r>
          </a:p>
        </p:txBody>
      </p:sp>
      <p:sp>
        <p:nvSpPr>
          <p:cNvPr id="8" name="Rechthoek: afgeronde hoeken 7">
            <a:extLst>
              <a:ext uri="{FF2B5EF4-FFF2-40B4-BE49-F238E27FC236}">
                <a16:creationId xmlns:a16="http://schemas.microsoft.com/office/drawing/2014/main" id="{248650F1-0F38-41EB-B8C7-804FF6F05747}"/>
              </a:ext>
            </a:extLst>
          </p:cNvPr>
          <p:cNvSpPr/>
          <p:nvPr/>
        </p:nvSpPr>
        <p:spPr>
          <a:xfrm>
            <a:off x="5436096" y="267494"/>
            <a:ext cx="3106688"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Keuze-omgeving</a:t>
            </a:r>
          </a:p>
        </p:txBody>
      </p:sp>
      <p:sp>
        <p:nvSpPr>
          <p:cNvPr id="10" name="Rechthoek: afgeronde hoeken 9">
            <a:extLst>
              <a:ext uri="{FF2B5EF4-FFF2-40B4-BE49-F238E27FC236}">
                <a16:creationId xmlns:a16="http://schemas.microsoft.com/office/drawing/2014/main" id="{092A1F41-96C7-417A-A483-1E7476535BE1}"/>
              </a:ext>
            </a:extLst>
          </p:cNvPr>
          <p:cNvSpPr/>
          <p:nvPr/>
        </p:nvSpPr>
        <p:spPr>
          <a:xfrm>
            <a:off x="5400685" y="1995686"/>
            <a:ext cx="310668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Gezond financieel gedrag</a:t>
            </a:r>
          </a:p>
        </p:txBody>
      </p:sp>
      <p:sp>
        <p:nvSpPr>
          <p:cNvPr id="11" name="Rechthoek: afgeronde hoeken 10">
            <a:extLst>
              <a:ext uri="{FF2B5EF4-FFF2-40B4-BE49-F238E27FC236}">
                <a16:creationId xmlns:a16="http://schemas.microsoft.com/office/drawing/2014/main" id="{39EF26F5-20D0-4389-B80D-455FC34CBB84}"/>
              </a:ext>
            </a:extLst>
          </p:cNvPr>
          <p:cNvSpPr/>
          <p:nvPr/>
        </p:nvSpPr>
        <p:spPr>
          <a:xfrm>
            <a:off x="5400685" y="3586511"/>
            <a:ext cx="3106688"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Sociale omgeving</a:t>
            </a:r>
          </a:p>
        </p:txBody>
      </p:sp>
      <p:cxnSp>
        <p:nvCxnSpPr>
          <p:cNvPr id="13" name="Rechte verbindingslijn met pijl 12">
            <a:extLst>
              <a:ext uri="{FF2B5EF4-FFF2-40B4-BE49-F238E27FC236}">
                <a16:creationId xmlns:a16="http://schemas.microsoft.com/office/drawing/2014/main" id="{1767C796-4F25-46BB-8C82-25FA38366C67}"/>
              </a:ext>
            </a:extLst>
          </p:cNvPr>
          <p:cNvCxnSpPr/>
          <p:nvPr/>
        </p:nvCxnSpPr>
        <p:spPr>
          <a:xfrm>
            <a:off x="3598871" y="1491630"/>
            <a:ext cx="1801814" cy="86409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63CC3041-B785-4343-A31F-BBA0C9149F87}"/>
              </a:ext>
            </a:extLst>
          </p:cNvPr>
          <p:cNvCxnSpPr/>
          <p:nvPr/>
        </p:nvCxnSpPr>
        <p:spPr>
          <a:xfrm>
            <a:off x="2195736" y="1707654"/>
            <a:ext cx="0" cy="21602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5C35BE95-3FE3-48CB-8FD6-2CEEF78CD938}"/>
              </a:ext>
            </a:extLst>
          </p:cNvPr>
          <p:cNvCxnSpPr>
            <a:endCxn id="10" idx="1"/>
          </p:cNvCxnSpPr>
          <p:nvPr/>
        </p:nvCxnSpPr>
        <p:spPr>
          <a:xfrm>
            <a:off x="3598871" y="2643758"/>
            <a:ext cx="1801814" cy="360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245D3091-6BD5-480B-B5C7-D138A7151597}"/>
              </a:ext>
            </a:extLst>
          </p:cNvPr>
          <p:cNvCxnSpPr/>
          <p:nvPr/>
        </p:nvCxnSpPr>
        <p:spPr>
          <a:xfrm flipV="1">
            <a:off x="3598871" y="3219822"/>
            <a:ext cx="1837225" cy="72008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6961E2BF-8CE2-4C5C-AAEF-6F1026CEEACF}"/>
              </a:ext>
            </a:extLst>
          </p:cNvPr>
          <p:cNvCxnSpPr/>
          <p:nvPr/>
        </p:nvCxnSpPr>
        <p:spPr>
          <a:xfrm>
            <a:off x="7092280" y="1419622"/>
            <a:ext cx="0" cy="57606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9A91376D-D8D1-41F2-92F6-9126B41D2F54}"/>
              </a:ext>
            </a:extLst>
          </p:cNvPr>
          <p:cNvCxnSpPr/>
          <p:nvPr/>
        </p:nvCxnSpPr>
        <p:spPr>
          <a:xfrm flipV="1">
            <a:off x="7164288" y="3363838"/>
            <a:ext cx="0" cy="2226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169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kits.nl/files/cache/b1e7d654b59b33571b62f22ab70b233a_f3768.jpg">
            <a:extLst>
              <a:ext uri="{FF2B5EF4-FFF2-40B4-BE49-F238E27FC236}">
                <a16:creationId xmlns:a16="http://schemas.microsoft.com/office/drawing/2014/main" id="{6F249985-CA9B-402E-ABCB-D94D9B95F85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9000" contrast="9000"/>
                    </a14:imgEffect>
                  </a14:imgLayer>
                </a14:imgProps>
              </a:ext>
              <a:ext uri="{28A0092B-C50C-407E-A947-70E740481C1C}">
                <a14:useLocalDpi xmlns:a14="http://schemas.microsoft.com/office/drawing/2010/main" val="0"/>
              </a:ext>
            </a:extLst>
          </a:blip>
          <a:srcRect/>
          <a:stretch>
            <a:fillRect/>
          </a:stretch>
        </p:blipFill>
        <p:spPr bwMode="auto">
          <a:xfrm>
            <a:off x="611560" y="190500"/>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6012160" y="1059582"/>
            <a:ext cx="3964809" cy="784830"/>
          </a:xfrm>
          <a:prstGeom prst="rect">
            <a:avLst/>
          </a:prstGeom>
          <a:noFill/>
        </p:spPr>
        <p:txBody>
          <a:bodyPr wrap="square" rtlCol="0">
            <a:spAutoFit/>
          </a:bodyPr>
          <a:lstStyle/>
          <a:p>
            <a:r>
              <a:rPr lang="nl-NL" sz="1500" b="1" dirty="0">
                <a:solidFill>
                  <a:schemeClr val="bg1"/>
                </a:solidFill>
              </a:rPr>
              <a:t>5% bewust gedrag</a:t>
            </a:r>
          </a:p>
          <a:p>
            <a:endParaRPr lang="nl-NL" sz="1500" b="1" dirty="0">
              <a:solidFill>
                <a:schemeClr val="bg1"/>
              </a:solidFill>
            </a:endParaRPr>
          </a:p>
          <a:p>
            <a:r>
              <a:rPr lang="nl-NL" sz="1500" b="1" dirty="0">
                <a:solidFill>
                  <a:schemeClr val="bg1"/>
                </a:solidFill>
              </a:rPr>
              <a:t>95% onbewust gedrag</a:t>
            </a:r>
          </a:p>
        </p:txBody>
      </p:sp>
    </p:spTree>
    <p:extLst>
      <p:ext uri="{BB962C8B-B14F-4D97-AF65-F5344CB8AC3E}">
        <p14:creationId xmlns:p14="http://schemas.microsoft.com/office/powerpoint/2010/main" val="862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A36FEF4-CA86-43E9-86C5-E9470B7C7B5A}"/>
              </a:ext>
            </a:extLst>
          </p:cNvPr>
          <p:cNvPicPr>
            <a:picLocks noChangeAspect="1"/>
          </p:cNvPicPr>
          <p:nvPr/>
        </p:nvPicPr>
        <p:blipFill rotWithShape="1">
          <a:blip r:embed="rId3"/>
          <a:srcRect l="1106" r="932"/>
          <a:stretch/>
        </p:blipFill>
        <p:spPr>
          <a:xfrm>
            <a:off x="438506" y="0"/>
            <a:ext cx="3476678" cy="5143493"/>
          </a:xfrm>
          <a:prstGeom prst="rect">
            <a:avLst/>
          </a:prstGeom>
          <a:effectLst/>
        </p:spPr>
      </p:pic>
      <p:sp>
        <p:nvSpPr>
          <p:cNvPr id="6" name="Tijdelijke aanduiding voor inhoud 2">
            <a:extLst>
              <a:ext uri="{FF2B5EF4-FFF2-40B4-BE49-F238E27FC236}">
                <a16:creationId xmlns:a16="http://schemas.microsoft.com/office/drawing/2014/main" id="{06A87E4E-1085-466D-AE70-10EEFCFC6817}"/>
              </a:ext>
            </a:extLst>
          </p:cNvPr>
          <p:cNvSpPr txBox="1">
            <a:spLocks/>
          </p:cNvSpPr>
          <p:nvPr/>
        </p:nvSpPr>
        <p:spPr bwMode="auto">
          <a:xfrm>
            <a:off x="3933878" y="1477855"/>
            <a:ext cx="4939867" cy="2839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nl-NL" sz="2000" kern="0" dirty="0">
                <a:solidFill>
                  <a:srgbClr val="083984"/>
                </a:solidFill>
                <a:latin typeface="+mj-lt"/>
              </a:rPr>
              <a:t>Vaak onbewust, daardoor lastig te </a:t>
            </a:r>
            <a:br>
              <a:rPr lang="nl-NL" sz="2000" kern="0" dirty="0">
                <a:solidFill>
                  <a:srgbClr val="083984"/>
                </a:solidFill>
                <a:latin typeface="+mj-lt"/>
              </a:rPr>
            </a:br>
            <a:r>
              <a:rPr lang="nl-NL" sz="2000" kern="0" dirty="0">
                <a:solidFill>
                  <a:srgbClr val="083984"/>
                </a:solidFill>
                <a:latin typeface="+mj-lt"/>
              </a:rPr>
              <a:t>doorbreken</a:t>
            </a:r>
          </a:p>
          <a:p>
            <a:pPr>
              <a:buFont typeface="Arial" panose="020B0604020202020204" pitchFamily="34" charset="0"/>
              <a:buChar char="•"/>
            </a:pPr>
            <a:endParaRPr lang="nl-NL" sz="2000" kern="0" dirty="0">
              <a:solidFill>
                <a:srgbClr val="083984"/>
              </a:solidFill>
              <a:latin typeface="+mj-lt"/>
            </a:endParaRPr>
          </a:p>
          <a:p>
            <a:pPr>
              <a:buFont typeface="Arial" panose="020B0604020202020204" pitchFamily="34" charset="0"/>
              <a:buChar char="•"/>
            </a:pPr>
            <a:r>
              <a:rPr lang="nl-NL" sz="2000" kern="0" dirty="0">
                <a:solidFill>
                  <a:srgbClr val="083984"/>
                </a:solidFill>
                <a:latin typeface="+mj-lt"/>
              </a:rPr>
              <a:t>Eerste stap: bewustwording van je gedrag!</a:t>
            </a:r>
            <a:br>
              <a:rPr lang="nl-NL" sz="2000" kern="0" dirty="0">
                <a:solidFill>
                  <a:srgbClr val="083984"/>
                </a:solidFill>
                <a:latin typeface="+mj-lt"/>
              </a:rPr>
            </a:br>
            <a:r>
              <a:rPr lang="nl-NL" sz="2000" kern="0" dirty="0">
                <a:solidFill>
                  <a:srgbClr val="083984"/>
                </a:solidFill>
                <a:latin typeface="+mj-lt"/>
                <a:sym typeface="Wingdings" panose="05000000000000000000" pitchFamily="2" charset="2"/>
              </a:rPr>
              <a:t>Daarna: heroverwegen en veranderen</a:t>
            </a:r>
          </a:p>
          <a:p>
            <a:pPr marL="0" indent="0">
              <a:buFontTx/>
              <a:buNone/>
            </a:pPr>
            <a:endParaRPr lang="nl-NL" sz="1500" kern="0" dirty="0">
              <a:latin typeface="Calibri" panose="020F0502020204030204" pitchFamily="34" charset="0"/>
              <a:sym typeface="Wingdings" panose="05000000000000000000" pitchFamily="2" charset="2"/>
            </a:endParaRPr>
          </a:p>
        </p:txBody>
      </p:sp>
      <p:sp>
        <p:nvSpPr>
          <p:cNvPr id="7" name="Titel 1">
            <a:extLst>
              <a:ext uri="{FF2B5EF4-FFF2-40B4-BE49-F238E27FC236}">
                <a16:creationId xmlns:a16="http://schemas.microsoft.com/office/drawing/2014/main" id="{FF383DF3-34C8-47F2-AF85-221513DD8586}"/>
              </a:ext>
            </a:extLst>
          </p:cNvPr>
          <p:cNvSpPr>
            <a:spLocks noGrp="1"/>
          </p:cNvSpPr>
          <p:nvPr>
            <p:ph type="title"/>
          </p:nvPr>
        </p:nvSpPr>
        <p:spPr>
          <a:xfrm>
            <a:off x="4067944" y="267494"/>
            <a:ext cx="4939868" cy="964620"/>
          </a:xfrm>
        </p:spPr>
        <p:txBody>
          <a:bodyPr anchor="b">
            <a:normAutofit/>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Gewoontegedrag</a:t>
            </a:r>
          </a:p>
        </p:txBody>
      </p:sp>
    </p:spTree>
    <p:extLst>
      <p:ext uri="{BB962C8B-B14F-4D97-AF65-F5344CB8AC3E}">
        <p14:creationId xmlns:p14="http://schemas.microsoft.com/office/powerpoint/2010/main" val="2126285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C89D58-13DB-47DA-B5F7-5AEDCF5EB517}"/>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Houding</a:t>
            </a:r>
            <a:b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br>
            <a:r>
              <a:rPr lang="nl-NL" sz="2400" dirty="0">
                <a:solidFill>
                  <a:srgbClr val="083984"/>
                </a:solidFill>
                <a:latin typeface="Tahoma" panose="020B0604030504040204" pitchFamily="34" charset="0"/>
                <a:ea typeface="Tahoma" panose="020B0604030504040204" pitchFamily="34" charset="0"/>
                <a:cs typeface="Tahoma" panose="020B0604030504040204" pitchFamily="34" charset="0"/>
              </a:rPr>
              <a:t>Impulsiviteit &amp; materialisme</a:t>
            </a:r>
            <a:br>
              <a:rPr lang="nl-NL" dirty="0"/>
            </a:br>
            <a:endParaRPr lang="nl-NL" dirty="0"/>
          </a:p>
        </p:txBody>
      </p:sp>
      <p:sp>
        <p:nvSpPr>
          <p:cNvPr id="3" name="Tijdelijke aanduiding voor inhoud 2">
            <a:extLst>
              <a:ext uri="{FF2B5EF4-FFF2-40B4-BE49-F238E27FC236}">
                <a16:creationId xmlns:a16="http://schemas.microsoft.com/office/drawing/2014/main" id="{D5A15B50-6F6C-4329-A9C3-B33943F73B58}"/>
              </a:ext>
            </a:extLst>
          </p:cNvPr>
          <p:cNvSpPr>
            <a:spLocks noGrp="1"/>
          </p:cNvSpPr>
          <p:nvPr>
            <p:ph sz="half" idx="1"/>
          </p:nvPr>
        </p:nvSpPr>
        <p:spPr>
          <a:xfrm>
            <a:off x="412901" y="1923678"/>
            <a:ext cx="4038600" cy="3106440"/>
          </a:xfrm>
        </p:spPr>
        <p:txBody>
          <a:bodyPr/>
          <a:lstStyle/>
          <a:p>
            <a:endParaRPr lang="nl-NL" sz="1800" dirty="0">
              <a:solidFill>
                <a:srgbClr val="FE5000"/>
              </a:solidFill>
              <a:latin typeface="Tahoma" panose="020B0604030504040204" pitchFamily="34" charset="0"/>
              <a:ea typeface="Tahoma" panose="020B0604030504040204" pitchFamily="34" charset="0"/>
              <a:cs typeface="Tahoma" panose="020B0604030504040204" pitchFamily="34" charset="0"/>
            </a:endParaRPr>
          </a:p>
          <a:p>
            <a:endParaRPr lang="nl-NL" sz="1800" dirty="0">
              <a:solidFill>
                <a:srgbClr val="FE5000"/>
              </a:solidFill>
              <a:latin typeface="Tahoma" panose="020B0604030504040204" pitchFamily="34" charset="0"/>
              <a:ea typeface="Tahoma" panose="020B0604030504040204" pitchFamily="34" charset="0"/>
              <a:cs typeface="Tahoma" panose="020B0604030504040204" pitchFamily="34" charset="0"/>
            </a:endParaRPr>
          </a:p>
          <a:p>
            <a:endParaRPr lang="nl-NL" sz="1800" dirty="0">
              <a:solidFill>
                <a:srgbClr val="FE5000"/>
              </a:solidFill>
              <a:latin typeface="Tahoma" panose="020B0604030504040204" pitchFamily="34" charset="0"/>
              <a:ea typeface="Tahoma" panose="020B0604030504040204" pitchFamily="34" charset="0"/>
              <a:cs typeface="Tahoma" panose="020B0604030504040204" pitchFamily="34" charset="0"/>
            </a:endParaRPr>
          </a:p>
          <a:p>
            <a:endParaRPr lang="nl-NL" sz="1800" dirty="0">
              <a:solidFill>
                <a:srgbClr val="FE5000"/>
              </a:solidFill>
              <a:latin typeface="Tahoma" panose="020B0604030504040204" pitchFamily="34" charset="0"/>
              <a:ea typeface="Tahoma" panose="020B0604030504040204" pitchFamily="34" charset="0"/>
              <a:cs typeface="Tahoma" panose="020B0604030504040204" pitchFamily="34" charset="0"/>
            </a:endParaRPr>
          </a:p>
          <a:p>
            <a:r>
              <a:rPr lang="nl-NL" sz="1800" dirty="0">
                <a:solidFill>
                  <a:srgbClr val="FE5000"/>
                </a:solidFill>
                <a:latin typeface="Tahoma" panose="020B0604030504040204" pitchFamily="34" charset="0"/>
                <a:ea typeface="Tahoma" panose="020B0604030504040204" pitchFamily="34" charset="0"/>
                <a:cs typeface="Tahoma" panose="020B0604030504040204" pitchFamily="34" charset="0"/>
              </a:rPr>
              <a:t>Ik koop vaak dingen spontaan</a:t>
            </a:r>
          </a:p>
          <a:p>
            <a:r>
              <a:rPr lang="nl-NL" sz="1800" dirty="0">
                <a:solidFill>
                  <a:srgbClr val="FE5000"/>
                </a:solidFill>
                <a:latin typeface="Tahoma" panose="020B0604030504040204" pitchFamily="34" charset="0"/>
                <a:ea typeface="Tahoma" panose="020B0604030504040204" pitchFamily="34" charset="0"/>
                <a:cs typeface="Tahoma" panose="020B0604030504040204" pitchFamily="34" charset="0"/>
              </a:rPr>
              <a:t>Als ik geld heb, geef ik het direct uit</a:t>
            </a:r>
          </a:p>
          <a:p>
            <a:r>
              <a:rPr lang="nl-NL" sz="1800" dirty="0">
                <a:solidFill>
                  <a:srgbClr val="FE5000"/>
                </a:solidFill>
                <a:latin typeface="Tahoma" panose="020B0604030504040204" pitchFamily="34" charset="0"/>
                <a:ea typeface="Tahoma" panose="020B0604030504040204" pitchFamily="34" charset="0"/>
                <a:cs typeface="Tahoma" panose="020B0604030504040204" pitchFamily="34" charset="0"/>
              </a:rPr>
              <a:t>Ik vind het moeilijk om te sparen</a:t>
            </a:r>
          </a:p>
          <a:p>
            <a:r>
              <a:rPr lang="nl-NL" sz="1800" dirty="0">
                <a:solidFill>
                  <a:srgbClr val="FE5000"/>
                </a:solidFill>
                <a:latin typeface="Tahoma" panose="020B0604030504040204" pitchFamily="34" charset="0"/>
                <a:ea typeface="Tahoma" panose="020B0604030504040204" pitchFamily="34" charset="0"/>
                <a:cs typeface="Tahoma" panose="020B0604030504040204" pitchFamily="34" charset="0"/>
              </a:rPr>
              <a:t>Ik kom vaak in de verleiding om dingen te kopen</a:t>
            </a:r>
          </a:p>
          <a:p>
            <a:pPr marL="0" indent="0">
              <a:buNone/>
            </a:pPr>
            <a:endParaRPr lang="nl-NL" dirty="0"/>
          </a:p>
        </p:txBody>
      </p:sp>
      <p:sp>
        <p:nvSpPr>
          <p:cNvPr id="4" name="Tijdelijke aanduiding voor inhoud 3">
            <a:extLst>
              <a:ext uri="{FF2B5EF4-FFF2-40B4-BE49-F238E27FC236}">
                <a16:creationId xmlns:a16="http://schemas.microsoft.com/office/drawing/2014/main" id="{927B815D-67F8-4524-B1A8-F4B456510C60}"/>
              </a:ext>
            </a:extLst>
          </p:cNvPr>
          <p:cNvSpPr>
            <a:spLocks noGrp="1"/>
          </p:cNvSpPr>
          <p:nvPr>
            <p:ph sz="half" idx="2"/>
          </p:nvPr>
        </p:nvSpPr>
        <p:spPr>
          <a:xfrm>
            <a:off x="4617896" y="1950242"/>
            <a:ext cx="4038600" cy="2810528"/>
          </a:xfrm>
        </p:spPr>
        <p:txBody>
          <a:bodyPr/>
          <a:lstStyle/>
          <a:p>
            <a:endParaRPr lang="nl-NL" sz="1800" dirty="0">
              <a:solidFill>
                <a:srgbClr val="002169"/>
              </a:solidFill>
              <a:latin typeface="Tahoma" panose="020B0604030504040204" pitchFamily="34" charset="0"/>
              <a:ea typeface="Tahoma" panose="020B0604030504040204" pitchFamily="34" charset="0"/>
              <a:cs typeface="Tahoma" panose="020B0604030504040204" pitchFamily="34" charset="0"/>
            </a:endParaRPr>
          </a:p>
          <a:p>
            <a:endParaRPr lang="nl-NL" sz="1800" dirty="0">
              <a:solidFill>
                <a:srgbClr val="002169"/>
              </a:solidFill>
              <a:latin typeface="Tahoma" panose="020B0604030504040204" pitchFamily="34" charset="0"/>
              <a:ea typeface="Tahoma" panose="020B0604030504040204" pitchFamily="34" charset="0"/>
              <a:cs typeface="Tahoma" panose="020B0604030504040204" pitchFamily="34" charset="0"/>
            </a:endParaRPr>
          </a:p>
          <a:p>
            <a:endParaRPr lang="nl-NL" sz="1800" dirty="0">
              <a:solidFill>
                <a:srgbClr val="002169"/>
              </a:solidFill>
              <a:latin typeface="Tahoma" panose="020B0604030504040204" pitchFamily="34" charset="0"/>
              <a:ea typeface="Tahoma" panose="020B0604030504040204" pitchFamily="34" charset="0"/>
              <a:cs typeface="Tahoma" panose="020B0604030504040204" pitchFamily="34" charset="0"/>
            </a:endParaRPr>
          </a:p>
          <a:p>
            <a:endParaRPr lang="nl-NL" sz="1800" dirty="0">
              <a:solidFill>
                <a:srgbClr val="002169"/>
              </a:solidFill>
              <a:latin typeface="Tahoma" panose="020B0604030504040204" pitchFamily="34" charset="0"/>
              <a:ea typeface="Tahoma" panose="020B0604030504040204" pitchFamily="34" charset="0"/>
              <a:cs typeface="Tahoma" panose="020B0604030504040204" pitchFamily="34" charset="0"/>
            </a:endParaRPr>
          </a:p>
          <a:p>
            <a:r>
              <a:rPr lang="nl-NL" sz="1800" dirty="0">
                <a:solidFill>
                  <a:srgbClr val="002169"/>
                </a:solidFill>
                <a:latin typeface="Tahoma" panose="020B0604030504040204" pitchFamily="34" charset="0"/>
                <a:ea typeface="Tahoma" panose="020B0604030504040204" pitchFamily="34" charset="0"/>
                <a:cs typeface="Tahoma" panose="020B0604030504040204" pitchFamily="34" charset="0"/>
              </a:rPr>
              <a:t>Ik bewonder mensen die dure spullen hebben</a:t>
            </a:r>
          </a:p>
          <a:p>
            <a:r>
              <a:rPr lang="nl-NL" sz="1800" dirty="0">
                <a:solidFill>
                  <a:srgbClr val="002169"/>
                </a:solidFill>
                <a:latin typeface="Tahoma" panose="020B0604030504040204" pitchFamily="34" charset="0"/>
                <a:ea typeface="Tahoma" panose="020B0604030504040204" pitchFamily="34" charset="0"/>
                <a:cs typeface="Tahoma" panose="020B0604030504040204" pitchFamily="34" charset="0"/>
              </a:rPr>
              <a:t>Ik houd van luxe</a:t>
            </a:r>
          </a:p>
          <a:p>
            <a:r>
              <a:rPr lang="nl-NL" sz="1800" dirty="0">
                <a:solidFill>
                  <a:srgbClr val="002169"/>
                </a:solidFill>
                <a:latin typeface="Tahoma" panose="020B0604030504040204" pitchFamily="34" charset="0"/>
                <a:ea typeface="Tahoma" panose="020B0604030504040204" pitchFamily="34" charset="0"/>
                <a:cs typeface="Tahoma" panose="020B0604030504040204" pitchFamily="34" charset="0"/>
              </a:rPr>
              <a:t>Ik zou gelukkiger zijn als ik meer dingen zou kunnen kopen</a:t>
            </a:r>
          </a:p>
          <a:p>
            <a:endParaRPr lang="nl-NL" dirty="0"/>
          </a:p>
        </p:txBody>
      </p:sp>
      <p:pic>
        <p:nvPicPr>
          <p:cNvPr id="5" name="Picture 4" descr="http://ferrariofalberta.com/img/news/FERRARI-488-GTB.jpg">
            <a:extLst>
              <a:ext uri="{FF2B5EF4-FFF2-40B4-BE49-F238E27FC236}">
                <a16:creationId xmlns:a16="http://schemas.microsoft.com/office/drawing/2014/main" id="{74CD8B3F-8182-4E75-92C7-914A0DCB5EE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545" b="18137"/>
          <a:stretch/>
        </p:blipFill>
        <p:spPr bwMode="auto">
          <a:xfrm>
            <a:off x="1103272" y="1059582"/>
            <a:ext cx="6862853" cy="213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468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4400" y="384329"/>
            <a:ext cx="8229600" cy="857250"/>
          </a:xfrm>
        </p:spPr>
        <p:txBody>
          <a:bodyPr/>
          <a:lstStyle/>
          <a:p>
            <a:r>
              <a:rPr lang="en-US" dirty="0" err="1">
                <a:solidFill>
                  <a:srgbClr val="083984"/>
                </a:solidFill>
                <a:latin typeface="Tahoma" panose="020B0604030504040204" pitchFamily="34" charset="0"/>
                <a:ea typeface="Tahoma" panose="020B0604030504040204" pitchFamily="34" charset="0"/>
                <a:cs typeface="Tahoma" panose="020B0604030504040204" pitchFamily="34" charset="0"/>
              </a:rPr>
              <a:t>Wilskracht</a:t>
            </a: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pic>
        <p:nvPicPr>
          <p:cNvPr id="5" name="Tijdelijke aanduiding voor inhoud 4" descr="1001004011833432.jpg"/>
          <p:cNvPicPr>
            <a:picLocks noGrp="1" noChangeAspect="1"/>
          </p:cNvPicPr>
          <p:nvPr>
            <p:ph idx="1"/>
          </p:nvPr>
        </p:nvPicPr>
        <p:blipFill>
          <a:blip r:embed="rId3" cstate="print"/>
          <a:stretch>
            <a:fillRect/>
          </a:stretch>
        </p:blipFill>
        <p:spPr>
          <a:xfrm rot="21168440">
            <a:off x="500907" y="461637"/>
            <a:ext cx="1371066" cy="2166914"/>
          </a:xfrm>
        </p:spPr>
      </p:pic>
      <p:sp>
        <p:nvSpPr>
          <p:cNvPr id="6" name="Rechthoek 5"/>
          <p:cNvSpPr/>
          <p:nvPr/>
        </p:nvSpPr>
        <p:spPr>
          <a:xfrm>
            <a:off x="1657350" y="742950"/>
            <a:ext cx="7029450" cy="3000821"/>
          </a:xfrm>
          <a:prstGeom prst="rect">
            <a:avLst/>
          </a:prstGeom>
        </p:spPr>
        <p:txBody>
          <a:bodyPr wrap="square">
            <a:spAutoFit/>
          </a:bodyPr>
          <a:lstStyle/>
          <a:p>
            <a:pPr algn="ctr"/>
            <a:endParaRPr lang="nl-NL" sz="2700" b="1" dirty="0">
              <a:latin typeface="Calibri" pitchFamily="34" charset="0"/>
            </a:endParaRPr>
          </a:p>
          <a:p>
            <a:pPr algn="ctr"/>
            <a:endParaRPr lang="nl-NL" sz="2700" b="1" dirty="0">
              <a:latin typeface="Calibri" pitchFamily="34" charset="0"/>
            </a:endParaRPr>
          </a:p>
          <a:p>
            <a:pPr algn="ctr"/>
            <a:endParaRPr lang="nl-NL" sz="2700" b="1" dirty="0">
              <a:latin typeface="Calibri" pitchFamily="34" charset="0"/>
            </a:endParaRPr>
          </a:p>
          <a:p>
            <a:pPr algn="ctr"/>
            <a:endParaRPr lang="nl-NL" sz="2700" b="1" dirty="0">
              <a:latin typeface="Calibri" pitchFamily="34" charset="0"/>
            </a:endParaRPr>
          </a:p>
          <a:p>
            <a:pPr algn="ctr"/>
            <a:r>
              <a:rPr lang="nl-NL" sz="2700" b="1" dirty="0">
                <a:solidFill>
                  <a:srgbClr val="083984"/>
                </a:solidFill>
                <a:latin typeface="Tahoma" panose="020B0604030504040204" pitchFamily="34" charset="0"/>
                <a:ea typeface="Tahoma" panose="020B0604030504040204" pitchFamily="34" charset="0"/>
                <a:cs typeface="Tahoma" panose="020B0604030504040204" pitchFamily="34" charset="0"/>
              </a:rPr>
              <a:t>Wilskracht is als een spier: </a:t>
            </a:r>
          </a:p>
          <a:p>
            <a:pPr algn="ctr"/>
            <a:r>
              <a:rPr lang="nl-NL" sz="2700" dirty="0">
                <a:solidFill>
                  <a:srgbClr val="083984"/>
                </a:solidFill>
                <a:latin typeface="Tahoma" panose="020B0604030504040204" pitchFamily="34" charset="0"/>
                <a:ea typeface="Tahoma" panose="020B0604030504040204" pitchFamily="34" charset="0"/>
                <a:cs typeface="Tahoma" panose="020B0604030504040204" pitchFamily="34" charset="0"/>
              </a:rPr>
              <a:t>hij wordt moe door overbelasting, maar kan door oefening sterker worden </a:t>
            </a:r>
          </a:p>
        </p:txBody>
      </p:sp>
    </p:spTree>
    <p:extLst>
      <p:ext uri="{BB962C8B-B14F-4D97-AF65-F5344CB8AC3E}">
        <p14:creationId xmlns:p14="http://schemas.microsoft.com/office/powerpoint/2010/main" val="813473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C55366D-8FE2-4C91-89B1-06EDF504C61B}"/>
              </a:ext>
            </a:extLst>
          </p:cNvPr>
          <p:cNvSpPr txBox="1">
            <a:spLocks/>
          </p:cNvSpPr>
          <p:nvPr/>
        </p:nvSpPr>
        <p:spPr>
          <a:xfrm>
            <a:off x="457200" y="205979"/>
            <a:ext cx="8229600" cy="857250"/>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Invloed van de keuzeomgeving</a:t>
            </a:r>
          </a:p>
        </p:txBody>
      </p:sp>
      <p:pic>
        <p:nvPicPr>
          <p:cNvPr id="6" name="Picture 3">
            <a:extLst>
              <a:ext uri="{FF2B5EF4-FFF2-40B4-BE49-F238E27FC236}">
                <a16:creationId xmlns:a16="http://schemas.microsoft.com/office/drawing/2014/main" id="{72D2D095-73E9-4733-BC29-CF6941E39F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 t="71854" r="913" b="1"/>
          <a:stretch/>
        </p:blipFill>
        <p:spPr bwMode="auto">
          <a:xfrm>
            <a:off x="683568" y="1563638"/>
            <a:ext cx="7413376" cy="111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47D0A63B-71FB-4BE4-88A4-714A59F264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1" t="32912" r="3637" b="47059"/>
          <a:stretch/>
        </p:blipFill>
        <p:spPr bwMode="auto">
          <a:xfrm>
            <a:off x="683568" y="3291830"/>
            <a:ext cx="7413376"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vak 2">
            <a:extLst>
              <a:ext uri="{FF2B5EF4-FFF2-40B4-BE49-F238E27FC236}">
                <a16:creationId xmlns:a16="http://schemas.microsoft.com/office/drawing/2014/main" id="{4D6F5136-F36E-40A8-AF7B-55B2B235D4B6}"/>
              </a:ext>
            </a:extLst>
          </p:cNvPr>
          <p:cNvSpPr txBox="1"/>
          <p:nvPr/>
        </p:nvSpPr>
        <p:spPr>
          <a:xfrm>
            <a:off x="669540" y="1102413"/>
            <a:ext cx="7776864" cy="461665"/>
          </a:xfrm>
          <a:prstGeom prst="rect">
            <a:avLst/>
          </a:prstGeom>
          <a:noFill/>
        </p:spPr>
        <p:txBody>
          <a:bodyPr wrap="square" rtlCol="0">
            <a:spAutoFit/>
          </a:bodyPr>
          <a:lstStyle/>
          <a:p>
            <a:r>
              <a:rPr lang="nl-NL" sz="2400" dirty="0">
                <a:solidFill>
                  <a:srgbClr val="083984"/>
                </a:solidFill>
                <a:latin typeface="Corbel" panose="020B0503020204020204" pitchFamily="34" charset="0"/>
                <a:ea typeface="+mj-ea"/>
                <a:cs typeface="+mj-cs"/>
              </a:rPr>
              <a:t>Voor</a:t>
            </a:r>
          </a:p>
        </p:txBody>
      </p:sp>
      <p:sp>
        <p:nvSpPr>
          <p:cNvPr id="9" name="Tekstvak 2">
            <a:extLst>
              <a:ext uri="{FF2B5EF4-FFF2-40B4-BE49-F238E27FC236}">
                <a16:creationId xmlns:a16="http://schemas.microsoft.com/office/drawing/2014/main" id="{77312D12-09D2-4FFA-8D90-ABB34C550E7F}"/>
              </a:ext>
            </a:extLst>
          </p:cNvPr>
          <p:cNvSpPr txBox="1"/>
          <p:nvPr/>
        </p:nvSpPr>
        <p:spPr>
          <a:xfrm>
            <a:off x="665312" y="2837885"/>
            <a:ext cx="7776864" cy="461665"/>
          </a:xfrm>
          <a:prstGeom prst="rect">
            <a:avLst/>
          </a:prstGeom>
          <a:noFill/>
        </p:spPr>
        <p:txBody>
          <a:bodyPr wrap="square" rtlCol="0">
            <a:spAutoFit/>
          </a:bodyPr>
          <a:lstStyle/>
          <a:p>
            <a:r>
              <a:rPr lang="nl-NL" sz="2400" dirty="0">
                <a:solidFill>
                  <a:srgbClr val="083984"/>
                </a:solidFill>
                <a:latin typeface="Corbel" panose="020B0503020204020204" pitchFamily="34" charset="0"/>
                <a:ea typeface="+mj-ea"/>
                <a:cs typeface="+mj-cs"/>
              </a:rPr>
              <a:t>Na</a:t>
            </a:r>
          </a:p>
        </p:txBody>
      </p:sp>
      <p:sp>
        <p:nvSpPr>
          <p:cNvPr id="10" name="Boog 9">
            <a:extLst>
              <a:ext uri="{FF2B5EF4-FFF2-40B4-BE49-F238E27FC236}">
                <a16:creationId xmlns:a16="http://schemas.microsoft.com/office/drawing/2014/main" id="{2DFDDF16-0A04-4DD9-AF48-7256609F2A86}"/>
              </a:ext>
            </a:extLst>
          </p:cNvPr>
          <p:cNvSpPr/>
          <p:nvPr/>
        </p:nvSpPr>
        <p:spPr>
          <a:xfrm rot="11603718">
            <a:off x="3260729" y="1787783"/>
            <a:ext cx="1368152" cy="1273373"/>
          </a:xfrm>
          <a:prstGeom prst="arc">
            <a:avLst>
              <a:gd name="adj1" fmla="val 13246213"/>
              <a:gd name="adj2" fmla="val 19891307"/>
            </a:avLst>
          </a:prstGeom>
          <a:ln w="28575">
            <a:solidFill>
              <a:srgbClr val="00B388"/>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1" name="Tekstvak 2">
            <a:extLst>
              <a:ext uri="{FF2B5EF4-FFF2-40B4-BE49-F238E27FC236}">
                <a16:creationId xmlns:a16="http://schemas.microsoft.com/office/drawing/2014/main" id="{3D2C5003-989B-4758-BA23-B8205949BDA9}"/>
              </a:ext>
            </a:extLst>
          </p:cNvPr>
          <p:cNvSpPr txBox="1"/>
          <p:nvPr/>
        </p:nvSpPr>
        <p:spPr>
          <a:xfrm>
            <a:off x="4320887" y="2603192"/>
            <a:ext cx="901824" cy="461665"/>
          </a:xfrm>
          <a:prstGeom prst="rect">
            <a:avLst/>
          </a:prstGeom>
          <a:noFill/>
        </p:spPr>
        <p:txBody>
          <a:bodyPr wrap="square" rtlCol="0">
            <a:spAutoFit/>
          </a:bodyPr>
          <a:lstStyle/>
          <a:p>
            <a:r>
              <a:rPr lang="nl-NL" sz="2400" dirty="0">
                <a:solidFill>
                  <a:srgbClr val="083984"/>
                </a:solidFill>
                <a:latin typeface="Corbel" panose="020B0503020204020204" pitchFamily="34" charset="0"/>
                <a:ea typeface="+mj-ea"/>
                <a:cs typeface="+mj-cs"/>
              </a:rPr>
              <a:t>69%</a:t>
            </a:r>
          </a:p>
        </p:txBody>
      </p:sp>
      <p:sp>
        <p:nvSpPr>
          <p:cNvPr id="13" name="Boog 12">
            <a:extLst>
              <a:ext uri="{FF2B5EF4-FFF2-40B4-BE49-F238E27FC236}">
                <a16:creationId xmlns:a16="http://schemas.microsoft.com/office/drawing/2014/main" id="{27CD2405-1A4C-4E88-BEFB-2CEBACD2736F}"/>
              </a:ext>
            </a:extLst>
          </p:cNvPr>
          <p:cNvSpPr/>
          <p:nvPr/>
        </p:nvSpPr>
        <p:spPr>
          <a:xfrm rot="12599645">
            <a:off x="2134377" y="4088600"/>
            <a:ext cx="1368152" cy="1273373"/>
          </a:xfrm>
          <a:prstGeom prst="arc">
            <a:avLst>
              <a:gd name="adj1" fmla="val 20646543"/>
              <a:gd name="adj2" fmla="val 4103526"/>
            </a:avLst>
          </a:prstGeom>
          <a:ln w="28575">
            <a:solidFill>
              <a:srgbClr val="00B388"/>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dirty="0"/>
          </a:p>
        </p:txBody>
      </p:sp>
      <p:sp>
        <p:nvSpPr>
          <p:cNvPr id="14" name="Tekstvak 2">
            <a:extLst>
              <a:ext uri="{FF2B5EF4-FFF2-40B4-BE49-F238E27FC236}">
                <a16:creationId xmlns:a16="http://schemas.microsoft.com/office/drawing/2014/main" id="{5C7259C0-B0B2-485C-83AE-897AB798406C}"/>
              </a:ext>
            </a:extLst>
          </p:cNvPr>
          <p:cNvSpPr txBox="1"/>
          <p:nvPr/>
        </p:nvSpPr>
        <p:spPr>
          <a:xfrm>
            <a:off x="1886704" y="4573293"/>
            <a:ext cx="7776864" cy="461665"/>
          </a:xfrm>
          <a:prstGeom prst="rect">
            <a:avLst/>
          </a:prstGeom>
          <a:noFill/>
        </p:spPr>
        <p:txBody>
          <a:bodyPr wrap="square" rtlCol="0">
            <a:spAutoFit/>
          </a:bodyPr>
          <a:lstStyle/>
          <a:p>
            <a:r>
              <a:rPr lang="nl-NL" sz="2400" dirty="0">
                <a:solidFill>
                  <a:srgbClr val="083984"/>
                </a:solidFill>
                <a:latin typeface="Corbel" panose="020B0503020204020204" pitchFamily="34" charset="0"/>
                <a:ea typeface="+mj-ea"/>
                <a:cs typeface="+mj-cs"/>
              </a:rPr>
              <a:t>34%</a:t>
            </a:r>
          </a:p>
        </p:txBody>
      </p:sp>
    </p:spTree>
    <p:extLst>
      <p:ext uri="{BB962C8B-B14F-4D97-AF65-F5344CB8AC3E}">
        <p14:creationId xmlns:p14="http://schemas.microsoft.com/office/powerpoint/2010/main" val="1549914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0972" y="234360"/>
            <a:ext cx="8229600" cy="857250"/>
          </a:xfrm>
        </p:spPr>
        <p:txBody>
          <a:bodyPr/>
          <a:lstStyle/>
          <a:p>
            <a:b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b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Schaarste / Stress</a:t>
            </a:r>
            <a:br>
              <a:rPr lang="en-US" dirty="0">
                <a:solidFill>
                  <a:srgbClr val="083984"/>
                </a:solidFill>
                <a:latin typeface="Tahoma" panose="020B0604030504040204" pitchFamily="34" charset="0"/>
                <a:ea typeface="Tahoma" panose="020B0604030504040204" pitchFamily="34" charset="0"/>
                <a:cs typeface="Tahoma" panose="020B0604030504040204" pitchFamily="34" charset="0"/>
              </a:rPr>
            </a:br>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4" name="Tekstvak 2"/>
          <p:cNvSpPr txBox="1"/>
          <p:nvPr/>
        </p:nvSpPr>
        <p:spPr>
          <a:xfrm>
            <a:off x="107504" y="1635525"/>
            <a:ext cx="5832648" cy="3139321"/>
          </a:xfrm>
          <a:prstGeom prst="rect">
            <a:avLst/>
          </a:prstGeom>
          <a:noFill/>
        </p:spPr>
        <p:txBody>
          <a:bodyPr wrap="square" rtlCol="0">
            <a:spAutoFit/>
          </a:bodyPr>
          <a:lstStyle/>
          <a:p>
            <a:pPr algn="ctr"/>
            <a:r>
              <a:rPr lang="nl-NL" b="1" dirty="0">
                <a:solidFill>
                  <a:srgbClr val="083984"/>
                </a:solidFill>
                <a:latin typeface="Tahoma" panose="020B0604030504040204" pitchFamily="34" charset="0"/>
                <a:ea typeface="Tahoma" panose="020B0604030504040204" pitchFamily="34" charset="0"/>
                <a:cs typeface="Tahoma" panose="020B0604030504040204" pitchFamily="34" charset="0"/>
              </a:rPr>
              <a:t>Hoe gebrek aan geld ons gedrag bepaalt </a:t>
            </a:r>
          </a:p>
          <a:p>
            <a:pPr algn="ct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algn="ct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Subjectieve ervaring (</a:t>
            </a:r>
            <a:r>
              <a:rPr lang="nl-NL" dirty="0">
                <a:solidFill>
                  <a:srgbClr val="00B388"/>
                </a:solidFill>
                <a:latin typeface="Tahoma" panose="020B0604030504040204" pitchFamily="34" charset="0"/>
                <a:ea typeface="Tahoma" panose="020B0604030504040204" pitchFamily="34" charset="0"/>
                <a:cs typeface="Tahoma" panose="020B0604030504040204" pitchFamily="34" charset="0"/>
              </a:rPr>
              <a:t>≠</a:t>
            </a: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 inkomen)</a:t>
            </a:r>
          </a:p>
          <a:p>
            <a:pPr algn="ct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algn="ct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Cognitieve capaciteit:</a:t>
            </a:r>
          </a:p>
          <a:p>
            <a:pPr algn="ct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piekeren &amp; zorgen maken</a:t>
            </a:r>
          </a:p>
          <a:p>
            <a:pPr algn="ct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algn="ct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algn="ct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algn="ct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Tunnelvisie:</a:t>
            </a:r>
          </a:p>
          <a:p>
            <a:pPr algn="ct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korte termijn gericht</a:t>
            </a:r>
          </a:p>
        </p:txBody>
      </p:sp>
      <p:cxnSp>
        <p:nvCxnSpPr>
          <p:cNvPr id="6" name="Rechte verbindingslijn met pijl 5"/>
          <p:cNvCxnSpPr/>
          <p:nvPr/>
        </p:nvCxnSpPr>
        <p:spPr>
          <a:xfrm>
            <a:off x="2987824" y="3466869"/>
            <a:ext cx="0" cy="578603"/>
          </a:xfrm>
          <a:prstGeom prst="straightConnector1">
            <a:avLst/>
          </a:prstGeom>
          <a:ln w="19050">
            <a:solidFill>
              <a:srgbClr val="00B388"/>
            </a:solidFill>
            <a:tailEnd type="arrow"/>
          </a:ln>
          <a:effectLst/>
        </p:spPr>
        <p:style>
          <a:lnRef idx="1">
            <a:schemeClr val="accent1"/>
          </a:lnRef>
          <a:fillRef idx="0">
            <a:schemeClr val="accent1"/>
          </a:fillRef>
          <a:effectRef idx="0">
            <a:schemeClr val="accent1"/>
          </a:effectRef>
          <a:fontRef idx="minor">
            <a:schemeClr val="tx1"/>
          </a:fontRef>
        </p:style>
      </p:cxnSp>
      <p:sp>
        <p:nvSpPr>
          <p:cNvPr id="3" name="AutoShape 2" descr="Inline afbeelding 1"/>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a:p>
        </p:txBody>
      </p:sp>
      <p:sp>
        <p:nvSpPr>
          <p:cNvPr id="5" name="AutoShape 4" descr="Inline afbeelding 1"/>
          <p:cNvSpPr>
            <a:spLocks noChangeAspect="1" noChangeArrowheads="1"/>
          </p:cNvSpPr>
          <p:nvPr/>
        </p:nvSpPr>
        <p:spPr bwMode="auto">
          <a:xfrm>
            <a:off x="1373981" y="595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a:p>
        </p:txBody>
      </p:sp>
      <p:sp>
        <p:nvSpPr>
          <p:cNvPr id="7" name="AutoShape 6" descr="image.png wordt weergegeven"/>
          <p:cNvSpPr>
            <a:spLocks noChangeAspect="1" noChangeArrowheads="1"/>
          </p:cNvSpPr>
          <p:nvPr/>
        </p:nvSpPr>
        <p:spPr bwMode="auto">
          <a:xfrm>
            <a:off x="1488281" y="12025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nl-NL"/>
          </a:p>
        </p:txBody>
      </p:sp>
      <p:pic>
        <p:nvPicPr>
          <p:cNvPr id="8" name="Picture 2" descr="Afbeeldingsresultaat voor deadline cartoon">
            <a:extLst>
              <a:ext uri="{FF2B5EF4-FFF2-40B4-BE49-F238E27FC236}">
                <a16:creationId xmlns:a16="http://schemas.microsoft.com/office/drawing/2014/main" id="{0F2EC6C6-D4AC-4609-93C3-BF3128D4E4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0606" y="346167"/>
            <a:ext cx="3264643" cy="357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16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solidFill>
                  <a:srgbClr val="083984"/>
                </a:solidFill>
                <a:latin typeface="Tahoma" panose="020B0604030504040204" pitchFamily="34" charset="0"/>
                <a:ea typeface="Tahoma" panose="020B0604030504040204" pitchFamily="34" charset="0"/>
                <a:cs typeface="Tahoma" panose="020B0604030504040204" pitchFamily="34" charset="0"/>
              </a:rPr>
              <a:t>Handelen</a:t>
            </a:r>
            <a:r>
              <a:rPr lang="en-US"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083984"/>
                </a:solidFill>
                <a:latin typeface="Tahoma" panose="020B0604030504040204" pitchFamily="34" charset="0"/>
                <a:ea typeface="Tahoma" panose="020B0604030504040204" pitchFamily="34" charset="0"/>
                <a:cs typeface="Tahoma" panose="020B0604030504040204" pitchFamily="34" charset="0"/>
              </a:rPr>
              <a:t>arme</a:t>
            </a:r>
            <a:r>
              <a:rPr lang="en-US"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083984"/>
                </a:solidFill>
                <a:latin typeface="Tahoma" panose="020B0604030504040204" pitchFamily="34" charset="0"/>
                <a:ea typeface="Tahoma" panose="020B0604030504040204" pitchFamily="34" charset="0"/>
                <a:cs typeface="Tahoma" panose="020B0604030504040204" pitchFamily="34" charset="0"/>
              </a:rPr>
              <a:t>mensen</a:t>
            </a:r>
            <a:r>
              <a:rPr lang="en-US"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083984"/>
                </a:solidFill>
                <a:latin typeface="Tahoma" panose="020B0604030504040204" pitchFamily="34" charset="0"/>
                <a:ea typeface="Tahoma" panose="020B0604030504040204" pitchFamily="34" charset="0"/>
                <a:cs typeface="Tahoma" panose="020B0604030504040204" pitchFamily="34" charset="0"/>
              </a:rPr>
              <a:t>anders</a:t>
            </a:r>
            <a:r>
              <a:rPr lang="en-US" dirty="0">
                <a:solidFill>
                  <a:srgbClr val="083984"/>
                </a:solidFill>
                <a:latin typeface="Tahoma" panose="020B0604030504040204" pitchFamily="34" charset="0"/>
                <a:ea typeface="Tahoma" panose="020B0604030504040204" pitchFamily="34" charset="0"/>
                <a:cs typeface="Tahoma" panose="020B0604030504040204" pitchFamily="34" charset="0"/>
              </a:rPr>
              <a:t>?</a:t>
            </a: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sp>
        <p:nvSpPr>
          <p:cNvPr id="3" name="Tijdelijke aanduiding voor inhoud 2"/>
          <p:cNvSpPr>
            <a:spLocks noGrp="1"/>
          </p:cNvSpPr>
          <p:nvPr>
            <p:ph idx="1"/>
          </p:nvPr>
        </p:nvSpPr>
        <p:spPr>
          <a:xfrm>
            <a:off x="539552" y="1599642"/>
            <a:ext cx="7920880" cy="2852486"/>
          </a:xfrm>
        </p:spPr>
        <p:txBody>
          <a:bodyPr/>
          <a:lstStyle/>
          <a:p>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Armoede</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leidt</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tot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een</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korte</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termijn</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perspectief</a:t>
            </a:r>
            <a:endPar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Arme</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mensen</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moeten</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vaker</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keuzes</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maken</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dan</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rijke</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mensen</a:t>
            </a:r>
            <a:endPar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endPar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Armoede</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leidt</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tot minder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aandacht</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voor</a:t>
            </a:r>
            <a:r>
              <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rgbClr val="083984"/>
                </a:solidFill>
                <a:latin typeface="Tahoma" panose="020B0604030504040204" pitchFamily="34" charset="0"/>
                <a:ea typeface="Tahoma" panose="020B0604030504040204" pitchFamily="34" charset="0"/>
                <a:cs typeface="Tahoma" panose="020B0604030504040204" pitchFamily="34" charset="0"/>
              </a:rPr>
              <a:t>beslissingen</a:t>
            </a:r>
            <a:endParaRPr lang="en-US" sz="24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75053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988F46-1F11-47CA-95BD-6797E1D08293}"/>
              </a:ext>
            </a:extLst>
          </p:cNvPr>
          <p:cNvSpPr>
            <a:spLocks noGrp="1"/>
          </p:cNvSpPr>
          <p:nvPr>
            <p:ph type="title"/>
          </p:nvPr>
        </p:nvSpPr>
        <p:spPr>
          <a:xfrm>
            <a:off x="0" y="205979"/>
            <a:ext cx="8964488" cy="857250"/>
          </a:xfrm>
        </p:spPr>
        <p:txBody>
          <a:bodyPr/>
          <a:lstStyle/>
          <a:p>
            <a:r>
              <a:rPr lang="nl-NL" sz="3600" dirty="0">
                <a:solidFill>
                  <a:srgbClr val="083984"/>
                </a:solidFill>
                <a:latin typeface="Tahoma" panose="020B0604030504040204" pitchFamily="34" charset="0"/>
                <a:ea typeface="Tahoma" panose="020B0604030504040204" pitchFamily="34" charset="0"/>
                <a:cs typeface="Tahoma" panose="020B0604030504040204" pitchFamily="34" charset="0"/>
              </a:rPr>
              <a:t>Financiële zelfredzaamheid </a:t>
            </a:r>
            <a:br>
              <a:rPr lang="nl-NL" sz="3600" dirty="0">
                <a:solidFill>
                  <a:srgbClr val="083984"/>
                </a:solidFill>
                <a:latin typeface="Tahoma" panose="020B0604030504040204" pitchFamily="34" charset="0"/>
                <a:ea typeface="Tahoma" panose="020B0604030504040204" pitchFamily="34" charset="0"/>
                <a:cs typeface="Tahoma" panose="020B0604030504040204" pitchFamily="34" charset="0"/>
              </a:rPr>
            </a:br>
            <a:r>
              <a:rPr lang="nl-NL" sz="3600" dirty="0">
                <a:solidFill>
                  <a:srgbClr val="083984"/>
                </a:solidFill>
                <a:latin typeface="Tahoma" panose="020B0604030504040204" pitchFamily="34" charset="0"/>
                <a:ea typeface="Tahoma" panose="020B0604030504040204" pitchFamily="34" charset="0"/>
                <a:cs typeface="Tahoma" panose="020B0604030504040204" pitchFamily="34" charset="0"/>
              </a:rPr>
              <a:t>in de praktijk</a:t>
            </a:r>
          </a:p>
        </p:txBody>
      </p:sp>
      <p:sp>
        <p:nvSpPr>
          <p:cNvPr id="3" name="Tijdelijke aanduiding voor inhoud 2">
            <a:extLst>
              <a:ext uri="{FF2B5EF4-FFF2-40B4-BE49-F238E27FC236}">
                <a16:creationId xmlns:a16="http://schemas.microsoft.com/office/drawing/2014/main" id="{45132AC4-543E-4D13-A5A0-20A6C040FCE4}"/>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4CEE82ED-FDC1-4C3D-AC62-628287E5093C}"/>
              </a:ext>
            </a:extLst>
          </p:cNvPr>
          <p:cNvPicPr>
            <a:picLocks noChangeAspect="1"/>
          </p:cNvPicPr>
          <p:nvPr/>
        </p:nvPicPr>
        <p:blipFill rotWithShape="1">
          <a:blip r:embed="rId2"/>
          <a:srcRect l="2654" r="3706"/>
          <a:stretch/>
        </p:blipFill>
        <p:spPr>
          <a:xfrm>
            <a:off x="1619672" y="1282552"/>
            <a:ext cx="5544616" cy="38609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0132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91F4927-CADC-44B2-9DA2-CE2270CFC763}"/>
              </a:ext>
            </a:extLst>
          </p:cNvPr>
          <p:cNvSpPr>
            <a:spLocks noGrp="1"/>
          </p:cNvSpPr>
          <p:nvPr>
            <p:ph idx="1"/>
          </p:nvPr>
        </p:nvSpPr>
        <p:spPr>
          <a:xfrm>
            <a:off x="467544" y="555526"/>
            <a:ext cx="8229600" cy="4255121"/>
          </a:xfrm>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“Financieel gezond”</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“Verantwoord financieel gedrag”</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“Financiële geletterdheid”</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“Financial </a:t>
            </a:r>
            <a:r>
              <a:rPr lang="nl-NL" dirty="0" err="1">
                <a:solidFill>
                  <a:srgbClr val="083984"/>
                </a:solidFill>
                <a:latin typeface="Tahoma" panose="020B0604030504040204" pitchFamily="34" charset="0"/>
                <a:ea typeface="Tahoma" panose="020B0604030504040204" pitchFamily="34" charset="0"/>
                <a:cs typeface="Tahoma" panose="020B0604030504040204" pitchFamily="34" charset="0"/>
              </a:rPr>
              <a:t>capability</a:t>
            </a: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“Grip op je geld”</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“Welzijn verhogen door planmatige omgang met geld”</a:t>
            </a:r>
          </a:p>
          <a:p>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7017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Maximale woonlasten</a:t>
            </a:r>
          </a:p>
        </p:txBody>
      </p:sp>
      <p:sp>
        <p:nvSpPr>
          <p:cNvPr id="3" name="Tijdelijke aanduiding voor inhoud 2">
            <a:extLst>
              <a:ext uri="{FF2B5EF4-FFF2-40B4-BE49-F238E27FC236}">
                <a16:creationId xmlns:a16="http://schemas.microsoft.com/office/drawing/2014/main" id="{46C0D2CC-383A-4F9D-B03A-BAD901105F27}"/>
              </a:ext>
            </a:extLst>
          </p:cNvPr>
          <p:cNvSpPr>
            <a:spLocks noGrp="1"/>
          </p:cNvSpPr>
          <p:nvPr>
            <p:ph idx="1"/>
          </p:nvPr>
        </p:nvSpPr>
        <p:spPr/>
        <p:txBody>
          <a:bodyPr/>
          <a:lstStyle/>
          <a:p>
            <a:pPr marL="457200" lvl="1" indent="0">
              <a:buNone/>
            </a:pPr>
            <a:endParaRPr lang="nl-NL" dirty="0"/>
          </a:p>
          <a:p>
            <a:pPr marL="457200" lvl="1" indent="0">
              <a:buNone/>
            </a:pPr>
            <a:endParaRPr lang="nl-NL" dirty="0"/>
          </a:p>
          <a:p>
            <a:pPr marL="457200" lvl="1" indent="0">
              <a:buNone/>
            </a:pPr>
            <a:r>
              <a:rPr lang="nl-NL" dirty="0"/>
              <a:t>		Grand </a:t>
            </a:r>
            <a:r>
              <a:rPr lang="nl-NL" dirty="0" err="1"/>
              <a:t>Canyon</a:t>
            </a:r>
            <a:r>
              <a:rPr lang="nl-NL" dirty="0"/>
              <a:t>-foto</a:t>
            </a:r>
          </a:p>
        </p:txBody>
      </p:sp>
    </p:spTree>
    <p:extLst>
      <p:ext uri="{BB962C8B-B14F-4D97-AF65-F5344CB8AC3E}">
        <p14:creationId xmlns:p14="http://schemas.microsoft.com/office/powerpoint/2010/main" val="316808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1860D-6175-41A8-9E42-BA6D5CB156F4}"/>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Hypotheekverstrekkers</a:t>
            </a:r>
          </a:p>
        </p:txBody>
      </p:sp>
      <p:sp>
        <p:nvSpPr>
          <p:cNvPr id="3" name="Tijdelijke aanduiding voor inhoud 2">
            <a:extLst>
              <a:ext uri="{FF2B5EF4-FFF2-40B4-BE49-F238E27FC236}">
                <a16:creationId xmlns:a16="http://schemas.microsoft.com/office/drawing/2014/main" id="{BBEFB794-B454-4150-92C1-18775A7B6DB4}"/>
              </a:ext>
            </a:extLst>
          </p:cNvPr>
          <p:cNvSpPr>
            <a:spLocks noGrp="1"/>
          </p:cNvSpPr>
          <p:nvPr>
            <p:ph idx="1"/>
          </p:nvPr>
        </p:nvSpPr>
        <p:spPr>
          <a:xfrm>
            <a:off x="457200" y="1419622"/>
            <a:ext cx="8229600" cy="3394472"/>
          </a:xfrm>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Verantwoordelijk voor tegengaan overkreditering</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Wettelijke regeling voor hoogte hypotheek</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a:t>
            </a:r>
            <a:r>
              <a:rPr lang="nl-NL" dirty="0" err="1">
                <a:solidFill>
                  <a:srgbClr val="083984"/>
                </a:solidFill>
                <a:latin typeface="Tahoma" panose="020B0604030504040204" pitchFamily="34" charset="0"/>
                <a:ea typeface="Tahoma" panose="020B0604030504040204" pitchFamily="34" charset="0"/>
                <a:cs typeface="Tahoma" panose="020B0604030504040204" pitchFamily="34" charset="0"/>
              </a:rPr>
              <a:t>Comply</a:t>
            </a: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 or </a:t>
            </a:r>
            <a:r>
              <a:rPr lang="nl-NL" dirty="0" err="1">
                <a:solidFill>
                  <a:srgbClr val="083984"/>
                </a:solidFill>
                <a:latin typeface="Tahoma" panose="020B0604030504040204" pitchFamily="34" charset="0"/>
                <a:ea typeface="Tahoma" panose="020B0604030504040204" pitchFamily="34" charset="0"/>
                <a:cs typeface="Tahoma" panose="020B0604030504040204" pitchFamily="34" charset="0"/>
              </a:rPr>
              <a:t>explain</a:t>
            </a: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a:t>
            </a: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Zorgplicht</a:t>
            </a:r>
          </a:p>
        </p:txBody>
      </p:sp>
    </p:spTree>
    <p:extLst>
      <p:ext uri="{BB962C8B-B14F-4D97-AF65-F5344CB8AC3E}">
        <p14:creationId xmlns:p14="http://schemas.microsoft.com/office/powerpoint/2010/main" val="2256813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8BD3A-41EC-4C8B-BF4C-48FA35A7C756}"/>
              </a:ext>
            </a:extLst>
          </p:cNvPr>
          <p:cNvSpPr>
            <a:spLocks noGrp="1"/>
          </p:cNvSpPr>
          <p:nvPr>
            <p:ph type="title"/>
          </p:nvPr>
        </p:nvSpPr>
        <p:spPr/>
        <p:txBody>
          <a:bodyPr/>
          <a:lstStyle/>
          <a:p>
            <a:r>
              <a:rPr lang="nl-NL" dirty="0">
                <a:solidFill>
                  <a:srgbClr val="083984"/>
                </a:solidFill>
              </a:rPr>
              <a:t>Risico’s eigen woning</a:t>
            </a:r>
          </a:p>
        </p:txBody>
      </p:sp>
      <p:sp>
        <p:nvSpPr>
          <p:cNvPr id="3" name="Tijdelijke aanduiding voor inhoud 2">
            <a:extLst>
              <a:ext uri="{FF2B5EF4-FFF2-40B4-BE49-F238E27FC236}">
                <a16:creationId xmlns:a16="http://schemas.microsoft.com/office/drawing/2014/main" id="{C592FA1D-F143-4287-9421-60D1F2C7EE2F}"/>
              </a:ext>
            </a:extLst>
          </p:cNvPr>
          <p:cNvSpPr>
            <a:spLocks noGrp="1"/>
          </p:cNvSpPr>
          <p:nvPr>
            <p:ph idx="1"/>
          </p:nvPr>
        </p:nvSpPr>
        <p:spPr/>
        <p:txBody>
          <a:bodyPr/>
          <a:lstStyle/>
          <a:p>
            <a:r>
              <a:rPr lang="nl-NL" dirty="0">
                <a:solidFill>
                  <a:srgbClr val="083984"/>
                </a:solidFill>
              </a:rPr>
              <a:t>Niet kunnen betalen maandlasten</a:t>
            </a:r>
          </a:p>
          <a:p>
            <a:pPr lvl="1"/>
            <a:r>
              <a:rPr lang="nl-NL" dirty="0">
                <a:solidFill>
                  <a:srgbClr val="083984"/>
                </a:solidFill>
              </a:rPr>
              <a:t>hoogte inkomen</a:t>
            </a:r>
          </a:p>
          <a:p>
            <a:pPr lvl="1"/>
            <a:r>
              <a:rPr lang="nl-NL" dirty="0">
                <a:solidFill>
                  <a:srgbClr val="083984"/>
                </a:solidFill>
              </a:rPr>
              <a:t>bestendigheid inkomen</a:t>
            </a:r>
          </a:p>
          <a:p>
            <a:pPr lvl="1"/>
            <a:r>
              <a:rPr lang="nl-NL" dirty="0">
                <a:solidFill>
                  <a:srgbClr val="083984"/>
                </a:solidFill>
              </a:rPr>
              <a:t>andere verplichtingen</a:t>
            </a:r>
          </a:p>
          <a:p>
            <a:pPr lvl="1"/>
            <a:r>
              <a:rPr lang="nl-NL" dirty="0">
                <a:solidFill>
                  <a:srgbClr val="083984"/>
                </a:solidFill>
              </a:rPr>
              <a:t>rentestijging </a:t>
            </a:r>
          </a:p>
          <a:p>
            <a:r>
              <a:rPr lang="nl-NL" dirty="0">
                <a:solidFill>
                  <a:srgbClr val="083984"/>
                </a:solidFill>
              </a:rPr>
              <a:t>Restschuld</a:t>
            </a:r>
          </a:p>
          <a:p>
            <a:pPr lvl="1"/>
            <a:r>
              <a:rPr lang="nl-NL" dirty="0">
                <a:solidFill>
                  <a:srgbClr val="083984"/>
                </a:solidFill>
              </a:rPr>
              <a:t>check op waarde woning</a:t>
            </a:r>
          </a:p>
          <a:p>
            <a:endParaRPr lang="nl-NL" dirty="0"/>
          </a:p>
        </p:txBody>
      </p:sp>
    </p:spTree>
    <p:extLst>
      <p:ext uri="{BB962C8B-B14F-4D97-AF65-F5344CB8AC3E}">
        <p14:creationId xmlns:p14="http://schemas.microsoft.com/office/powerpoint/2010/main" val="292978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057D4E-6367-47B2-B464-73E3232EADDB}"/>
              </a:ext>
            </a:extLst>
          </p:cNvPr>
          <p:cNvSpPr>
            <a:spLocks noGrp="1"/>
          </p:cNvSpPr>
          <p:nvPr>
            <p:ph type="title"/>
          </p:nvPr>
        </p:nvSpPr>
        <p:spPr/>
        <p:txBody>
          <a:bodyPr/>
          <a:lstStyle/>
          <a:p>
            <a:r>
              <a:rPr lang="nl-NL" dirty="0" err="1">
                <a:solidFill>
                  <a:srgbClr val="083984"/>
                </a:solidFill>
              </a:rPr>
              <a:t>Loan-to-value</a:t>
            </a:r>
            <a:endParaRPr lang="nl-NL" dirty="0">
              <a:solidFill>
                <a:srgbClr val="083984"/>
              </a:solidFill>
            </a:endParaRPr>
          </a:p>
        </p:txBody>
      </p:sp>
      <p:sp>
        <p:nvSpPr>
          <p:cNvPr id="3" name="Tijdelijke aanduiding voor inhoud 2">
            <a:extLst>
              <a:ext uri="{FF2B5EF4-FFF2-40B4-BE49-F238E27FC236}">
                <a16:creationId xmlns:a16="http://schemas.microsoft.com/office/drawing/2014/main" id="{B3AE95FA-EFE7-4F11-8D8F-4069E67D7031}"/>
              </a:ext>
            </a:extLst>
          </p:cNvPr>
          <p:cNvSpPr>
            <a:spLocks noGrp="1"/>
          </p:cNvSpPr>
          <p:nvPr>
            <p:ph idx="1"/>
          </p:nvPr>
        </p:nvSpPr>
        <p:spPr/>
        <p:txBody>
          <a:bodyPr/>
          <a:lstStyle/>
          <a:p>
            <a:r>
              <a:rPr lang="nl-NL" dirty="0">
                <a:solidFill>
                  <a:srgbClr val="083984"/>
                </a:solidFill>
              </a:rPr>
              <a:t>Gedaald tot max. 100%</a:t>
            </a:r>
          </a:p>
          <a:p>
            <a:r>
              <a:rPr lang="nl-NL" dirty="0">
                <a:solidFill>
                  <a:srgbClr val="083984"/>
                </a:solidFill>
              </a:rPr>
              <a:t>In NL relatief hoog</a:t>
            </a:r>
          </a:p>
          <a:p>
            <a:r>
              <a:rPr lang="nl-NL" dirty="0">
                <a:solidFill>
                  <a:srgbClr val="083984"/>
                </a:solidFill>
              </a:rPr>
              <a:t>Alternatieven</a:t>
            </a:r>
          </a:p>
          <a:p>
            <a:pPr lvl="1"/>
            <a:r>
              <a:rPr lang="nl-NL" dirty="0">
                <a:solidFill>
                  <a:srgbClr val="083984"/>
                </a:solidFill>
              </a:rPr>
              <a:t>Sparen</a:t>
            </a:r>
          </a:p>
          <a:p>
            <a:pPr lvl="1"/>
            <a:r>
              <a:rPr lang="nl-NL" dirty="0">
                <a:solidFill>
                  <a:srgbClr val="083984"/>
                </a:solidFill>
              </a:rPr>
              <a:t>Consumptief krediet</a:t>
            </a:r>
          </a:p>
          <a:p>
            <a:pPr lvl="1"/>
            <a:r>
              <a:rPr lang="nl-NL" dirty="0">
                <a:solidFill>
                  <a:srgbClr val="083984"/>
                </a:solidFill>
              </a:rPr>
              <a:t>Schenkingen</a:t>
            </a:r>
          </a:p>
          <a:p>
            <a:pPr lvl="1"/>
            <a:endParaRPr lang="nl-NL" dirty="0">
              <a:solidFill>
                <a:srgbClr val="083984"/>
              </a:solidFill>
            </a:endParaRPr>
          </a:p>
        </p:txBody>
      </p:sp>
    </p:spTree>
    <p:extLst>
      <p:ext uri="{BB962C8B-B14F-4D97-AF65-F5344CB8AC3E}">
        <p14:creationId xmlns:p14="http://schemas.microsoft.com/office/powerpoint/2010/main" val="596583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A7474-F56E-438B-8D40-51D2E70A3FB8}"/>
              </a:ext>
            </a:extLst>
          </p:cNvPr>
          <p:cNvSpPr>
            <a:spLocks noGrp="1"/>
          </p:cNvSpPr>
          <p:nvPr>
            <p:ph type="title"/>
          </p:nvPr>
        </p:nvSpPr>
        <p:spPr/>
        <p:txBody>
          <a:bodyPr/>
          <a:lstStyle/>
          <a:p>
            <a:r>
              <a:rPr lang="nl-NL" dirty="0">
                <a:solidFill>
                  <a:srgbClr val="083984"/>
                </a:solidFill>
              </a:rPr>
              <a:t>Tabel met financieringslast%</a:t>
            </a:r>
          </a:p>
        </p:txBody>
      </p:sp>
      <p:sp>
        <p:nvSpPr>
          <p:cNvPr id="3" name="Tijdelijke aanduiding voor inhoud 2">
            <a:extLst>
              <a:ext uri="{FF2B5EF4-FFF2-40B4-BE49-F238E27FC236}">
                <a16:creationId xmlns:a16="http://schemas.microsoft.com/office/drawing/2014/main" id="{3295E01B-E128-42FD-8265-F10523E1A6BA}"/>
              </a:ext>
            </a:extLst>
          </p:cNvPr>
          <p:cNvSpPr>
            <a:spLocks noGrp="1"/>
          </p:cNvSpPr>
          <p:nvPr>
            <p:ph idx="1"/>
          </p:nvPr>
        </p:nvSpPr>
        <p:spPr/>
        <p:txBody>
          <a:bodyPr/>
          <a:lstStyle/>
          <a:p>
            <a:endParaRPr lang="nl-NL" dirty="0"/>
          </a:p>
        </p:txBody>
      </p:sp>
      <p:graphicFrame>
        <p:nvGraphicFramePr>
          <p:cNvPr id="5" name="Object 4">
            <a:extLst>
              <a:ext uri="{FF2B5EF4-FFF2-40B4-BE49-F238E27FC236}">
                <a16:creationId xmlns:a16="http://schemas.microsoft.com/office/drawing/2014/main" id="{C9CA63FE-29AA-42AD-898C-D4C867446B99}"/>
              </a:ext>
            </a:extLst>
          </p:cNvPr>
          <p:cNvGraphicFramePr>
            <a:graphicFrameLocks noChangeAspect="1"/>
          </p:cNvGraphicFramePr>
          <p:nvPr>
            <p:extLst>
              <p:ext uri="{D42A27DB-BD31-4B8C-83A1-F6EECF244321}">
                <p14:modId xmlns:p14="http://schemas.microsoft.com/office/powerpoint/2010/main" val="3351181619"/>
              </p:ext>
            </p:extLst>
          </p:nvPr>
        </p:nvGraphicFramePr>
        <p:xfrm>
          <a:off x="384773" y="1545637"/>
          <a:ext cx="8209167" cy="2682297"/>
        </p:xfrm>
        <a:graphic>
          <a:graphicData uri="http://schemas.openxmlformats.org/presentationml/2006/ole">
            <mc:AlternateContent xmlns:mc="http://schemas.openxmlformats.org/markup-compatibility/2006">
              <mc:Choice xmlns:v="urn:schemas-microsoft-com:vml" Requires="v">
                <p:oleObj spid="_x0000_s1048" name="Worksheet" r:id="rId4" imgW="5461148" imgH="1784269" progId="Excel.Sheet.12">
                  <p:embed/>
                </p:oleObj>
              </mc:Choice>
              <mc:Fallback>
                <p:oleObj name="Worksheet" r:id="rId4" imgW="5461148" imgH="1784269" progId="Excel.Sheet.12">
                  <p:embed/>
                  <p:pic>
                    <p:nvPicPr>
                      <p:cNvPr id="5" name="Object 4">
                        <a:extLst>
                          <a:ext uri="{FF2B5EF4-FFF2-40B4-BE49-F238E27FC236}">
                            <a16:creationId xmlns:a16="http://schemas.microsoft.com/office/drawing/2014/main" id="{C9CA63FE-29AA-42AD-898C-D4C867446B99}"/>
                          </a:ext>
                        </a:extLst>
                      </p:cNvPr>
                      <p:cNvPicPr/>
                      <p:nvPr/>
                    </p:nvPicPr>
                    <p:blipFill>
                      <a:blip r:embed="rId5"/>
                      <a:stretch>
                        <a:fillRect/>
                      </a:stretch>
                    </p:blipFill>
                    <p:spPr>
                      <a:xfrm>
                        <a:off x="384773" y="1545637"/>
                        <a:ext cx="8209167" cy="2682297"/>
                      </a:xfrm>
                      <a:prstGeom prst="rect">
                        <a:avLst/>
                      </a:prstGeom>
                    </p:spPr>
                  </p:pic>
                </p:oleObj>
              </mc:Fallback>
            </mc:AlternateContent>
          </a:graphicData>
        </a:graphic>
      </p:graphicFrame>
    </p:spTree>
    <p:extLst>
      <p:ext uri="{BB962C8B-B14F-4D97-AF65-F5344CB8AC3E}">
        <p14:creationId xmlns:p14="http://schemas.microsoft.com/office/powerpoint/2010/main" val="1097441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solidFill>
                  <a:srgbClr val="083984"/>
                </a:solidFill>
              </a:rPr>
              <a:t>Noodzakelijkheid</a:t>
            </a:r>
            <a:r>
              <a:rPr lang="en-US" dirty="0">
                <a:solidFill>
                  <a:srgbClr val="083984"/>
                </a:solidFill>
              </a:rPr>
              <a:t> van </a:t>
            </a:r>
            <a:r>
              <a:rPr lang="en-US" dirty="0" err="1">
                <a:solidFill>
                  <a:srgbClr val="083984"/>
                </a:solidFill>
              </a:rPr>
              <a:t>uitgaven</a:t>
            </a:r>
            <a:endParaRPr lang="nl-NL" dirty="0">
              <a:solidFill>
                <a:srgbClr val="083984"/>
              </a:solidFill>
            </a:endParaRPr>
          </a:p>
        </p:txBody>
      </p:sp>
      <p:sp>
        <p:nvSpPr>
          <p:cNvPr id="3" name="Tijdelijke aanduiding voor inhoud 2"/>
          <p:cNvSpPr>
            <a:spLocks noGrp="1"/>
          </p:cNvSpPr>
          <p:nvPr>
            <p:ph idx="1"/>
          </p:nvPr>
        </p:nvSpPr>
        <p:spPr/>
        <p:txBody>
          <a:bodyPr/>
          <a:lstStyle/>
          <a:p>
            <a:r>
              <a:rPr lang="en-US" dirty="0" err="1">
                <a:solidFill>
                  <a:srgbClr val="083984"/>
                </a:solidFill>
              </a:rPr>
              <a:t>Basispakket</a:t>
            </a:r>
            <a:r>
              <a:rPr lang="en-US" dirty="0">
                <a:solidFill>
                  <a:srgbClr val="083984"/>
                </a:solidFill>
              </a:rPr>
              <a:t> (voor </a:t>
            </a:r>
            <a:r>
              <a:rPr lang="en-US" dirty="0" err="1">
                <a:solidFill>
                  <a:srgbClr val="083984"/>
                </a:solidFill>
              </a:rPr>
              <a:t>iedereen</a:t>
            </a:r>
            <a:r>
              <a:rPr lang="en-US" dirty="0">
                <a:solidFill>
                  <a:srgbClr val="083984"/>
                </a:solidFill>
              </a:rPr>
              <a:t> </a:t>
            </a:r>
            <a:r>
              <a:rPr lang="en-US" dirty="0" err="1">
                <a:solidFill>
                  <a:srgbClr val="083984"/>
                </a:solidFill>
              </a:rPr>
              <a:t>noodzakelijk</a:t>
            </a:r>
            <a:r>
              <a:rPr lang="en-US" dirty="0">
                <a:solidFill>
                  <a:srgbClr val="083984"/>
                </a:solidFill>
              </a:rPr>
              <a:t>)</a:t>
            </a:r>
          </a:p>
          <a:p>
            <a:endParaRPr lang="en-US" dirty="0">
              <a:solidFill>
                <a:srgbClr val="083984"/>
              </a:solidFill>
            </a:endParaRPr>
          </a:p>
          <a:p>
            <a:r>
              <a:rPr lang="en-US" dirty="0" err="1">
                <a:solidFill>
                  <a:srgbClr val="083984"/>
                </a:solidFill>
              </a:rPr>
              <a:t>Persoonlijk</a:t>
            </a:r>
            <a:r>
              <a:rPr lang="en-US" dirty="0">
                <a:solidFill>
                  <a:srgbClr val="083984"/>
                </a:solidFill>
              </a:rPr>
              <a:t> </a:t>
            </a:r>
            <a:r>
              <a:rPr lang="en-US" dirty="0" err="1">
                <a:solidFill>
                  <a:srgbClr val="083984"/>
                </a:solidFill>
              </a:rPr>
              <a:t>onvermijdbare</a:t>
            </a:r>
            <a:r>
              <a:rPr lang="en-US" dirty="0">
                <a:solidFill>
                  <a:srgbClr val="083984"/>
                </a:solidFill>
              </a:rPr>
              <a:t> </a:t>
            </a:r>
            <a:r>
              <a:rPr lang="en-US" dirty="0" err="1">
                <a:solidFill>
                  <a:srgbClr val="083984"/>
                </a:solidFill>
              </a:rPr>
              <a:t>uitgaven</a:t>
            </a:r>
            <a:r>
              <a:rPr lang="en-US" dirty="0">
                <a:solidFill>
                  <a:srgbClr val="083984"/>
                </a:solidFill>
              </a:rPr>
              <a:t> (</a:t>
            </a:r>
            <a:r>
              <a:rPr lang="en-US" dirty="0" err="1">
                <a:solidFill>
                  <a:srgbClr val="083984"/>
                </a:solidFill>
              </a:rPr>
              <a:t>niet</a:t>
            </a:r>
            <a:r>
              <a:rPr lang="en-US" dirty="0">
                <a:solidFill>
                  <a:srgbClr val="083984"/>
                </a:solidFill>
              </a:rPr>
              <a:t> voor </a:t>
            </a:r>
            <a:r>
              <a:rPr lang="en-US" dirty="0" err="1">
                <a:solidFill>
                  <a:srgbClr val="083984"/>
                </a:solidFill>
              </a:rPr>
              <a:t>iedereen</a:t>
            </a:r>
            <a:r>
              <a:rPr lang="en-US" dirty="0">
                <a:solidFill>
                  <a:srgbClr val="083984"/>
                </a:solidFill>
              </a:rPr>
              <a:t> </a:t>
            </a:r>
            <a:r>
              <a:rPr lang="en-US" dirty="0" err="1">
                <a:solidFill>
                  <a:srgbClr val="083984"/>
                </a:solidFill>
              </a:rPr>
              <a:t>noodzakelijk</a:t>
            </a:r>
            <a:r>
              <a:rPr lang="en-US" dirty="0">
                <a:solidFill>
                  <a:srgbClr val="083984"/>
                </a:solidFill>
              </a:rPr>
              <a:t>, </a:t>
            </a:r>
            <a:r>
              <a:rPr lang="en-US" dirty="0" err="1">
                <a:solidFill>
                  <a:srgbClr val="083984"/>
                </a:solidFill>
              </a:rPr>
              <a:t>wel</a:t>
            </a:r>
            <a:r>
              <a:rPr lang="en-US" dirty="0">
                <a:solidFill>
                  <a:srgbClr val="083984"/>
                </a:solidFill>
              </a:rPr>
              <a:t> voor </a:t>
            </a:r>
            <a:r>
              <a:rPr lang="en-US" dirty="0" err="1">
                <a:solidFill>
                  <a:srgbClr val="083984"/>
                </a:solidFill>
              </a:rPr>
              <a:t>individueel</a:t>
            </a:r>
            <a:r>
              <a:rPr lang="en-US" dirty="0">
                <a:solidFill>
                  <a:srgbClr val="083984"/>
                </a:solidFill>
              </a:rPr>
              <a:t> </a:t>
            </a:r>
            <a:r>
              <a:rPr lang="en-US" dirty="0" err="1">
                <a:solidFill>
                  <a:srgbClr val="083984"/>
                </a:solidFill>
              </a:rPr>
              <a:t>huishouden</a:t>
            </a:r>
            <a:r>
              <a:rPr lang="en-US" dirty="0">
                <a:solidFill>
                  <a:srgbClr val="083984"/>
                </a:solidFill>
              </a:rPr>
              <a:t>)</a:t>
            </a:r>
          </a:p>
          <a:p>
            <a:endParaRPr lang="en-US" dirty="0">
              <a:solidFill>
                <a:srgbClr val="083984"/>
              </a:solidFill>
            </a:endParaRPr>
          </a:p>
          <a:p>
            <a:r>
              <a:rPr lang="en-US" dirty="0" err="1">
                <a:solidFill>
                  <a:srgbClr val="083984"/>
                </a:solidFill>
              </a:rPr>
              <a:t>Inkomensafhankelijke</a:t>
            </a:r>
            <a:r>
              <a:rPr lang="en-US" dirty="0">
                <a:solidFill>
                  <a:srgbClr val="083984"/>
                </a:solidFill>
              </a:rPr>
              <a:t> </a:t>
            </a:r>
            <a:r>
              <a:rPr lang="en-US" dirty="0" err="1">
                <a:solidFill>
                  <a:srgbClr val="083984"/>
                </a:solidFill>
              </a:rPr>
              <a:t>noodzaak</a:t>
            </a:r>
            <a:endParaRPr lang="nl-NL" dirty="0">
              <a:solidFill>
                <a:srgbClr val="083984"/>
              </a:solidFill>
            </a:endParaRPr>
          </a:p>
        </p:txBody>
      </p:sp>
    </p:spTree>
    <p:extLst>
      <p:ext uri="{BB962C8B-B14F-4D97-AF65-F5344CB8AC3E}">
        <p14:creationId xmlns:p14="http://schemas.microsoft.com/office/powerpoint/2010/main" val="4055213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ChangeArrowheads="1"/>
          </p:cNvSpPr>
          <p:nvPr>
            <p:ph type="title"/>
          </p:nvPr>
        </p:nvSpPr>
        <p:spPr>
          <a:xfrm>
            <a:off x="1485900" y="205979"/>
            <a:ext cx="6172200" cy="857250"/>
          </a:xfrm>
        </p:spPr>
        <p:txBody>
          <a:bodyPr vert="horz" wrap="square" lIns="0" tIns="0" rIns="0" bIns="0" numCol="1" anchor="ctr" anchorCtr="0" compatLnSpc="1">
            <a:prstTxWarp prst="textNoShape">
              <a:avLst/>
            </a:prstTxWarp>
          </a:bodyPr>
          <a:lstStyle/>
          <a:p>
            <a:pPr defTabSz="685800"/>
            <a:r>
              <a:rPr lang="nl-NL" altLang="nl-NL" sz="3300" dirty="0">
                <a:solidFill>
                  <a:srgbClr val="083984"/>
                </a:solidFill>
                <a:latin typeface="Arial" pitchFamily="34" charset="0"/>
                <a:cs typeface="Arial" pitchFamily="34" charset="0"/>
                <a:sym typeface="Arial" pitchFamily="34" charset="0"/>
              </a:rPr>
              <a:t>Methode betaalbare woonlasten</a:t>
            </a:r>
            <a:endParaRPr lang="nl-NL" altLang="nl-NL" dirty="0">
              <a:solidFill>
                <a:srgbClr val="083984"/>
              </a:solidFill>
            </a:endParaRPr>
          </a:p>
        </p:txBody>
      </p:sp>
      <p:pic>
        <p:nvPicPr>
          <p:cNvPr id="61443" name="Picture 2" descr="image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6160" y="1059656"/>
            <a:ext cx="5453063" cy="3706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Tree>
    <p:extLst>
      <p:ext uri="{BB962C8B-B14F-4D97-AF65-F5344CB8AC3E}">
        <p14:creationId xmlns:p14="http://schemas.microsoft.com/office/powerpoint/2010/main" val="150158933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66E407-BA34-4D30-903F-A2D7E2736709}"/>
              </a:ext>
            </a:extLst>
          </p:cNvPr>
          <p:cNvSpPr>
            <a:spLocks noGrp="1"/>
          </p:cNvSpPr>
          <p:nvPr>
            <p:ph type="title"/>
          </p:nvPr>
        </p:nvSpPr>
        <p:spPr/>
        <p:txBody>
          <a:bodyPr/>
          <a:lstStyle/>
          <a:p>
            <a:r>
              <a:rPr lang="nl-NL" dirty="0">
                <a:solidFill>
                  <a:srgbClr val="083984"/>
                </a:solidFill>
              </a:rPr>
              <a:t>Lasten van bestaand krediet</a:t>
            </a:r>
          </a:p>
        </p:txBody>
      </p:sp>
      <p:sp>
        <p:nvSpPr>
          <p:cNvPr id="3" name="Tijdelijke aanduiding voor inhoud 2">
            <a:extLst>
              <a:ext uri="{FF2B5EF4-FFF2-40B4-BE49-F238E27FC236}">
                <a16:creationId xmlns:a16="http://schemas.microsoft.com/office/drawing/2014/main" id="{90A48DA2-CCE8-48C9-8FBE-E9EA6F643D55}"/>
              </a:ext>
            </a:extLst>
          </p:cNvPr>
          <p:cNvSpPr>
            <a:spLocks noGrp="1"/>
          </p:cNvSpPr>
          <p:nvPr>
            <p:ph idx="1"/>
          </p:nvPr>
        </p:nvSpPr>
        <p:spPr/>
        <p:txBody>
          <a:bodyPr/>
          <a:lstStyle/>
          <a:p>
            <a:r>
              <a:rPr lang="nl-NL" dirty="0">
                <a:solidFill>
                  <a:srgbClr val="083984"/>
                </a:solidFill>
              </a:rPr>
              <a:t>Maandlast consumptief krediet: </a:t>
            </a:r>
          </a:p>
          <a:p>
            <a:pPr lvl="1"/>
            <a:r>
              <a:rPr lang="nl-NL" dirty="0">
                <a:solidFill>
                  <a:srgbClr val="083984"/>
                </a:solidFill>
              </a:rPr>
              <a:t>2% hoofdsom</a:t>
            </a:r>
          </a:p>
          <a:p>
            <a:endParaRPr lang="nl-NL" dirty="0">
              <a:solidFill>
                <a:srgbClr val="083984"/>
              </a:solidFill>
            </a:endParaRPr>
          </a:p>
          <a:p>
            <a:r>
              <a:rPr lang="nl-NL" dirty="0">
                <a:solidFill>
                  <a:srgbClr val="083984"/>
                </a:solidFill>
              </a:rPr>
              <a:t>Studieschuld: </a:t>
            </a:r>
          </a:p>
          <a:p>
            <a:pPr lvl="1"/>
            <a:r>
              <a:rPr lang="nl-NL" dirty="0">
                <a:solidFill>
                  <a:srgbClr val="083984"/>
                </a:solidFill>
              </a:rPr>
              <a:t>0,75% hoofdsom (oud; 15 jaar)</a:t>
            </a:r>
          </a:p>
          <a:p>
            <a:pPr lvl="1"/>
            <a:r>
              <a:rPr lang="nl-NL" dirty="0">
                <a:solidFill>
                  <a:srgbClr val="083984"/>
                </a:solidFill>
              </a:rPr>
              <a:t>0,45% hoofdsom (nieuw; 40 jaar)</a:t>
            </a:r>
          </a:p>
        </p:txBody>
      </p:sp>
    </p:spTree>
    <p:extLst>
      <p:ext uri="{BB962C8B-B14F-4D97-AF65-F5344CB8AC3E}">
        <p14:creationId xmlns:p14="http://schemas.microsoft.com/office/powerpoint/2010/main" val="1100972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3610E-CF5A-4C2C-9364-90FC8A231F96}"/>
              </a:ext>
            </a:extLst>
          </p:cNvPr>
          <p:cNvSpPr>
            <a:spLocks noGrp="1"/>
          </p:cNvSpPr>
          <p:nvPr>
            <p:ph type="title"/>
          </p:nvPr>
        </p:nvSpPr>
        <p:spPr>
          <a:xfrm>
            <a:off x="-900608" y="123615"/>
            <a:ext cx="8229600" cy="857250"/>
          </a:xfrm>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Studieschuld</a:t>
            </a:r>
          </a:p>
        </p:txBody>
      </p:sp>
      <p:sp>
        <p:nvSpPr>
          <p:cNvPr id="3" name="Tijdelijke aanduiding voor inhoud 2">
            <a:extLst>
              <a:ext uri="{FF2B5EF4-FFF2-40B4-BE49-F238E27FC236}">
                <a16:creationId xmlns:a16="http://schemas.microsoft.com/office/drawing/2014/main" id="{A67F95F6-B932-45F4-92F2-4EA918FED054}"/>
              </a:ext>
            </a:extLst>
          </p:cNvPr>
          <p:cNvSpPr>
            <a:spLocks noGrp="1"/>
          </p:cNvSpPr>
          <p:nvPr>
            <p:ph idx="1"/>
          </p:nvPr>
        </p:nvSpPr>
        <p:spPr>
          <a:xfrm>
            <a:off x="323528" y="1131590"/>
            <a:ext cx="8274381" cy="3564729"/>
          </a:xfrm>
        </p:spPr>
        <p:txBody>
          <a:bodyPr/>
          <a:lstStyle/>
          <a:p>
            <a:r>
              <a:rPr lang="nl-NL" sz="2400" dirty="0">
                <a:solidFill>
                  <a:srgbClr val="083984"/>
                </a:solidFill>
                <a:latin typeface="Tahoma" panose="020B0604030504040204" pitchFamily="34" charset="0"/>
                <a:ea typeface="Tahoma" panose="020B0604030504040204" pitchFamily="34" charset="0"/>
                <a:cs typeface="Tahoma" panose="020B0604030504040204" pitchFamily="34" charset="0"/>
              </a:rPr>
              <a:t>De situatie</a:t>
            </a:r>
          </a:p>
          <a:p>
            <a:pPr lvl="1">
              <a:buFont typeface="Arial" panose="020B0604020202020204" pitchFamily="34" charset="0"/>
              <a:buChar char="•"/>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55% DUO-lening; 70% studieschuld</a:t>
            </a:r>
          </a:p>
          <a:p>
            <a:pPr lvl="1">
              <a:buFont typeface="Arial" panose="020B0604020202020204" pitchFamily="34" charset="0"/>
              <a:buChar char="•"/>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58% krijgt geld van ouders</a:t>
            </a:r>
          </a:p>
          <a:p>
            <a:pPr lvl="1">
              <a:buFont typeface="Arial" panose="020B0604020202020204" pitchFamily="34" charset="0"/>
              <a:buChar char="•"/>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70% bijbaan</a:t>
            </a:r>
          </a:p>
          <a:p>
            <a:pPr lvl="1">
              <a:buFont typeface="Arial" panose="020B0604020202020204" pitchFamily="34" charset="0"/>
              <a:buChar char="•"/>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Langer </a:t>
            </a:r>
            <a:r>
              <a:rPr lang="nl-NL" sz="2000" dirty="0" err="1">
                <a:solidFill>
                  <a:srgbClr val="083984"/>
                </a:solidFill>
                <a:latin typeface="Tahoma" panose="020B0604030504040204" pitchFamily="34" charset="0"/>
                <a:ea typeface="Tahoma" panose="020B0604030504040204" pitchFamily="34" charset="0"/>
                <a:cs typeface="Tahoma" panose="020B0604030504040204" pitchFamily="34" charset="0"/>
              </a:rPr>
              <a:t>thuiswonen</a:t>
            </a: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 56% 1- en 2-jaars</a:t>
            </a:r>
          </a:p>
          <a:p>
            <a:pPr lvl="1">
              <a:buFont typeface="Arial" panose="020B0604020202020204" pitchFamily="34" charset="0"/>
              <a:buChar char="•"/>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39% op de hoogte van renteregels</a:t>
            </a:r>
          </a:p>
          <a:p>
            <a:pPr marL="457200" lvl="1" indent="0">
              <a:buNone/>
            </a:pPr>
            <a:endParaRPr lang="nl-NL" sz="24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nl-NL" sz="2400" dirty="0">
                <a:solidFill>
                  <a:srgbClr val="083984"/>
                </a:solidFill>
                <a:latin typeface="Tahoma" panose="020B0604030504040204" pitchFamily="34" charset="0"/>
                <a:ea typeface="Tahoma" panose="020B0604030504040204" pitchFamily="34" charset="0"/>
                <a:cs typeface="Tahoma" panose="020B0604030504040204" pitchFamily="34" charset="0"/>
              </a:rPr>
              <a:t>Houding t.o.v. lenen?</a:t>
            </a:r>
          </a:p>
          <a:p>
            <a:pPr marL="0" indent="0">
              <a:buNone/>
            </a:pPr>
            <a:endParaRPr lang="nl-NL" sz="12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nl-NL" sz="2400" dirty="0">
                <a:solidFill>
                  <a:srgbClr val="083984"/>
                </a:solidFill>
                <a:latin typeface="Tahoma" panose="020B0604030504040204" pitchFamily="34" charset="0"/>
                <a:ea typeface="Tahoma" panose="020B0604030504040204" pitchFamily="34" charset="0"/>
                <a:cs typeface="Tahoma" panose="020B0604030504040204" pitchFamily="34" charset="0"/>
              </a:rPr>
              <a:t>Afweging: maandlasten, looptijd, totale kosten</a:t>
            </a:r>
          </a:p>
          <a:p>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descr="Infographic Nibud Studentenonderzoek 2017">
            <a:extLst>
              <a:ext uri="{FF2B5EF4-FFF2-40B4-BE49-F238E27FC236}">
                <a16:creationId xmlns:a16="http://schemas.microsoft.com/office/drawing/2014/main" id="{E2C3BB92-351A-460E-8C0A-419B98463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23615"/>
            <a:ext cx="2838971" cy="3868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168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3535B2-E774-4F9F-8544-23B1E9FE7D53}"/>
              </a:ext>
            </a:extLst>
          </p:cNvPr>
          <p:cNvSpPr>
            <a:spLocks noGrp="1"/>
          </p:cNvSpPr>
          <p:nvPr>
            <p:ph type="title"/>
          </p:nvPr>
        </p:nvSpPr>
        <p:spPr/>
        <p:txBody>
          <a:bodyPr/>
          <a:lstStyle/>
          <a:p>
            <a:r>
              <a:rPr lang="nl-NL" dirty="0">
                <a:solidFill>
                  <a:srgbClr val="083984"/>
                </a:solidFill>
              </a:rPr>
              <a:t>Risico: inkomensval</a:t>
            </a:r>
          </a:p>
        </p:txBody>
      </p:sp>
      <p:sp>
        <p:nvSpPr>
          <p:cNvPr id="3" name="Tijdelijke aanduiding voor inhoud 2">
            <a:extLst>
              <a:ext uri="{FF2B5EF4-FFF2-40B4-BE49-F238E27FC236}">
                <a16:creationId xmlns:a16="http://schemas.microsoft.com/office/drawing/2014/main" id="{6B753246-5363-4BF9-A1A5-2599E79E0F76}"/>
              </a:ext>
            </a:extLst>
          </p:cNvPr>
          <p:cNvSpPr>
            <a:spLocks noGrp="1"/>
          </p:cNvSpPr>
          <p:nvPr>
            <p:ph idx="1"/>
          </p:nvPr>
        </p:nvSpPr>
        <p:spPr/>
        <p:txBody>
          <a:bodyPr/>
          <a:lstStyle/>
          <a:p>
            <a:r>
              <a:rPr lang="nl-NL" dirty="0">
                <a:solidFill>
                  <a:srgbClr val="083984"/>
                </a:solidFill>
              </a:rPr>
              <a:t>Arbeidsongeschiktheid</a:t>
            </a:r>
          </a:p>
          <a:p>
            <a:r>
              <a:rPr lang="nl-NL" dirty="0">
                <a:solidFill>
                  <a:srgbClr val="083984"/>
                </a:solidFill>
              </a:rPr>
              <a:t>Werkloosheid</a:t>
            </a:r>
          </a:p>
          <a:p>
            <a:r>
              <a:rPr lang="nl-NL" dirty="0">
                <a:solidFill>
                  <a:srgbClr val="083984"/>
                </a:solidFill>
              </a:rPr>
              <a:t>Scheiding</a:t>
            </a:r>
          </a:p>
          <a:p>
            <a:pPr lvl="1"/>
            <a:endParaRPr lang="nl-NL" dirty="0">
              <a:solidFill>
                <a:srgbClr val="083984"/>
              </a:solidFill>
            </a:endParaRPr>
          </a:p>
          <a:p>
            <a:pPr lvl="1"/>
            <a:r>
              <a:rPr lang="nl-NL" dirty="0">
                <a:solidFill>
                  <a:srgbClr val="083984"/>
                </a:solidFill>
              </a:rPr>
              <a:t>Verzekeringen</a:t>
            </a:r>
          </a:p>
          <a:p>
            <a:pPr lvl="1"/>
            <a:r>
              <a:rPr lang="nl-NL" dirty="0">
                <a:solidFill>
                  <a:srgbClr val="083984"/>
                </a:solidFill>
              </a:rPr>
              <a:t>Nationale Hypotheekgarantie</a:t>
            </a:r>
          </a:p>
          <a:p>
            <a:endParaRPr lang="nl-NL" dirty="0"/>
          </a:p>
        </p:txBody>
      </p:sp>
    </p:spTree>
    <p:extLst>
      <p:ext uri="{BB962C8B-B14F-4D97-AF65-F5344CB8AC3E}">
        <p14:creationId xmlns:p14="http://schemas.microsoft.com/office/powerpoint/2010/main" val="1461905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145B3-1AFE-428E-B835-0E411EECEDCE}"/>
              </a:ext>
            </a:extLst>
          </p:cNvPr>
          <p:cNvSpPr>
            <a:spLocks noGrp="1"/>
          </p:cNvSpPr>
          <p:nvPr>
            <p:ph type="title"/>
          </p:nvPr>
        </p:nvSpPr>
        <p:spPr/>
        <p:txBody>
          <a:bodyPr/>
          <a:lstStyle/>
          <a:p>
            <a:r>
              <a:rPr lang="nl-NL" dirty="0">
                <a:solidFill>
                  <a:srgbClr val="002169"/>
                </a:solidFill>
                <a:latin typeface="Tahoma" panose="020B0604030504040204" pitchFamily="34" charset="0"/>
                <a:ea typeface="Tahoma" panose="020B0604030504040204" pitchFamily="34" charset="0"/>
                <a:cs typeface="Tahoma" panose="020B0604030504040204" pitchFamily="34" charset="0"/>
              </a:rPr>
              <a:t>Zelfredzaam zijn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ijdelijke aanduiding voor inhoud 2">
            <a:extLst>
              <a:ext uri="{FF2B5EF4-FFF2-40B4-BE49-F238E27FC236}">
                <a16:creationId xmlns:a16="http://schemas.microsoft.com/office/drawing/2014/main" id="{7E8FE841-F382-4F09-ABF5-0D4D7D60B7FF}"/>
              </a:ext>
            </a:extLst>
          </p:cNvPr>
          <p:cNvSpPr>
            <a:spLocks noGrp="1"/>
          </p:cNvSpPr>
          <p:nvPr>
            <p:ph idx="1"/>
          </p:nvPr>
        </p:nvSpPr>
        <p:spPr>
          <a:xfrm>
            <a:off x="107504" y="987574"/>
            <a:ext cx="8856984" cy="3394472"/>
          </a:xfrm>
        </p:spPr>
        <p:txBody>
          <a:bodyPr/>
          <a:lstStyle/>
          <a:p>
            <a:pPr marL="0" indent="0">
              <a:buNone/>
            </a:pPr>
            <a:b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b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Huishoudfinanciën zijn op korte en lange termijn in balans</a:t>
            </a:r>
          </a:p>
          <a:p>
            <a:pPr marL="0" indent="0" algn="ctr">
              <a:buNone/>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  </a:t>
            </a:r>
          </a:p>
          <a:p>
            <a:pPr marL="0" indent="0" algn="ctr">
              <a:buNone/>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weten, kunnen én willen = DOEN</a:t>
            </a:r>
          </a:p>
          <a:p>
            <a:pPr marL="0" indent="0" algn="ctr">
              <a:buNone/>
            </a:pPr>
            <a:endPar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nl-NL" sz="2600" b="1" dirty="0">
                <a:solidFill>
                  <a:srgbClr val="083984"/>
                </a:solidFill>
                <a:latin typeface="Tahoma" panose="020B0604030504040204" pitchFamily="34" charset="0"/>
                <a:ea typeface="Tahoma" panose="020B0604030504040204" pitchFamily="34" charset="0"/>
                <a:cs typeface="Tahoma" panose="020B0604030504040204" pitchFamily="34" charset="0"/>
              </a:rPr>
              <a:t>kennis, vaardigheden, houding</a:t>
            </a:r>
          </a:p>
          <a:p>
            <a:pPr marL="0" indent="0" algn="ctr">
              <a:buNone/>
            </a:pPr>
            <a:endPar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marL="0" indent="0" algn="ctr">
              <a:buNone/>
            </a:pPr>
            <a:endParaRPr lang="en-US" sz="2600"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Afbeeldingsresultaat voor een stukje maand over">
            <a:extLst>
              <a:ext uri="{FF2B5EF4-FFF2-40B4-BE49-F238E27FC236}">
                <a16:creationId xmlns:a16="http://schemas.microsoft.com/office/drawing/2014/main" id="{46DEF7A8-6567-4E0F-9F8C-04B7EF233A2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994548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0B94F-191A-4CA1-83BF-65ACF45B048F}"/>
              </a:ext>
            </a:extLst>
          </p:cNvPr>
          <p:cNvSpPr>
            <a:spLocks noGrp="1"/>
          </p:cNvSpPr>
          <p:nvPr>
            <p:ph type="title"/>
          </p:nvPr>
        </p:nvSpPr>
        <p:spPr/>
        <p:txBody>
          <a:bodyPr/>
          <a:lstStyle/>
          <a:p>
            <a:r>
              <a:rPr lang="nl-NL" dirty="0">
                <a:solidFill>
                  <a:srgbClr val="083984"/>
                </a:solidFill>
              </a:rPr>
              <a:t>Buffers</a:t>
            </a:r>
          </a:p>
        </p:txBody>
      </p:sp>
      <p:sp>
        <p:nvSpPr>
          <p:cNvPr id="3" name="Tijdelijke aanduiding voor inhoud 2">
            <a:extLst>
              <a:ext uri="{FF2B5EF4-FFF2-40B4-BE49-F238E27FC236}">
                <a16:creationId xmlns:a16="http://schemas.microsoft.com/office/drawing/2014/main" id="{750806F9-7BBB-4658-95C1-303E273D691A}"/>
              </a:ext>
            </a:extLst>
          </p:cNvPr>
          <p:cNvSpPr>
            <a:spLocks noGrp="1"/>
          </p:cNvSpPr>
          <p:nvPr>
            <p:ph idx="1"/>
          </p:nvPr>
        </p:nvSpPr>
        <p:spPr/>
        <p:txBody>
          <a:bodyPr/>
          <a:lstStyle/>
          <a:p>
            <a:r>
              <a:rPr lang="nl-NL" dirty="0">
                <a:solidFill>
                  <a:srgbClr val="083984"/>
                </a:solidFill>
              </a:rPr>
              <a:t>Ruimte in uitgaven</a:t>
            </a:r>
          </a:p>
          <a:p>
            <a:r>
              <a:rPr lang="nl-NL" dirty="0">
                <a:solidFill>
                  <a:srgbClr val="083984"/>
                </a:solidFill>
              </a:rPr>
              <a:t>Tweede inkomen telt deels mee</a:t>
            </a:r>
          </a:p>
          <a:p>
            <a:pPr lvl="1"/>
            <a:r>
              <a:rPr lang="nl-NL" dirty="0">
                <a:solidFill>
                  <a:srgbClr val="083984"/>
                </a:solidFill>
              </a:rPr>
              <a:t>Hoger netto inkomen, toch minder lenen</a:t>
            </a:r>
          </a:p>
          <a:p>
            <a:r>
              <a:rPr lang="nl-NL" dirty="0">
                <a:solidFill>
                  <a:srgbClr val="083984"/>
                </a:solidFill>
              </a:rPr>
              <a:t>Rentevast korter dan 10 jaar:</a:t>
            </a:r>
          </a:p>
          <a:p>
            <a:pPr lvl="1"/>
            <a:r>
              <a:rPr lang="nl-NL" dirty="0">
                <a:solidFill>
                  <a:srgbClr val="083984"/>
                </a:solidFill>
              </a:rPr>
              <a:t>Toetsen met annuïteit 5%.</a:t>
            </a:r>
          </a:p>
        </p:txBody>
      </p:sp>
    </p:spTree>
    <p:extLst>
      <p:ext uri="{BB962C8B-B14F-4D97-AF65-F5344CB8AC3E}">
        <p14:creationId xmlns:p14="http://schemas.microsoft.com/office/powerpoint/2010/main" val="2156867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70D862-F060-4572-8B6E-79D093C40435}"/>
              </a:ext>
            </a:extLst>
          </p:cNvPr>
          <p:cNvSpPr>
            <a:spLocks noGrp="1"/>
          </p:cNvSpPr>
          <p:nvPr>
            <p:ph type="title"/>
          </p:nvPr>
        </p:nvSpPr>
        <p:spPr/>
        <p:txBody>
          <a:bodyPr/>
          <a:lstStyle/>
          <a:p>
            <a:r>
              <a:rPr lang="nl-NL" dirty="0">
                <a:solidFill>
                  <a:srgbClr val="083984"/>
                </a:solidFill>
              </a:rPr>
              <a:t>Risico: Samen of apart</a:t>
            </a:r>
          </a:p>
        </p:txBody>
      </p:sp>
      <p:sp>
        <p:nvSpPr>
          <p:cNvPr id="3" name="Tijdelijke aanduiding voor inhoud 2">
            <a:extLst>
              <a:ext uri="{FF2B5EF4-FFF2-40B4-BE49-F238E27FC236}">
                <a16:creationId xmlns:a16="http://schemas.microsoft.com/office/drawing/2014/main" id="{1274C883-62EB-413F-A305-8E477A0377D7}"/>
              </a:ext>
            </a:extLst>
          </p:cNvPr>
          <p:cNvSpPr>
            <a:spLocks noGrp="1"/>
          </p:cNvSpPr>
          <p:nvPr>
            <p:ph idx="1"/>
          </p:nvPr>
        </p:nvSpPr>
        <p:spPr/>
        <p:txBody>
          <a:bodyPr/>
          <a:lstStyle/>
          <a:p>
            <a:r>
              <a:rPr lang="nl-NL" dirty="0">
                <a:solidFill>
                  <a:srgbClr val="083984"/>
                </a:solidFill>
              </a:rPr>
              <a:t>Eigenaarschap woning</a:t>
            </a:r>
          </a:p>
          <a:p>
            <a:pPr lvl="1"/>
            <a:r>
              <a:rPr lang="nl-NL" dirty="0">
                <a:solidFill>
                  <a:srgbClr val="083984"/>
                </a:solidFill>
              </a:rPr>
              <a:t>Overdrachtsbelasting?</a:t>
            </a:r>
          </a:p>
          <a:p>
            <a:pPr lvl="1"/>
            <a:r>
              <a:rPr lang="nl-NL" dirty="0">
                <a:solidFill>
                  <a:srgbClr val="083984"/>
                </a:solidFill>
              </a:rPr>
              <a:t>Uitkopen bij scheiding</a:t>
            </a:r>
          </a:p>
          <a:p>
            <a:r>
              <a:rPr lang="nl-NL" dirty="0">
                <a:solidFill>
                  <a:srgbClr val="083984"/>
                </a:solidFill>
              </a:rPr>
              <a:t>Hoofdelijke aansprakelijkheid</a:t>
            </a:r>
          </a:p>
          <a:p>
            <a:r>
              <a:rPr lang="nl-NL" dirty="0">
                <a:solidFill>
                  <a:srgbClr val="083984"/>
                </a:solidFill>
              </a:rPr>
              <a:t>Overlijden</a:t>
            </a:r>
          </a:p>
          <a:p>
            <a:pPr lvl="1"/>
            <a:r>
              <a:rPr lang="nl-NL" dirty="0">
                <a:solidFill>
                  <a:srgbClr val="083984"/>
                </a:solidFill>
              </a:rPr>
              <a:t>Maandelijkse lasten?</a:t>
            </a:r>
          </a:p>
          <a:p>
            <a:pPr lvl="1"/>
            <a:r>
              <a:rPr lang="nl-NL" dirty="0">
                <a:solidFill>
                  <a:srgbClr val="083984"/>
                </a:solidFill>
              </a:rPr>
              <a:t>Erfrecht</a:t>
            </a:r>
          </a:p>
          <a:p>
            <a:pPr lvl="1"/>
            <a:endParaRPr lang="nl-NL" dirty="0"/>
          </a:p>
        </p:txBody>
      </p:sp>
    </p:spTree>
    <p:extLst>
      <p:ext uri="{BB962C8B-B14F-4D97-AF65-F5344CB8AC3E}">
        <p14:creationId xmlns:p14="http://schemas.microsoft.com/office/powerpoint/2010/main" val="23445627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74693-B004-4249-A675-4AD8AAD0E0B9}"/>
              </a:ext>
            </a:extLst>
          </p:cNvPr>
          <p:cNvSpPr>
            <a:spLocks noGrp="1"/>
          </p:cNvSpPr>
          <p:nvPr>
            <p:ph type="title"/>
          </p:nvPr>
        </p:nvSpPr>
        <p:spPr>
          <a:xfrm>
            <a:off x="179512" y="411510"/>
            <a:ext cx="8507288" cy="857250"/>
          </a:xfrm>
        </p:spPr>
        <p:txBody>
          <a:bodyPr/>
          <a:lstStyle/>
          <a:p>
            <a:r>
              <a:rPr lang="nl-NL" sz="4000" dirty="0">
                <a:solidFill>
                  <a:srgbClr val="083984"/>
                </a:solidFill>
                <a:latin typeface="Tahoma" panose="020B0604030504040204" pitchFamily="34" charset="0"/>
                <a:ea typeface="Tahoma" panose="020B0604030504040204" pitchFamily="34" charset="0"/>
                <a:cs typeface="Tahoma" panose="020B0604030504040204" pitchFamily="34" charset="0"/>
              </a:rPr>
              <a:t>Trouwen, samenwonen en scheiden</a:t>
            </a:r>
          </a:p>
        </p:txBody>
      </p:sp>
      <p:sp>
        <p:nvSpPr>
          <p:cNvPr id="3" name="Tijdelijke aanduiding voor inhoud 2">
            <a:extLst>
              <a:ext uri="{FF2B5EF4-FFF2-40B4-BE49-F238E27FC236}">
                <a16:creationId xmlns:a16="http://schemas.microsoft.com/office/drawing/2014/main" id="{8A4BADC2-ABA6-478E-9DA2-5024F01E2873}"/>
              </a:ext>
            </a:extLst>
          </p:cNvPr>
          <p:cNvSpPr>
            <a:spLocks noGrp="1"/>
          </p:cNvSpPr>
          <p:nvPr>
            <p:ph idx="1"/>
          </p:nvPr>
        </p:nvSpPr>
        <p:spPr>
          <a:xfrm>
            <a:off x="457200" y="1779662"/>
            <a:ext cx="8229600" cy="3394472"/>
          </a:xfrm>
        </p:spPr>
        <p:txBody>
          <a:bodyPr/>
          <a:lstStyle/>
          <a:p>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Trouwen is standaardcontract; samenwonen niet</a:t>
            </a:r>
          </a:p>
          <a:p>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Per 1-1-2018 wet beperking wettelijke gemeenschap van goederen</a:t>
            </a:r>
          </a:p>
          <a:p>
            <a:pPr lvl="1">
              <a:buFont typeface="Courier New" panose="02070309020205020404" pitchFamily="49" charset="0"/>
              <a:buChar char="o"/>
            </a:pPr>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Vermogens van voor het huwelijk blijven verdeeld</a:t>
            </a:r>
          </a:p>
          <a:p>
            <a:pPr lvl="1">
              <a:buFont typeface="Courier New" panose="02070309020205020404" pitchFamily="49" charset="0"/>
              <a:buChar char="o"/>
            </a:pPr>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Schulden dus ook</a:t>
            </a:r>
          </a:p>
          <a:p>
            <a:pPr lvl="1">
              <a:buFont typeface="Courier New" panose="02070309020205020404" pitchFamily="49" charset="0"/>
              <a:buChar char="o"/>
            </a:pPr>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Vermogensopbouw tijdens huwelijk is gezamenlijk</a:t>
            </a:r>
          </a:p>
          <a:p>
            <a:pPr lvl="1">
              <a:buFont typeface="Courier New" panose="02070309020205020404" pitchFamily="49" charset="0"/>
              <a:buChar char="o"/>
            </a:pPr>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Goede administratie nodig!</a:t>
            </a:r>
          </a:p>
          <a:p>
            <a:pPr marL="0" indent="0">
              <a:buNone/>
            </a:pPr>
            <a:endPar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2487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DF18C-2A3C-479F-843B-380A2D465C26}"/>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Risico: ankerpunt</a:t>
            </a:r>
          </a:p>
        </p:txBody>
      </p:sp>
      <p:sp>
        <p:nvSpPr>
          <p:cNvPr id="3" name="Tijdelijke aanduiding voor inhoud 2">
            <a:extLst>
              <a:ext uri="{FF2B5EF4-FFF2-40B4-BE49-F238E27FC236}">
                <a16:creationId xmlns:a16="http://schemas.microsoft.com/office/drawing/2014/main" id="{9E46FF33-F890-4EEE-937F-D35D243D47D2}"/>
              </a:ext>
            </a:extLst>
          </p:cNvPr>
          <p:cNvSpPr>
            <a:spLocks noGrp="1"/>
          </p:cNvSpPr>
          <p:nvPr>
            <p:ph idx="1"/>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Hoeveel wil ik besteden aan wonen?</a:t>
            </a:r>
          </a:p>
          <a:p>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Hoeveel kan ik besteden aan wonen?</a:t>
            </a:r>
          </a:p>
          <a:p>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93627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1DF38-8D00-4AFF-AEB1-33250DCAD55F}"/>
              </a:ext>
            </a:extLst>
          </p:cNvPr>
          <p:cNvSpPr>
            <a:spLocks noGrp="1"/>
          </p:cNvSpPr>
          <p:nvPr>
            <p:ph type="title"/>
          </p:nvPr>
        </p:nvSpPr>
        <p:spPr>
          <a:xfrm>
            <a:off x="381000" y="133661"/>
            <a:ext cx="8229600" cy="857250"/>
          </a:xfrm>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Huizenkopers &amp; de uitgaven</a:t>
            </a:r>
          </a:p>
        </p:txBody>
      </p:sp>
      <p:sp>
        <p:nvSpPr>
          <p:cNvPr id="3" name="Tijdelijke aanduiding voor inhoud 2">
            <a:extLst>
              <a:ext uri="{FF2B5EF4-FFF2-40B4-BE49-F238E27FC236}">
                <a16:creationId xmlns:a16="http://schemas.microsoft.com/office/drawing/2014/main" id="{7A8C972E-FB34-4337-B162-3FD09B349357}"/>
              </a:ext>
            </a:extLst>
          </p:cNvPr>
          <p:cNvSpPr>
            <a:spLocks noGrp="1"/>
          </p:cNvSpPr>
          <p:nvPr>
            <p:ph sz="half" idx="1"/>
          </p:nvPr>
        </p:nvSpPr>
        <p:spPr/>
        <p:txBody>
          <a:bodyPr/>
          <a:lstStyle/>
          <a:p>
            <a:pPr marL="0" indent="0">
              <a:buNone/>
            </a:pPr>
            <a:r>
              <a:rPr lang="nl-NL" sz="2400" b="1" dirty="0">
                <a:solidFill>
                  <a:srgbClr val="083984"/>
                </a:solidFill>
                <a:latin typeface="Tahoma" panose="020B0604030504040204" pitchFamily="34" charset="0"/>
                <a:ea typeface="Tahoma" panose="020B0604030504040204" pitchFamily="34" charset="0"/>
                <a:cs typeface="Tahoma" panose="020B0604030504040204" pitchFamily="34" charset="0"/>
              </a:rPr>
              <a:t>Onveranderde uitgaven</a:t>
            </a:r>
          </a:p>
          <a:p>
            <a:r>
              <a:rPr lang="nl-NL" sz="2400" dirty="0">
                <a:solidFill>
                  <a:srgbClr val="083984"/>
                </a:solidFill>
              </a:rPr>
              <a:t>Voeding</a:t>
            </a:r>
          </a:p>
          <a:p>
            <a:pPr marL="0" indent="0">
              <a:buNone/>
            </a:pPr>
            <a:endParaRPr lang="nl-NL" sz="24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nl-NL" sz="2400" b="1" dirty="0">
                <a:solidFill>
                  <a:srgbClr val="083984"/>
                </a:solidFill>
                <a:latin typeface="Tahoma" panose="020B0604030504040204" pitchFamily="34" charset="0"/>
                <a:ea typeface="Tahoma" panose="020B0604030504040204" pitchFamily="34" charset="0"/>
                <a:cs typeface="Tahoma" panose="020B0604030504040204" pitchFamily="34" charset="0"/>
              </a:rPr>
              <a:t>Eenmalige uitgaven</a:t>
            </a:r>
          </a:p>
          <a:p>
            <a:r>
              <a:rPr lang="nl-NL" sz="2400" dirty="0">
                <a:solidFill>
                  <a:srgbClr val="083984"/>
                </a:solidFill>
              </a:rPr>
              <a:t>Kosten koper</a:t>
            </a:r>
          </a:p>
          <a:p>
            <a:r>
              <a:rPr lang="nl-NL" sz="2400" dirty="0">
                <a:solidFill>
                  <a:srgbClr val="083984"/>
                </a:solidFill>
              </a:rPr>
              <a:t>Verhuizing</a:t>
            </a:r>
          </a:p>
          <a:p>
            <a:r>
              <a:rPr lang="nl-NL" sz="2400" dirty="0">
                <a:solidFill>
                  <a:srgbClr val="083984"/>
                </a:solidFill>
              </a:rPr>
              <a:t>Verbouwing</a:t>
            </a:r>
          </a:p>
        </p:txBody>
      </p:sp>
      <p:sp>
        <p:nvSpPr>
          <p:cNvPr id="4" name="Tijdelijke aanduiding voor inhoud 3">
            <a:extLst>
              <a:ext uri="{FF2B5EF4-FFF2-40B4-BE49-F238E27FC236}">
                <a16:creationId xmlns:a16="http://schemas.microsoft.com/office/drawing/2014/main" id="{78C529E9-5348-4116-871E-080A917A0434}"/>
              </a:ext>
            </a:extLst>
          </p:cNvPr>
          <p:cNvSpPr>
            <a:spLocks noGrp="1"/>
          </p:cNvSpPr>
          <p:nvPr>
            <p:ph sz="half" idx="2"/>
          </p:nvPr>
        </p:nvSpPr>
        <p:spPr>
          <a:xfrm>
            <a:off x="4572000" y="1275606"/>
            <a:ext cx="4248472" cy="3394472"/>
          </a:xfrm>
        </p:spPr>
        <p:txBody>
          <a:bodyPr/>
          <a:lstStyle/>
          <a:p>
            <a:pPr marL="0" indent="0">
              <a:buNone/>
            </a:pPr>
            <a:r>
              <a:rPr lang="nl-NL" sz="2400" b="1" dirty="0">
                <a:solidFill>
                  <a:srgbClr val="083984"/>
                </a:solidFill>
              </a:rPr>
              <a:t>Structurele verandering</a:t>
            </a:r>
          </a:p>
          <a:p>
            <a:r>
              <a:rPr lang="nl-NL" sz="2400" dirty="0">
                <a:solidFill>
                  <a:srgbClr val="083984"/>
                </a:solidFill>
              </a:rPr>
              <a:t>Woonlasten</a:t>
            </a:r>
          </a:p>
          <a:p>
            <a:r>
              <a:rPr lang="nl-NL" sz="2400" dirty="0">
                <a:solidFill>
                  <a:srgbClr val="083984"/>
                </a:solidFill>
              </a:rPr>
              <a:t>Vervoer</a:t>
            </a:r>
          </a:p>
          <a:p>
            <a:r>
              <a:rPr lang="nl-NL" sz="2400" dirty="0">
                <a:solidFill>
                  <a:srgbClr val="083984"/>
                </a:solidFill>
              </a:rPr>
              <a:t>Gemeentelijke heffingen/verzekeringen</a:t>
            </a:r>
          </a:p>
          <a:p>
            <a:r>
              <a:rPr lang="nl-NL" sz="2400" dirty="0">
                <a:solidFill>
                  <a:srgbClr val="083984"/>
                </a:solidFill>
              </a:rPr>
              <a:t>Onderhoud</a:t>
            </a:r>
          </a:p>
        </p:txBody>
      </p:sp>
      <p:sp>
        <p:nvSpPr>
          <p:cNvPr id="5" name="Tekstvak 4">
            <a:extLst>
              <a:ext uri="{FF2B5EF4-FFF2-40B4-BE49-F238E27FC236}">
                <a16:creationId xmlns:a16="http://schemas.microsoft.com/office/drawing/2014/main" id="{15585840-8EDC-4C69-A446-9AA14E8D507B}"/>
              </a:ext>
            </a:extLst>
          </p:cNvPr>
          <p:cNvSpPr txBox="1"/>
          <p:nvPr/>
        </p:nvSpPr>
        <p:spPr>
          <a:xfrm>
            <a:off x="1043608" y="4585441"/>
            <a:ext cx="6552728" cy="369332"/>
          </a:xfrm>
          <a:prstGeom prst="rect">
            <a:avLst/>
          </a:prstGeom>
          <a:noFill/>
        </p:spPr>
        <p:txBody>
          <a:bodyPr wrap="square" rtlCol="0">
            <a:spAutoFit/>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Deze driedeling is voor alle levensloopbreuken te maken</a:t>
            </a:r>
          </a:p>
        </p:txBody>
      </p:sp>
    </p:spTree>
    <p:extLst>
      <p:ext uri="{BB962C8B-B14F-4D97-AF65-F5344CB8AC3E}">
        <p14:creationId xmlns:p14="http://schemas.microsoft.com/office/powerpoint/2010/main" val="1563458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5A72DA-95D8-4522-9B5B-3FEBC2381DD1}"/>
              </a:ext>
            </a:extLst>
          </p:cNvPr>
          <p:cNvSpPr>
            <a:spLocks noGrp="1"/>
          </p:cNvSpPr>
          <p:nvPr>
            <p:ph type="title"/>
          </p:nvPr>
        </p:nvSpPr>
        <p:spPr/>
        <p:txBody>
          <a:bodyPr/>
          <a:lstStyle/>
          <a:p>
            <a:r>
              <a:rPr lang="nl-NL" dirty="0">
                <a:solidFill>
                  <a:srgbClr val="083984"/>
                </a:solidFill>
              </a:rPr>
              <a:t>Risico: Nieuwe kabinet</a:t>
            </a:r>
          </a:p>
        </p:txBody>
      </p:sp>
      <p:sp>
        <p:nvSpPr>
          <p:cNvPr id="3" name="Tijdelijke aanduiding voor inhoud 2">
            <a:extLst>
              <a:ext uri="{FF2B5EF4-FFF2-40B4-BE49-F238E27FC236}">
                <a16:creationId xmlns:a16="http://schemas.microsoft.com/office/drawing/2014/main" id="{BC8E7F5D-40CB-4013-98F5-F6542F93AC23}"/>
              </a:ext>
            </a:extLst>
          </p:cNvPr>
          <p:cNvSpPr>
            <a:spLocks noGrp="1"/>
          </p:cNvSpPr>
          <p:nvPr>
            <p:ph idx="1"/>
          </p:nvPr>
        </p:nvSpPr>
        <p:spPr/>
        <p:txBody>
          <a:bodyPr/>
          <a:lstStyle/>
          <a:p>
            <a:r>
              <a:rPr lang="nl-NL" dirty="0">
                <a:solidFill>
                  <a:srgbClr val="083984"/>
                </a:solidFill>
              </a:rPr>
              <a:t>Renteaftrek sneller naar laagste schijf</a:t>
            </a:r>
          </a:p>
          <a:p>
            <a:pPr lvl="1"/>
            <a:r>
              <a:rPr lang="nl-NL" dirty="0">
                <a:solidFill>
                  <a:srgbClr val="083984"/>
                </a:solidFill>
              </a:rPr>
              <a:t>Tarief schijf 2 en 3 daalt ook</a:t>
            </a:r>
          </a:p>
          <a:p>
            <a:r>
              <a:rPr lang="nl-NL" dirty="0">
                <a:solidFill>
                  <a:srgbClr val="083984"/>
                </a:solidFill>
              </a:rPr>
              <a:t>Eigenwoningforfait naar beneden</a:t>
            </a:r>
          </a:p>
          <a:p>
            <a:r>
              <a:rPr lang="nl-NL" dirty="0">
                <a:solidFill>
                  <a:srgbClr val="083984"/>
                </a:solidFill>
              </a:rPr>
              <a:t>Wet-Hillen afschaffen in 30 jaar</a:t>
            </a:r>
          </a:p>
          <a:p>
            <a:r>
              <a:rPr lang="nl-NL" dirty="0">
                <a:solidFill>
                  <a:srgbClr val="083984"/>
                </a:solidFill>
              </a:rPr>
              <a:t>Afweging tussen aflossen en sparen</a:t>
            </a:r>
          </a:p>
          <a:p>
            <a:pPr lvl="1"/>
            <a:r>
              <a:rPr lang="nl-NL" dirty="0">
                <a:solidFill>
                  <a:srgbClr val="083984"/>
                </a:solidFill>
              </a:rPr>
              <a:t>Bel. box-3 &gt; aftrektarief * rente</a:t>
            </a:r>
          </a:p>
          <a:p>
            <a:endParaRPr lang="nl-NL" dirty="0"/>
          </a:p>
        </p:txBody>
      </p:sp>
    </p:spTree>
    <p:extLst>
      <p:ext uri="{BB962C8B-B14F-4D97-AF65-F5344CB8AC3E}">
        <p14:creationId xmlns:p14="http://schemas.microsoft.com/office/powerpoint/2010/main" val="2980863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ADEEFE-052E-42DA-AF9A-0479A65B56C9}"/>
              </a:ext>
            </a:extLst>
          </p:cNvPr>
          <p:cNvSpPr>
            <a:spLocks noGrp="1"/>
          </p:cNvSpPr>
          <p:nvPr>
            <p:ph type="title"/>
          </p:nvPr>
        </p:nvSpPr>
        <p:spPr/>
        <p:txBody>
          <a:bodyPr/>
          <a:lstStyle/>
          <a:p>
            <a:r>
              <a:rPr lang="nl-NL" sz="4000" dirty="0">
                <a:solidFill>
                  <a:srgbClr val="083984"/>
                </a:solidFill>
              </a:rPr>
              <a:t>Oudere laag inkomen, duur huis vrij</a:t>
            </a:r>
          </a:p>
        </p:txBody>
      </p:sp>
      <p:sp>
        <p:nvSpPr>
          <p:cNvPr id="3" name="Tijdelijke aanduiding voor inhoud 2">
            <a:extLst>
              <a:ext uri="{FF2B5EF4-FFF2-40B4-BE49-F238E27FC236}">
                <a16:creationId xmlns:a16="http://schemas.microsoft.com/office/drawing/2014/main" id="{A27FF454-6E5D-4F0D-9A64-F53B62513043}"/>
              </a:ext>
            </a:extLst>
          </p:cNvPr>
          <p:cNvSpPr>
            <a:spLocks noGrp="1"/>
          </p:cNvSpPr>
          <p:nvPr>
            <p:ph idx="1"/>
          </p:nvPr>
        </p:nvSpPr>
        <p:spPr/>
        <p:txBody>
          <a:bodyPr/>
          <a:lstStyle/>
          <a:p>
            <a:r>
              <a:rPr lang="nl-NL" dirty="0" err="1">
                <a:solidFill>
                  <a:srgbClr val="083984"/>
                </a:solidFill>
              </a:rPr>
              <a:t>Ewf</a:t>
            </a:r>
            <a:r>
              <a:rPr lang="nl-NL" dirty="0">
                <a:solidFill>
                  <a:srgbClr val="083984"/>
                </a:solidFill>
              </a:rPr>
              <a:t> = 400.000 * 0,55% = € 2.200</a:t>
            </a:r>
          </a:p>
          <a:p>
            <a:r>
              <a:rPr lang="nl-NL" dirty="0">
                <a:solidFill>
                  <a:srgbClr val="083984"/>
                </a:solidFill>
              </a:rPr>
              <a:t>Belasting over </a:t>
            </a:r>
            <a:r>
              <a:rPr lang="nl-NL" dirty="0" err="1">
                <a:solidFill>
                  <a:srgbClr val="083984"/>
                </a:solidFill>
              </a:rPr>
              <a:t>ewf</a:t>
            </a:r>
            <a:r>
              <a:rPr lang="nl-NL" dirty="0">
                <a:solidFill>
                  <a:srgbClr val="083984"/>
                </a:solidFill>
              </a:rPr>
              <a:t> = 20% * 2.200 = € 440</a:t>
            </a:r>
          </a:p>
          <a:p>
            <a:r>
              <a:rPr lang="nl-NL" dirty="0">
                <a:solidFill>
                  <a:srgbClr val="083984"/>
                </a:solidFill>
              </a:rPr>
              <a:t>Per jaar € 440 / 30 = € 15 per jaar</a:t>
            </a:r>
          </a:p>
          <a:p>
            <a:r>
              <a:rPr lang="nl-NL" dirty="0">
                <a:solidFill>
                  <a:srgbClr val="083984"/>
                </a:solidFill>
              </a:rPr>
              <a:t>Verzilveringsproblematiek</a:t>
            </a:r>
          </a:p>
          <a:p>
            <a:endParaRPr lang="nl-NL" dirty="0"/>
          </a:p>
        </p:txBody>
      </p:sp>
    </p:spTree>
    <p:extLst>
      <p:ext uri="{BB962C8B-B14F-4D97-AF65-F5344CB8AC3E}">
        <p14:creationId xmlns:p14="http://schemas.microsoft.com/office/powerpoint/2010/main" val="27007024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C2576E-FE6D-4062-8D2E-433788F0C3EE}"/>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Werken en pensioen</a:t>
            </a:r>
          </a:p>
        </p:txBody>
      </p:sp>
      <p:sp>
        <p:nvSpPr>
          <p:cNvPr id="3" name="Tijdelijke aanduiding voor inhoud 2">
            <a:extLst>
              <a:ext uri="{FF2B5EF4-FFF2-40B4-BE49-F238E27FC236}">
                <a16:creationId xmlns:a16="http://schemas.microsoft.com/office/drawing/2014/main" id="{DCBC86AC-C3EA-429D-A8BE-340A2EC47940}"/>
              </a:ext>
            </a:extLst>
          </p:cNvPr>
          <p:cNvSpPr>
            <a:spLocks noGrp="1"/>
          </p:cNvSpPr>
          <p:nvPr>
            <p:ph idx="1"/>
          </p:nvPr>
        </p:nvSpPr>
        <p:spPr/>
        <p:txBody>
          <a:bodyPr/>
          <a:lstStyle/>
          <a:p>
            <a:endParaRPr lang="nl-NL" dirty="0"/>
          </a:p>
        </p:txBody>
      </p:sp>
      <p:pic>
        <p:nvPicPr>
          <p:cNvPr id="4" name="Afbeelding 3">
            <a:extLst>
              <a:ext uri="{FF2B5EF4-FFF2-40B4-BE49-F238E27FC236}">
                <a16:creationId xmlns:a16="http://schemas.microsoft.com/office/drawing/2014/main" id="{B62A8BE2-C13D-40E3-8B85-43687F7D7E65}"/>
              </a:ext>
            </a:extLst>
          </p:cNvPr>
          <p:cNvPicPr>
            <a:picLocks noChangeAspect="1"/>
          </p:cNvPicPr>
          <p:nvPr/>
        </p:nvPicPr>
        <p:blipFill>
          <a:blip r:embed="rId2"/>
          <a:stretch>
            <a:fillRect/>
          </a:stretch>
        </p:blipFill>
        <p:spPr>
          <a:xfrm>
            <a:off x="899592" y="1189670"/>
            <a:ext cx="6720408" cy="3668080"/>
          </a:xfrm>
          <a:prstGeom prst="rect">
            <a:avLst/>
          </a:prstGeom>
        </p:spPr>
      </p:pic>
    </p:spTree>
    <p:extLst>
      <p:ext uri="{BB962C8B-B14F-4D97-AF65-F5344CB8AC3E}">
        <p14:creationId xmlns:p14="http://schemas.microsoft.com/office/powerpoint/2010/main" val="19357884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solidFill>
                  <a:srgbClr val="083984"/>
                </a:solidFill>
                <a:latin typeface="Tahoma" panose="020B0604030504040204" pitchFamily="34" charset="0"/>
                <a:ea typeface="Tahoma" panose="020B0604030504040204" pitchFamily="34" charset="0"/>
                <a:cs typeface="Tahoma" panose="020B0604030504040204" pitchFamily="34" charset="0"/>
              </a:rPr>
              <a:t>Ouderdomspensioen</a:t>
            </a: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T:\Online rekentools Nibud.nl\Pensioenschijf-van-vijf\2012 (nieuwe stijl)\logo Schijf van vijf.jpg"/>
          <p:cNvPicPr>
            <a:picLocks noChangeAspect="1" noChangeArrowheads="1"/>
          </p:cNvPicPr>
          <p:nvPr/>
        </p:nvPicPr>
        <p:blipFill>
          <a:blip r:embed="rId3" cstate="print">
            <a:clrChange>
              <a:clrFrom>
                <a:srgbClr val="FFFEFB"/>
              </a:clrFrom>
              <a:clrTo>
                <a:srgbClr val="FFFEFB">
                  <a:alpha val="0"/>
                </a:srgbClr>
              </a:clrTo>
            </a:clrChange>
            <a:extLst>
              <a:ext uri="{28A0092B-C50C-407E-A947-70E740481C1C}">
                <a14:useLocalDpi xmlns:a14="http://schemas.microsoft.com/office/drawing/2010/main" val="0"/>
              </a:ext>
            </a:extLst>
          </a:blip>
          <a:srcRect/>
          <a:stretch>
            <a:fillRect/>
          </a:stretch>
        </p:blipFill>
        <p:spPr bwMode="auto">
          <a:xfrm>
            <a:off x="2339752" y="1055557"/>
            <a:ext cx="4075319" cy="4083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127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40869-8A66-413B-AF54-1A95A0D9B255}"/>
              </a:ext>
            </a:extLst>
          </p:cNvPr>
          <p:cNvSpPr>
            <a:spLocks noGrp="1"/>
          </p:cNvSpPr>
          <p:nvPr>
            <p:ph type="title"/>
          </p:nvPr>
        </p:nvSpPr>
        <p:spPr/>
        <p:txBody>
          <a:bodyPr/>
          <a:lstStyle/>
          <a:p>
            <a:endParaRPr lang="nl-NL"/>
          </a:p>
        </p:txBody>
      </p:sp>
      <p:graphicFrame>
        <p:nvGraphicFramePr>
          <p:cNvPr id="4" name="Tijdelijke aanduiding voor inhoud 3">
            <a:extLst>
              <a:ext uri="{FF2B5EF4-FFF2-40B4-BE49-F238E27FC236}">
                <a16:creationId xmlns:a16="http://schemas.microsoft.com/office/drawing/2014/main" id="{229CB95C-B918-4E59-9737-4C2C164D1F30}"/>
              </a:ext>
            </a:extLst>
          </p:cNvPr>
          <p:cNvGraphicFramePr>
            <a:graphicFrameLocks noGrp="1"/>
          </p:cNvGraphicFramePr>
          <p:nvPr>
            <p:ph idx="1"/>
            <p:extLst>
              <p:ext uri="{D42A27DB-BD31-4B8C-83A1-F6EECF244321}">
                <p14:modId xmlns:p14="http://schemas.microsoft.com/office/powerpoint/2010/main" val="1811047878"/>
              </p:ext>
            </p:extLst>
          </p:nvPr>
        </p:nvGraphicFramePr>
        <p:xfrm>
          <a:off x="457200" y="1200150"/>
          <a:ext cx="8229600" cy="14833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684259557"/>
                    </a:ext>
                  </a:extLst>
                </a:gridCol>
                <a:gridCol w="4114800">
                  <a:extLst>
                    <a:ext uri="{9D8B030D-6E8A-4147-A177-3AD203B41FA5}">
                      <a16:colId xmlns:a16="http://schemas.microsoft.com/office/drawing/2014/main" val="78726330"/>
                    </a:ext>
                  </a:extLst>
                </a:gridCol>
              </a:tblGrid>
              <a:tr h="370840">
                <a:tc>
                  <a:txBody>
                    <a:bodyPr/>
                    <a:lstStyle/>
                    <a:p>
                      <a:pPr algn="ctr"/>
                      <a:r>
                        <a:rPr lang="nl-NL" dirty="0"/>
                        <a:t>Verplicht/vrijwel geen keuze</a:t>
                      </a:r>
                    </a:p>
                  </a:txBody>
                  <a:tcPr/>
                </a:tc>
                <a:tc>
                  <a:txBody>
                    <a:bodyPr/>
                    <a:lstStyle/>
                    <a:p>
                      <a:pPr algn="ctr"/>
                      <a:r>
                        <a:rPr lang="nl-NL" dirty="0"/>
                        <a:t>Eigen keuze</a:t>
                      </a:r>
                    </a:p>
                  </a:txBody>
                  <a:tcPr/>
                </a:tc>
                <a:extLst>
                  <a:ext uri="{0D108BD9-81ED-4DB2-BD59-A6C34878D82A}">
                    <a16:rowId xmlns:a16="http://schemas.microsoft.com/office/drawing/2014/main" val="1549139413"/>
                  </a:ext>
                </a:extLst>
              </a:tr>
              <a:tr h="370840">
                <a:tc>
                  <a:txBody>
                    <a:bodyPr/>
                    <a:lstStyle/>
                    <a:p>
                      <a:pPr algn="ctr"/>
                      <a:r>
                        <a:rPr lang="nl-NL" dirty="0">
                          <a:solidFill>
                            <a:srgbClr val="083984"/>
                          </a:solidFill>
                        </a:rPr>
                        <a:t>AOW</a:t>
                      </a:r>
                    </a:p>
                  </a:txBody>
                  <a:tcPr/>
                </a:tc>
                <a:tc>
                  <a:txBody>
                    <a:bodyPr/>
                    <a:lstStyle/>
                    <a:p>
                      <a:pPr algn="ctr"/>
                      <a:r>
                        <a:rPr lang="nl-NL" dirty="0">
                          <a:solidFill>
                            <a:srgbClr val="083984"/>
                          </a:solidFill>
                        </a:rPr>
                        <a:t>Lijfrentes, </a:t>
                      </a:r>
                      <a:r>
                        <a:rPr lang="nl-NL" dirty="0" err="1">
                          <a:solidFill>
                            <a:srgbClr val="083984"/>
                          </a:solidFill>
                        </a:rPr>
                        <a:t>banksparen</a:t>
                      </a:r>
                      <a:endParaRPr lang="nl-NL" dirty="0">
                        <a:solidFill>
                          <a:srgbClr val="083984"/>
                        </a:solidFill>
                      </a:endParaRPr>
                    </a:p>
                  </a:txBody>
                  <a:tcPr/>
                </a:tc>
                <a:extLst>
                  <a:ext uri="{0D108BD9-81ED-4DB2-BD59-A6C34878D82A}">
                    <a16:rowId xmlns:a16="http://schemas.microsoft.com/office/drawing/2014/main" val="3355203136"/>
                  </a:ext>
                </a:extLst>
              </a:tr>
              <a:tr h="370840">
                <a:tc>
                  <a:txBody>
                    <a:bodyPr/>
                    <a:lstStyle/>
                    <a:p>
                      <a:pPr algn="ctr"/>
                      <a:r>
                        <a:rPr lang="nl-NL" dirty="0">
                          <a:solidFill>
                            <a:srgbClr val="083984"/>
                          </a:solidFill>
                        </a:rPr>
                        <a:t>Werknemerspensioen</a:t>
                      </a:r>
                    </a:p>
                  </a:txBody>
                  <a:tcPr/>
                </a:tc>
                <a:tc>
                  <a:txBody>
                    <a:bodyPr/>
                    <a:lstStyle/>
                    <a:p>
                      <a:pPr algn="ctr"/>
                      <a:r>
                        <a:rPr lang="nl-NL" dirty="0">
                          <a:solidFill>
                            <a:srgbClr val="083984"/>
                          </a:solidFill>
                        </a:rPr>
                        <a:t>Overig vermogen</a:t>
                      </a:r>
                    </a:p>
                  </a:txBody>
                  <a:tcPr/>
                </a:tc>
                <a:extLst>
                  <a:ext uri="{0D108BD9-81ED-4DB2-BD59-A6C34878D82A}">
                    <a16:rowId xmlns:a16="http://schemas.microsoft.com/office/drawing/2014/main" val="2367312178"/>
                  </a:ext>
                </a:extLst>
              </a:tr>
              <a:tr h="370840">
                <a:tc>
                  <a:txBody>
                    <a:bodyPr/>
                    <a:lstStyle/>
                    <a:p>
                      <a:pPr algn="ctr"/>
                      <a:endParaRPr lang="nl-NL" dirty="0">
                        <a:solidFill>
                          <a:srgbClr val="083984"/>
                        </a:solidFill>
                      </a:endParaRPr>
                    </a:p>
                  </a:txBody>
                  <a:tcPr/>
                </a:tc>
                <a:tc>
                  <a:txBody>
                    <a:bodyPr/>
                    <a:lstStyle/>
                    <a:p>
                      <a:pPr algn="ctr"/>
                      <a:r>
                        <a:rPr lang="nl-NL" dirty="0">
                          <a:solidFill>
                            <a:srgbClr val="083984"/>
                          </a:solidFill>
                        </a:rPr>
                        <a:t>Doorwerken</a:t>
                      </a:r>
                    </a:p>
                  </a:txBody>
                  <a:tcPr/>
                </a:tc>
                <a:extLst>
                  <a:ext uri="{0D108BD9-81ED-4DB2-BD59-A6C34878D82A}">
                    <a16:rowId xmlns:a16="http://schemas.microsoft.com/office/drawing/2014/main" val="1667541469"/>
                  </a:ext>
                </a:extLst>
              </a:tr>
            </a:tbl>
          </a:graphicData>
        </a:graphic>
      </p:graphicFrame>
    </p:spTree>
    <p:extLst>
      <p:ext uri="{BB962C8B-B14F-4D97-AF65-F5344CB8AC3E}">
        <p14:creationId xmlns:p14="http://schemas.microsoft.com/office/powerpoint/2010/main" val="1959786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B8AC2-BEC6-44F7-B1F7-7AF64CFC9C7F}"/>
              </a:ext>
            </a:extLst>
          </p:cNvPr>
          <p:cNvSpPr>
            <a:spLocks noGrp="1"/>
          </p:cNvSpPr>
          <p:nvPr>
            <p:ph type="title"/>
          </p:nvPr>
        </p:nvSpPr>
        <p:spPr>
          <a:xfrm>
            <a:off x="457200" y="51470"/>
            <a:ext cx="8229600" cy="857250"/>
          </a:xfrm>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Agenda</a:t>
            </a:r>
          </a:p>
        </p:txBody>
      </p:sp>
      <p:sp>
        <p:nvSpPr>
          <p:cNvPr id="3" name="Tijdelijke aanduiding voor inhoud 2">
            <a:extLst>
              <a:ext uri="{FF2B5EF4-FFF2-40B4-BE49-F238E27FC236}">
                <a16:creationId xmlns:a16="http://schemas.microsoft.com/office/drawing/2014/main" id="{58D316AF-A402-40C6-BDFF-288BC2056AB1}"/>
              </a:ext>
            </a:extLst>
          </p:cNvPr>
          <p:cNvSpPr>
            <a:spLocks noGrp="1"/>
          </p:cNvSpPr>
          <p:nvPr>
            <p:ph idx="1"/>
          </p:nvPr>
        </p:nvSpPr>
        <p:spPr>
          <a:xfrm>
            <a:off x="457200" y="1059582"/>
            <a:ext cx="8229600" cy="3573760"/>
          </a:xfrm>
        </p:spPr>
        <p:txBody>
          <a:bodyPr/>
          <a:lstStyle/>
          <a:p>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Financiële zelfredzaamheid</a:t>
            </a:r>
          </a:p>
          <a:p>
            <a:pPr lvl="1"/>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Benodigde kennis &amp; vaardigheden </a:t>
            </a:r>
          </a:p>
          <a:p>
            <a:pPr lvl="1"/>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Houding</a:t>
            </a:r>
            <a:b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br>
            <a:endPar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Context: financiële zelfredzaamheid in de praktijk</a:t>
            </a:r>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 </a:t>
            </a:r>
          </a:p>
          <a:p>
            <a:pPr lvl="1"/>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Wonen</a:t>
            </a:r>
          </a:p>
          <a:p>
            <a:pPr lvl="1"/>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Werken &amp; pensioen</a:t>
            </a: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54021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172527-EBC3-4FA9-AFE9-62B09667E3A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1B0F5ED-77AE-42C4-A424-5024279CE9D9}"/>
              </a:ext>
            </a:extLst>
          </p:cNvPr>
          <p:cNvSpPr>
            <a:spLocks noGrp="1"/>
          </p:cNvSpPr>
          <p:nvPr>
            <p:ph idx="1"/>
          </p:nvPr>
        </p:nvSpPr>
        <p:spPr/>
        <p:txBody>
          <a:bodyPr/>
          <a:lstStyle/>
          <a:p>
            <a:endParaRPr lang="nl-NL" dirty="0"/>
          </a:p>
        </p:txBody>
      </p:sp>
      <p:sp>
        <p:nvSpPr>
          <p:cNvPr id="4" name="Rectangle 1">
            <a:extLst>
              <a:ext uri="{FF2B5EF4-FFF2-40B4-BE49-F238E27FC236}">
                <a16:creationId xmlns:a16="http://schemas.microsoft.com/office/drawing/2014/main" id="{777490B7-DFB3-4A5E-A6FB-84F9657762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38050" tIns="0" rIns="47610" bIns="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nl-NL" altLang="nl-NL" sz="1200" b="0" i="0" u="none" strike="noStrike" cap="none" normalizeH="0" baseline="0">
                <a:ln>
                  <a:noFill/>
                </a:ln>
                <a:solidFill>
                  <a:schemeClr val="tx1"/>
                </a:solidFill>
                <a:effectLst/>
                <a:latin typeface="inherit"/>
              </a:rPr>
              <a:t>  </a:t>
            </a:r>
            <a:r>
              <a:rPr kumimoji="0" lang="nl-NL" altLang="nl-NL" sz="46200" b="0" i="0" u="none" strike="noStrike" cap="none" normalizeH="0" baseline="0">
                <a:ln>
                  <a:noFill/>
                </a:ln>
                <a:solidFill>
                  <a:schemeClr val="tx1"/>
                </a:solidFill>
                <a:effectLst/>
                <a:latin typeface="inherit"/>
              </a:rPr>
              <a:t> </a:t>
            </a:r>
            <a:r>
              <a:rPr kumimoji="0" lang="nl-NL" altLang="nl-NL" sz="1200" b="0" i="0" u="none" strike="noStrike" cap="none" normalizeH="0" baseline="0">
                <a:ln>
                  <a:noFill/>
                </a:ln>
                <a:solidFill>
                  <a:schemeClr val="tx1"/>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a:ln>
                  <a:noFill/>
                </a:ln>
                <a:solidFill>
                  <a:schemeClr val="tx1"/>
                </a:solidFill>
                <a:effectLst/>
                <a:latin typeface="inherit"/>
              </a:rPr>
              <a:t>Illustratie: Hein de Kort</a:t>
            </a:r>
          </a:p>
        </p:txBody>
      </p:sp>
      <p:pic>
        <p:nvPicPr>
          <p:cNvPr id="3074" name="Picture 2" descr="Illustratie: Hein de Kort">
            <a:extLst>
              <a:ext uri="{FF2B5EF4-FFF2-40B4-BE49-F238E27FC236}">
                <a16:creationId xmlns:a16="http://schemas.microsoft.com/office/drawing/2014/main" id="{F465A61D-7BE4-49FE-ADAD-F3D927D36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1470"/>
            <a:ext cx="4752528" cy="50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663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2930" y="57150"/>
            <a:ext cx="5293331"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3937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3000" y="205979"/>
            <a:ext cx="6686550" cy="857250"/>
          </a:xfrm>
        </p:spPr>
        <p:txBody>
          <a:bodyPr/>
          <a:lstStyle/>
          <a:p>
            <a:r>
              <a:rPr lang="en-US" dirty="0" err="1">
                <a:solidFill>
                  <a:srgbClr val="083984"/>
                </a:solidFill>
                <a:latin typeface="Tahoma" panose="020B0604030504040204" pitchFamily="34" charset="0"/>
                <a:ea typeface="Tahoma" panose="020B0604030504040204" pitchFamily="34" charset="0"/>
                <a:cs typeface="Tahoma" panose="020B0604030504040204" pitchFamily="34" charset="0"/>
              </a:rPr>
              <a:t>Risico’s</a:t>
            </a:r>
            <a:r>
              <a:rPr lang="en-US" dirty="0">
                <a:solidFill>
                  <a:srgbClr val="083984"/>
                </a:solidFill>
                <a:latin typeface="Tahoma" panose="020B0604030504040204" pitchFamily="34" charset="0"/>
                <a:ea typeface="Tahoma" panose="020B0604030504040204" pitchFamily="34" charset="0"/>
                <a:cs typeface="Tahoma" panose="020B0604030504040204" pitchFamily="34" charset="0"/>
              </a:rPr>
              <a:t>: </a:t>
            </a:r>
            <a:r>
              <a:rPr lang="en-US" dirty="0" err="1">
                <a:solidFill>
                  <a:srgbClr val="083984"/>
                </a:solidFill>
                <a:latin typeface="Tahoma" panose="020B0604030504040204" pitchFamily="34" charset="0"/>
                <a:ea typeface="Tahoma" panose="020B0604030504040204" pitchFamily="34" charset="0"/>
                <a:cs typeface="Tahoma" panose="020B0604030504040204" pitchFamily="34" charset="0"/>
              </a:rPr>
              <a:t>zzp-ers</a:t>
            </a:r>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3" name="Tijdelijke aanduiding voor inhoud 2"/>
          <p:cNvSpPr>
            <a:spLocks noGrp="1"/>
          </p:cNvSpPr>
          <p:nvPr>
            <p:ph idx="1"/>
          </p:nvPr>
        </p:nvSpPr>
        <p:spPr>
          <a:xfrm>
            <a:off x="457200" y="1092677"/>
            <a:ext cx="8229600" cy="3410764"/>
          </a:xfrm>
        </p:spPr>
        <p:txBody>
          <a:bodyPr/>
          <a:lstStyle/>
          <a:p>
            <a:r>
              <a:rPr lang="nl-NL" alt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Geen rekening houden met </a:t>
            </a:r>
            <a:br>
              <a:rPr lang="nl-NL" alt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br>
            <a:r>
              <a:rPr lang="nl-NL" alt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wisselende inkomsten</a:t>
            </a:r>
          </a:p>
          <a:p>
            <a:r>
              <a:rPr lang="nl-NL" alt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Onvoldoende reserveren</a:t>
            </a:r>
          </a:p>
          <a:p>
            <a:pPr lvl="1">
              <a:buFontTx/>
              <a:buChar char="-"/>
            </a:pPr>
            <a:r>
              <a:rPr lang="nl-NL" alt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Btw en inkomstenbelasting</a:t>
            </a:r>
          </a:p>
          <a:p>
            <a:pPr lvl="1">
              <a:buFontTx/>
              <a:buChar char="-"/>
            </a:pPr>
            <a:r>
              <a:rPr lang="nl-NL" alt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Investeringen </a:t>
            </a:r>
          </a:p>
          <a:p>
            <a:pPr lvl="1">
              <a:buFontTx/>
              <a:buChar char="-"/>
            </a:pPr>
            <a:r>
              <a:rPr lang="nl-NL" alt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Sociale zekerheid (ziekte)</a:t>
            </a:r>
          </a:p>
          <a:p>
            <a:pPr lvl="1">
              <a:buFontTx/>
              <a:buChar char="-"/>
            </a:pPr>
            <a:r>
              <a:rPr lang="nl-NL" alt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Geen tweede pijler (pensioen)</a:t>
            </a:r>
          </a:p>
          <a:p>
            <a:r>
              <a:rPr lang="nl-NL" alt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Zakelijk en privé niet gescheiden houden</a:t>
            </a:r>
          </a:p>
          <a:p>
            <a:pPr lvl="1">
              <a:buFont typeface="Arial" panose="020B0604020202020204" pitchFamily="34" charset="0"/>
              <a:buChar char="•"/>
            </a:pPr>
            <a:endParaRPr lang="nl-NL" alt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nl-NL" alt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algn="ctr"/>
            <a:endParaRPr lang="en-US" sz="1500" dirty="0">
              <a:solidFill>
                <a:srgbClr val="FE5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Afbeelding 3">
            <a:extLst>
              <a:ext uri="{FF2B5EF4-FFF2-40B4-BE49-F238E27FC236}">
                <a16:creationId xmlns:a16="http://schemas.microsoft.com/office/drawing/2014/main" id="{3B6B5D1D-E8E7-4E49-9D8B-B4C836646640}"/>
              </a:ext>
            </a:extLst>
          </p:cNvPr>
          <p:cNvPicPr>
            <a:picLocks noChangeAspect="1"/>
          </p:cNvPicPr>
          <p:nvPr/>
        </p:nvPicPr>
        <p:blipFill rotWithShape="1">
          <a:blip r:embed="rId3"/>
          <a:srcRect l="23333" t="18628" r="24167" b="7647"/>
          <a:stretch/>
        </p:blipFill>
        <p:spPr>
          <a:xfrm>
            <a:off x="5724128" y="1347614"/>
            <a:ext cx="3228150" cy="2408303"/>
          </a:xfrm>
          <a:prstGeom prst="rect">
            <a:avLst/>
          </a:prstGeom>
        </p:spPr>
      </p:pic>
    </p:spTree>
    <p:extLst>
      <p:ext uri="{BB962C8B-B14F-4D97-AF65-F5344CB8AC3E}">
        <p14:creationId xmlns:p14="http://schemas.microsoft.com/office/powerpoint/2010/main" val="4115444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3ECB1-E33A-4B3D-8314-BD9FD9D4F8CD}"/>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Risico: Scheiden</a:t>
            </a:r>
          </a:p>
        </p:txBody>
      </p:sp>
      <p:sp>
        <p:nvSpPr>
          <p:cNvPr id="3" name="Tijdelijke aanduiding voor inhoud 2">
            <a:extLst>
              <a:ext uri="{FF2B5EF4-FFF2-40B4-BE49-F238E27FC236}">
                <a16:creationId xmlns:a16="http://schemas.microsoft.com/office/drawing/2014/main" id="{C74861D4-3531-441E-8152-B6499907F122}"/>
              </a:ext>
            </a:extLst>
          </p:cNvPr>
          <p:cNvSpPr>
            <a:spLocks noGrp="1"/>
          </p:cNvSpPr>
          <p:nvPr>
            <p:ph idx="1"/>
          </p:nvPr>
        </p:nvSpPr>
        <p:spPr/>
        <p:txBody>
          <a:bodyPr/>
          <a:lstStyle/>
          <a:p>
            <a:pPr lvl="1">
              <a:buFont typeface="Arial" panose="020B0604020202020204" pitchFamily="34" charset="0"/>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Verdeling pensioen</a:t>
            </a:r>
          </a:p>
          <a:p>
            <a:pPr marL="1254125" lvl="2" indent="-339725">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Afkopen </a:t>
            </a:r>
          </a:p>
          <a:p>
            <a:pPr marL="1254125" lvl="2" indent="-339725">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Claim op ex-partner</a:t>
            </a:r>
          </a:p>
          <a:p>
            <a:pPr marL="1254125" lvl="2" indent="-339725">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Rechtstreeks van pensioenfonds</a:t>
            </a:r>
          </a:p>
          <a:p>
            <a:pPr marL="1254125" lvl="2" indent="-339725">
              <a:buFont typeface="Courier New" panose="02070309020205020404" pitchFamily="49" charset="0"/>
              <a:buChar char="o"/>
            </a:pP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pPr marL="1254125" lvl="2" indent="-339725">
              <a:buFont typeface="Courier New" panose="02070309020205020404" pitchFamily="49" charset="0"/>
              <a:buChar char="o"/>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Vergeten…</a:t>
            </a:r>
          </a:p>
        </p:txBody>
      </p:sp>
    </p:spTree>
    <p:extLst>
      <p:ext uri="{BB962C8B-B14F-4D97-AF65-F5344CB8AC3E}">
        <p14:creationId xmlns:p14="http://schemas.microsoft.com/office/powerpoint/2010/main" val="1220317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2/3 praat tijdens scheiding niet </a:t>
            </a:r>
            <a:b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b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over verdeling pensioen</a:t>
            </a:r>
          </a:p>
        </p:txBody>
      </p:sp>
      <p:pic>
        <p:nvPicPr>
          <p:cNvPr id="4" name="Afbeelding 3"/>
          <p:cNvPicPr>
            <a:picLocks noChangeAspect="1"/>
          </p:cNvPicPr>
          <p:nvPr/>
        </p:nvPicPr>
        <p:blipFill rotWithShape="1">
          <a:blip r:embed="rId2"/>
          <a:srcRect l="22368" t="14079" r="40395" b="15473"/>
          <a:stretch/>
        </p:blipFill>
        <p:spPr>
          <a:xfrm>
            <a:off x="2706236" y="1425179"/>
            <a:ext cx="3731527" cy="3718321"/>
          </a:xfrm>
          <a:prstGeom prst="rect">
            <a:avLst/>
          </a:prstGeom>
        </p:spPr>
      </p:pic>
    </p:spTree>
    <p:extLst>
      <p:ext uri="{BB962C8B-B14F-4D97-AF65-F5344CB8AC3E}">
        <p14:creationId xmlns:p14="http://schemas.microsoft.com/office/powerpoint/2010/main" val="2204647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E8D8A5-AAB4-42A8-BD1F-A7A18744A072}"/>
              </a:ext>
            </a:extLst>
          </p:cNvPr>
          <p:cNvSpPr>
            <a:spLocks noGrp="1"/>
          </p:cNvSpPr>
          <p:nvPr>
            <p:ph type="title"/>
          </p:nvPr>
        </p:nvSpPr>
        <p:spPr/>
        <p:txBody>
          <a:bodyPr/>
          <a:lstStyle/>
          <a:p>
            <a:r>
              <a:rPr lang="nl-NL" dirty="0">
                <a:solidFill>
                  <a:srgbClr val="083984"/>
                </a:solidFill>
              </a:rPr>
              <a:t>Risico: Nieuw kabinet</a:t>
            </a:r>
          </a:p>
        </p:txBody>
      </p:sp>
      <p:sp>
        <p:nvSpPr>
          <p:cNvPr id="3" name="Tijdelijke aanduiding voor inhoud 2">
            <a:extLst>
              <a:ext uri="{FF2B5EF4-FFF2-40B4-BE49-F238E27FC236}">
                <a16:creationId xmlns:a16="http://schemas.microsoft.com/office/drawing/2014/main" id="{4DF1FC48-3DAE-404F-BCF0-EB3B947A93B0}"/>
              </a:ext>
            </a:extLst>
          </p:cNvPr>
          <p:cNvSpPr>
            <a:spLocks noGrp="1"/>
          </p:cNvSpPr>
          <p:nvPr>
            <p:ph idx="1"/>
          </p:nvPr>
        </p:nvSpPr>
        <p:spPr/>
        <p:txBody>
          <a:bodyPr/>
          <a:lstStyle/>
          <a:p>
            <a:r>
              <a:rPr lang="nl-NL" dirty="0">
                <a:solidFill>
                  <a:srgbClr val="083984"/>
                </a:solidFill>
              </a:rPr>
              <a:t>Afschaffen doorsneepremie</a:t>
            </a:r>
          </a:p>
          <a:p>
            <a:pPr lvl="1"/>
            <a:r>
              <a:rPr lang="nl-NL" dirty="0">
                <a:solidFill>
                  <a:srgbClr val="083984"/>
                </a:solidFill>
              </a:rPr>
              <a:t>Zelfde premie, verschillende opbouw</a:t>
            </a:r>
          </a:p>
          <a:p>
            <a:pPr lvl="1"/>
            <a:endParaRPr lang="nl-NL" dirty="0">
              <a:solidFill>
                <a:srgbClr val="083984"/>
              </a:solidFill>
            </a:endParaRPr>
          </a:p>
          <a:p>
            <a:r>
              <a:rPr lang="nl-NL" dirty="0">
                <a:solidFill>
                  <a:srgbClr val="083984"/>
                </a:solidFill>
              </a:rPr>
              <a:t>Met sociale partners</a:t>
            </a:r>
          </a:p>
          <a:p>
            <a:pPr lvl="1"/>
            <a:r>
              <a:rPr lang="nl-NL" dirty="0">
                <a:solidFill>
                  <a:srgbClr val="083984"/>
                </a:solidFill>
              </a:rPr>
              <a:t>Persoonlijke potjes (in naam)</a:t>
            </a:r>
          </a:p>
          <a:p>
            <a:endParaRPr lang="nl-NL" dirty="0">
              <a:solidFill>
                <a:srgbClr val="083984"/>
              </a:solidFill>
            </a:endParaRPr>
          </a:p>
          <a:p>
            <a:r>
              <a:rPr lang="nl-NL" dirty="0">
                <a:solidFill>
                  <a:srgbClr val="083984"/>
                </a:solidFill>
              </a:rPr>
              <a:t>Overgangsmaatregelen</a:t>
            </a:r>
          </a:p>
        </p:txBody>
      </p:sp>
    </p:spTree>
    <p:extLst>
      <p:ext uri="{BB962C8B-B14F-4D97-AF65-F5344CB8AC3E}">
        <p14:creationId xmlns:p14="http://schemas.microsoft.com/office/powerpoint/2010/main" val="38701456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017929-79B0-49C0-AA31-6EC814A04364}"/>
              </a:ext>
            </a:extLst>
          </p:cNvPr>
          <p:cNvSpPr>
            <a:spLocks noGrp="1"/>
          </p:cNvSpPr>
          <p:nvPr>
            <p:ph type="title"/>
          </p:nvPr>
        </p:nvSpPr>
        <p:spPr/>
        <p:txBody>
          <a:bodyPr/>
          <a:lstStyle/>
          <a:p>
            <a:r>
              <a:rPr lang="nl-NL" dirty="0">
                <a:solidFill>
                  <a:srgbClr val="083984"/>
                </a:solidFill>
              </a:rPr>
              <a:t>Nabestaandenpensioen</a:t>
            </a:r>
          </a:p>
        </p:txBody>
      </p:sp>
      <p:sp>
        <p:nvSpPr>
          <p:cNvPr id="3" name="Tijdelijke aanduiding voor inhoud 2">
            <a:extLst>
              <a:ext uri="{FF2B5EF4-FFF2-40B4-BE49-F238E27FC236}">
                <a16:creationId xmlns:a16="http://schemas.microsoft.com/office/drawing/2014/main" id="{B89D102D-D26F-4A8B-BC96-E2F2686832BB}"/>
              </a:ext>
            </a:extLst>
          </p:cNvPr>
          <p:cNvSpPr>
            <a:spLocks noGrp="1"/>
          </p:cNvSpPr>
          <p:nvPr>
            <p:ph idx="1"/>
          </p:nvPr>
        </p:nvSpPr>
        <p:spPr/>
        <p:txBody>
          <a:bodyPr/>
          <a:lstStyle/>
          <a:p>
            <a:r>
              <a:rPr lang="nl-NL" dirty="0">
                <a:solidFill>
                  <a:srgbClr val="083984"/>
                </a:solidFill>
              </a:rPr>
              <a:t>Algemene Nabestaandenwet</a:t>
            </a:r>
          </a:p>
          <a:p>
            <a:pPr lvl="1"/>
            <a:r>
              <a:rPr lang="nl-NL" dirty="0">
                <a:solidFill>
                  <a:srgbClr val="083984"/>
                </a:solidFill>
              </a:rPr>
              <a:t>Arbeidsongeschikt &gt; 45%</a:t>
            </a:r>
          </a:p>
          <a:p>
            <a:pPr lvl="1"/>
            <a:r>
              <a:rPr lang="nl-NL" dirty="0">
                <a:solidFill>
                  <a:srgbClr val="083984"/>
                </a:solidFill>
              </a:rPr>
              <a:t>Met kinderen &lt; 18 Jaar</a:t>
            </a:r>
          </a:p>
          <a:p>
            <a:pPr lvl="1"/>
            <a:r>
              <a:rPr lang="nl-NL" dirty="0">
                <a:solidFill>
                  <a:srgbClr val="083984"/>
                </a:solidFill>
              </a:rPr>
              <a:t>Gekort als eigen inkomen</a:t>
            </a:r>
          </a:p>
          <a:p>
            <a:r>
              <a:rPr lang="nl-NL" dirty="0">
                <a:solidFill>
                  <a:srgbClr val="083984"/>
                </a:solidFill>
              </a:rPr>
              <a:t>Werknemerspensioen</a:t>
            </a:r>
          </a:p>
          <a:p>
            <a:pPr lvl="1"/>
            <a:r>
              <a:rPr lang="nl-NL" dirty="0">
                <a:solidFill>
                  <a:srgbClr val="083984"/>
                </a:solidFill>
              </a:rPr>
              <a:t>Risicobasis?</a:t>
            </a:r>
          </a:p>
          <a:p>
            <a:r>
              <a:rPr lang="nl-NL" dirty="0">
                <a:solidFill>
                  <a:srgbClr val="083984"/>
                </a:solidFill>
              </a:rPr>
              <a:t>Eigen regelingen (verzekering, vermogen)</a:t>
            </a:r>
          </a:p>
        </p:txBody>
      </p:sp>
    </p:spTree>
    <p:extLst>
      <p:ext uri="{BB962C8B-B14F-4D97-AF65-F5344CB8AC3E}">
        <p14:creationId xmlns:p14="http://schemas.microsoft.com/office/powerpoint/2010/main" val="41046847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4BF2ED-E0B5-45AA-AB9E-001516B65878}"/>
              </a:ext>
            </a:extLst>
          </p:cNvPr>
          <p:cNvSpPr>
            <a:spLocks noGrp="1"/>
          </p:cNvSpPr>
          <p:nvPr>
            <p:ph type="title"/>
          </p:nvPr>
        </p:nvSpPr>
        <p:spPr/>
        <p:txBody>
          <a:bodyPr/>
          <a:lstStyle/>
          <a:p>
            <a:r>
              <a:rPr lang="nl-NL" dirty="0">
                <a:solidFill>
                  <a:srgbClr val="083984"/>
                </a:solidFill>
              </a:rPr>
              <a:t>Risico: samenwonen</a:t>
            </a:r>
          </a:p>
        </p:txBody>
      </p:sp>
      <p:sp>
        <p:nvSpPr>
          <p:cNvPr id="3" name="Tijdelijke aanduiding voor inhoud 2">
            <a:extLst>
              <a:ext uri="{FF2B5EF4-FFF2-40B4-BE49-F238E27FC236}">
                <a16:creationId xmlns:a16="http://schemas.microsoft.com/office/drawing/2014/main" id="{9798F3C1-FD8D-477C-B953-D0EEE3432517}"/>
              </a:ext>
            </a:extLst>
          </p:cNvPr>
          <p:cNvSpPr>
            <a:spLocks noGrp="1"/>
          </p:cNvSpPr>
          <p:nvPr>
            <p:ph idx="1"/>
          </p:nvPr>
        </p:nvSpPr>
        <p:spPr/>
        <p:txBody>
          <a:bodyPr/>
          <a:lstStyle/>
          <a:p>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Let op: samenwonen!</a:t>
            </a:r>
            <a:r>
              <a:rPr lang="nl-NL" sz="1800" dirty="0">
                <a:solidFill>
                  <a:srgbClr val="083984"/>
                </a:solidFill>
                <a:latin typeface="Tahoma" panose="020B0604030504040204" pitchFamily="34" charset="0"/>
                <a:ea typeface="Tahoma" panose="020B0604030504040204" pitchFamily="34" charset="0"/>
                <a:cs typeface="Tahoma" panose="020B0604030504040204" pitchFamily="34" charset="0"/>
              </a:rPr>
              <a:t> </a:t>
            </a:r>
          </a:p>
          <a:p>
            <a:pPr lvl="1">
              <a:buFont typeface="Courier New" panose="02070309020205020404" pitchFamily="49" charset="0"/>
              <a:buChar char="o"/>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Geen nabestaandenpensioen -&gt; samenlevingscontract</a:t>
            </a:r>
          </a:p>
          <a:p>
            <a:pPr lvl="1">
              <a:buFont typeface="Courier New" panose="02070309020205020404" pitchFamily="49" charset="0"/>
              <a:buChar char="o"/>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Geen erfgenaam -&gt; testament</a:t>
            </a:r>
          </a:p>
          <a:p>
            <a:endParaRPr lang="nl-NL" dirty="0"/>
          </a:p>
        </p:txBody>
      </p:sp>
    </p:spTree>
    <p:extLst>
      <p:ext uri="{BB962C8B-B14F-4D97-AF65-F5344CB8AC3E}">
        <p14:creationId xmlns:p14="http://schemas.microsoft.com/office/powerpoint/2010/main" val="2668054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CE3E7-08D3-48F4-AF27-80A96DACD6FB}"/>
              </a:ext>
            </a:extLst>
          </p:cNvPr>
          <p:cNvSpPr>
            <a:spLocks noGrp="1"/>
          </p:cNvSpPr>
          <p:nvPr>
            <p:ph type="title"/>
          </p:nvPr>
        </p:nvSpPr>
        <p:spPr/>
        <p:txBody>
          <a:bodyPr/>
          <a:lstStyle/>
          <a:p>
            <a:endParaRPr lang="nl-NL"/>
          </a:p>
        </p:txBody>
      </p:sp>
      <p:sp>
        <p:nvSpPr>
          <p:cNvPr id="4" name="AutoShape 2" descr="Afbeeldingsresultaat voor financieel fit">
            <a:extLst>
              <a:ext uri="{FF2B5EF4-FFF2-40B4-BE49-F238E27FC236}">
                <a16:creationId xmlns:a16="http://schemas.microsoft.com/office/drawing/2014/main" id="{7B66149E-E0A3-4E7A-87F5-669C4C0A772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Tijdelijke aanduiding voor inhoud 7">
            <a:extLst>
              <a:ext uri="{FF2B5EF4-FFF2-40B4-BE49-F238E27FC236}">
                <a16:creationId xmlns:a16="http://schemas.microsoft.com/office/drawing/2014/main" id="{4EBCD9F0-F282-4FEC-8922-A01289B336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0"/>
            <a:ext cx="703408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7881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C652E-3607-4CB1-A803-50E0F7723277}"/>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Erven en schenken (1)</a:t>
            </a:r>
          </a:p>
        </p:txBody>
      </p:sp>
      <p:sp>
        <p:nvSpPr>
          <p:cNvPr id="3" name="Tijdelijke aanduiding voor inhoud 2">
            <a:extLst>
              <a:ext uri="{FF2B5EF4-FFF2-40B4-BE49-F238E27FC236}">
                <a16:creationId xmlns:a16="http://schemas.microsoft.com/office/drawing/2014/main" id="{5346FD4E-0C08-4F34-A099-E2C709F7CF12}"/>
              </a:ext>
            </a:extLst>
          </p:cNvPr>
          <p:cNvSpPr>
            <a:spLocks noGrp="1"/>
          </p:cNvSpPr>
          <p:nvPr>
            <p:ph idx="1"/>
          </p:nvPr>
        </p:nvSpPr>
        <p:spPr>
          <a:xfrm>
            <a:off x="457200" y="1409526"/>
            <a:ext cx="8229600" cy="3394472"/>
          </a:xfrm>
        </p:spPr>
        <p:txBody>
          <a:bodyPr/>
          <a:lstStyle/>
          <a:p>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Wettelijke regeling</a:t>
            </a:r>
          </a:p>
          <a:p>
            <a:pPr lvl="2"/>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Erfgenamen in volgorde</a:t>
            </a:r>
          </a:p>
          <a:p>
            <a:pPr marL="1371600" lvl="3" indent="0">
              <a:buNone/>
            </a:pPr>
            <a:r>
              <a:rPr lang="nl-NL" sz="1400" dirty="0">
                <a:solidFill>
                  <a:srgbClr val="083984"/>
                </a:solidFill>
                <a:latin typeface="Tahoma" panose="020B0604030504040204" pitchFamily="34" charset="0"/>
                <a:ea typeface="Tahoma" panose="020B0604030504040204" pitchFamily="34" charset="0"/>
                <a:cs typeface="Tahoma" panose="020B0604030504040204" pitchFamily="34" charset="0"/>
              </a:rPr>
              <a:t>1. Echtgenoot/geregistreerd partner &amp; kinderen</a:t>
            </a:r>
          </a:p>
          <a:p>
            <a:pPr marL="1371600" lvl="3" indent="0">
              <a:buNone/>
            </a:pPr>
            <a:r>
              <a:rPr lang="nl-NL" sz="1400" dirty="0">
                <a:solidFill>
                  <a:srgbClr val="083984"/>
                </a:solidFill>
                <a:latin typeface="Tahoma" panose="020B0604030504040204" pitchFamily="34" charset="0"/>
                <a:ea typeface="Tahoma" panose="020B0604030504040204" pitchFamily="34" charset="0"/>
                <a:cs typeface="Tahoma" panose="020B0604030504040204" pitchFamily="34" charset="0"/>
              </a:rPr>
              <a:t>2. Broers, zussen &amp; ouders</a:t>
            </a:r>
          </a:p>
          <a:p>
            <a:pPr marL="1371600" lvl="3" indent="0">
              <a:buNone/>
            </a:pPr>
            <a:r>
              <a:rPr lang="nl-NL" sz="1400" dirty="0">
                <a:solidFill>
                  <a:srgbClr val="083984"/>
                </a:solidFill>
                <a:latin typeface="Tahoma" panose="020B0604030504040204" pitchFamily="34" charset="0"/>
                <a:ea typeface="Tahoma" panose="020B0604030504040204" pitchFamily="34" charset="0"/>
                <a:cs typeface="Tahoma" panose="020B0604030504040204" pitchFamily="34" charset="0"/>
              </a:rPr>
              <a:t>3. Grootouders</a:t>
            </a:r>
          </a:p>
          <a:p>
            <a:pPr marL="1371600" lvl="3" indent="0">
              <a:buNone/>
            </a:pPr>
            <a:r>
              <a:rPr lang="nl-NL" sz="1400" dirty="0">
                <a:solidFill>
                  <a:srgbClr val="083984"/>
                </a:solidFill>
                <a:latin typeface="Tahoma" panose="020B0604030504040204" pitchFamily="34" charset="0"/>
                <a:ea typeface="Tahoma" panose="020B0604030504040204" pitchFamily="34" charset="0"/>
                <a:cs typeface="Tahoma" panose="020B0604030504040204" pitchFamily="34" charset="0"/>
              </a:rPr>
              <a:t>4. Overgrootouders</a:t>
            </a:r>
          </a:p>
          <a:p>
            <a:pPr marL="1371600" lvl="3" indent="0">
              <a:buNone/>
            </a:pPr>
            <a:r>
              <a:rPr lang="nl-NL" sz="1400" dirty="0">
                <a:solidFill>
                  <a:srgbClr val="083984"/>
                </a:solidFill>
                <a:latin typeface="Tahoma" panose="020B0604030504040204" pitchFamily="34" charset="0"/>
                <a:ea typeface="Tahoma" panose="020B0604030504040204" pitchFamily="34" charset="0"/>
                <a:cs typeface="Tahoma" panose="020B0604030504040204" pitchFamily="34" charset="0"/>
              </a:rPr>
              <a:t>5. Staat</a:t>
            </a:r>
          </a:p>
          <a:p>
            <a:pPr lvl="2"/>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Plaatsvervulling</a:t>
            </a:r>
          </a:p>
          <a:p>
            <a:pPr lvl="2"/>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Langstlevende krijgt beschikking, kinderen vordering</a:t>
            </a:r>
            <a:br>
              <a:rPr lang="nl-NL" sz="1800" dirty="0">
                <a:solidFill>
                  <a:srgbClr val="083984"/>
                </a:solidFill>
                <a:latin typeface="Tahoma" panose="020B0604030504040204" pitchFamily="34" charset="0"/>
                <a:ea typeface="Tahoma" panose="020B0604030504040204" pitchFamily="34" charset="0"/>
                <a:cs typeface="Tahoma" panose="020B0604030504040204" pitchFamily="34" charset="0"/>
              </a:rPr>
            </a:br>
            <a:endParaRPr lang="nl-NL" sz="1800" dirty="0">
              <a:solidFill>
                <a:srgbClr val="083984"/>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6920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45A5D3-EB51-431D-9638-231434C3E27A}"/>
              </a:ext>
            </a:extLst>
          </p:cNvPr>
          <p:cNvSpPr>
            <a:spLocks noGrp="1"/>
          </p:cNvSpPr>
          <p:nvPr>
            <p:ph type="title"/>
          </p:nvPr>
        </p:nvSpPr>
        <p:spPr>
          <a:xfrm>
            <a:off x="457200" y="0"/>
            <a:ext cx="8229600" cy="1063229"/>
          </a:xfrm>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 Pisa-onderzoek (2015) </a:t>
            </a:r>
          </a:p>
        </p:txBody>
      </p:sp>
      <p:pic>
        <p:nvPicPr>
          <p:cNvPr id="5" name="Tijdelijke aanduiding voor inhoud 4">
            <a:extLst>
              <a:ext uri="{FF2B5EF4-FFF2-40B4-BE49-F238E27FC236}">
                <a16:creationId xmlns:a16="http://schemas.microsoft.com/office/drawing/2014/main" id="{7F6EEF52-429D-46E8-9D44-9F6609B7055A}"/>
              </a:ext>
            </a:extLst>
          </p:cNvPr>
          <p:cNvPicPr>
            <a:picLocks noGrp="1" noChangeAspect="1"/>
          </p:cNvPicPr>
          <p:nvPr>
            <p:ph idx="1"/>
          </p:nvPr>
        </p:nvPicPr>
        <p:blipFill>
          <a:blip r:embed="rId3"/>
          <a:stretch>
            <a:fillRect/>
          </a:stretch>
        </p:blipFill>
        <p:spPr>
          <a:xfrm>
            <a:off x="4572000" y="1381344"/>
            <a:ext cx="3557864" cy="3394075"/>
          </a:xfrm>
          <a:prstGeom prst="rect">
            <a:avLst/>
          </a:prstGeom>
        </p:spPr>
      </p:pic>
      <p:pic>
        <p:nvPicPr>
          <p:cNvPr id="4" name="Afbeelding 3">
            <a:extLst>
              <a:ext uri="{FF2B5EF4-FFF2-40B4-BE49-F238E27FC236}">
                <a16:creationId xmlns:a16="http://schemas.microsoft.com/office/drawing/2014/main" id="{E3D218FE-B290-41A1-BE03-B4818E151167}"/>
              </a:ext>
            </a:extLst>
          </p:cNvPr>
          <p:cNvPicPr>
            <a:picLocks noChangeAspect="1"/>
          </p:cNvPicPr>
          <p:nvPr/>
        </p:nvPicPr>
        <p:blipFill>
          <a:blip r:embed="rId4"/>
          <a:stretch>
            <a:fillRect/>
          </a:stretch>
        </p:blipFill>
        <p:spPr>
          <a:xfrm>
            <a:off x="683568" y="915566"/>
            <a:ext cx="3598581" cy="4055257"/>
          </a:xfrm>
          <a:prstGeom prst="rect">
            <a:avLst/>
          </a:prstGeom>
        </p:spPr>
      </p:pic>
    </p:spTree>
    <p:extLst>
      <p:ext uri="{BB962C8B-B14F-4D97-AF65-F5344CB8AC3E}">
        <p14:creationId xmlns:p14="http://schemas.microsoft.com/office/powerpoint/2010/main" val="1955159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2C990C-5594-4D14-B51D-D44A9466C839}"/>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Erven en schenken (2)</a:t>
            </a:r>
            <a:endParaRPr lang="nl-NL" dirty="0">
              <a:latin typeface="Tahoma" panose="020B0604030504040204" pitchFamily="34" charset="0"/>
              <a:ea typeface="Tahoma" panose="020B0604030504040204" pitchFamily="34" charset="0"/>
              <a:cs typeface="Tahoma" panose="020B0604030504040204" pitchFamily="34" charset="0"/>
            </a:endParaRPr>
          </a:p>
        </p:txBody>
      </p:sp>
      <p:sp>
        <p:nvSpPr>
          <p:cNvPr id="3" name="Tijdelijke aanduiding voor inhoud 2">
            <a:extLst>
              <a:ext uri="{FF2B5EF4-FFF2-40B4-BE49-F238E27FC236}">
                <a16:creationId xmlns:a16="http://schemas.microsoft.com/office/drawing/2014/main" id="{5D8A03F4-3215-4E48-B210-5EB77EAB5AF1}"/>
              </a:ext>
            </a:extLst>
          </p:cNvPr>
          <p:cNvSpPr>
            <a:spLocks noGrp="1"/>
          </p:cNvSpPr>
          <p:nvPr>
            <p:ph idx="1"/>
          </p:nvPr>
        </p:nvSpPr>
        <p:spPr/>
        <p:txBody>
          <a:bodyPr/>
          <a:lstStyle/>
          <a:p>
            <a:endPar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Anders regelen kan via testament</a:t>
            </a:r>
          </a:p>
          <a:p>
            <a:pPr lvl="1">
              <a:buFont typeface="Courier New" panose="02070309020205020404" pitchFamily="49" charset="0"/>
              <a:buChar char="o"/>
            </a:pPr>
            <a:r>
              <a:rPr lang="nl-NL" sz="2200" dirty="0">
                <a:solidFill>
                  <a:srgbClr val="083984"/>
                </a:solidFill>
                <a:latin typeface="Tahoma" panose="020B0604030504040204" pitchFamily="34" charset="0"/>
                <a:ea typeface="Tahoma" panose="020B0604030504040204" pitchFamily="34" charset="0"/>
                <a:cs typeface="Tahoma" panose="020B0604030504040204" pitchFamily="34" charset="0"/>
              </a:rPr>
              <a:t>Kinderen volledig onterven kan niet (legitieme portie)</a:t>
            </a:r>
          </a:p>
          <a:p>
            <a:pPr marL="0" indent="0">
              <a:buNone/>
            </a:pPr>
            <a:endPar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33596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9E88C3-DB1A-4020-BDB8-0D7B85C830A3}"/>
              </a:ext>
            </a:extLst>
          </p:cNvPr>
          <p:cNvSpPr>
            <a:spLocks noGrp="1"/>
          </p:cNvSpPr>
          <p:nvPr>
            <p:ph type="title"/>
          </p:nvPr>
        </p:nvSpPr>
        <p:spPr>
          <a:xfrm>
            <a:off x="251520" y="205979"/>
            <a:ext cx="8784976" cy="857250"/>
          </a:xfrm>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Vrijstellingen schenken &amp; erven</a:t>
            </a:r>
          </a:p>
        </p:txBody>
      </p:sp>
      <p:sp>
        <p:nvSpPr>
          <p:cNvPr id="3" name="Tijdelijke aanduiding voor inhoud 2">
            <a:extLst>
              <a:ext uri="{FF2B5EF4-FFF2-40B4-BE49-F238E27FC236}">
                <a16:creationId xmlns:a16="http://schemas.microsoft.com/office/drawing/2014/main" id="{B315FF1E-CA89-45EF-A8C5-506BEBAAA0AB}"/>
              </a:ext>
            </a:extLst>
          </p:cNvPr>
          <p:cNvSpPr>
            <a:spLocks noGrp="1"/>
          </p:cNvSpPr>
          <p:nvPr>
            <p:ph idx="1"/>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Schenken</a:t>
            </a:r>
          </a:p>
          <a:p>
            <a:pPr lvl="1">
              <a:buFont typeface="Courier New" panose="02070309020205020404" pitchFamily="49" charset="0"/>
              <a:buChar char="o"/>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Kind: 5.320 per jaar</a:t>
            </a:r>
          </a:p>
          <a:p>
            <a:pPr lvl="1">
              <a:buFont typeface="Courier New" panose="02070309020205020404" pitchFamily="49" charset="0"/>
              <a:buChar char="o"/>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Eenmalig: 25.000 vrije besteding; 50.000 voor dure studie, 100.000 voor woning</a:t>
            </a:r>
            <a:b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br>
            <a:endParaRPr lang="nl-NL" dirty="0">
              <a:solidFill>
                <a:srgbClr val="083984"/>
              </a:solidFill>
              <a:latin typeface="Tahoma" panose="020B0604030504040204" pitchFamily="34" charset="0"/>
              <a:ea typeface="Tahoma" panose="020B0604030504040204" pitchFamily="34" charset="0"/>
              <a:cs typeface="Tahoma" panose="020B0604030504040204" pitchFamily="34" charset="0"/>
            </a:endParaRPr>
          </a:p>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Erven </a:t>
            </a:r>
          </a:p>
          <a:p>
            <a:pPr lvl="1">
              <a:buFont typeface="Courier New" panose="02070309020205020404" pitchFamily="49" charset="0"/>
              <a:buChar char="o"/>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partner ca. 600.000</a:t>
            </a:r>
          </a:p>
          <a:p>
            <a:pPr lvl="1">
              <a:buFont typeface="Courier New" panose="02070309020205020404" pitchFamily="49" charset="0"/>
              <a:buChar char="o"/>
            </a:pPr>
            <a:r>
              <a:rPr lang="nl-NL" sz="2000" dirty="0">
                <a:solidFill>
                  <a:srgbClr val="083984"/>
                </a:solidFill>
                <a:latin typeface="Tahoma" panose="020B0604030504040204" pitchFamily="34" charset="0"/>
                <a:ea typeface="Tahoma" panose="020B0604030504040204" pitchFamily="34" charset="0"/>
                <a:cs typeface="Tahoma" panose="020B0604030504040204" pitchFamily="34" charset="0"/>
              </a:rPr>
              <a:t>kinderen ca. 20.000</a:t>
            </a:r>
          </a:p>
          <a:p>
            <a:pPr lvl="1"/>
            <a:endParaRPr lang="nl-NL" b="1" dirty="0">
              <a:solidFill>
                <a:srgbClr val="083984"/>
              </a:solidFill>
              <a:latin typeface="Tahoma" panose="020B0604030504040204" pitchFamily="34" charset="0"/>
              <a:ea typeface="Tahoma" panose="020B0604030504040204" pitchFamily="34" charset="0"/>
              <a:cs typeface="Tahoma" panose="020B0604030504040204" pitchFamily="34" charset="0"/>
            </a:endParaRPr>
          </a:p>
          <a:p>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7724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C14AE-311C-4766-9F43-227ACA5CDF2C}"/>
              </a:ext>
            </a:extLst>
          </p:cNvPr>
          <p:cNvSpPr>
            <a:spLocks noGrp="1"/>
          </p:cNvSpPr>
          <p:nvPr>
            <p:ph type="title"/>
          </p:nvPr>
        </p:nvSpPr>
        <p:spPr/>
        <p:txBody>
          <a:bodyPr/>
          <a:lstStyle/>
          <a:p>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Belasting schenken &amp; erven</a:t>
            </a:r>
          </a:p>
        </p:txBody>
      </p:sp>
      <p:sp>
        <p:nvSpPr>
          <p:cNvPr id="3" name="Tijdelijke aanduiding voor inhoud 2">
            <a:extLst>
              <a:ext uri="{FF2B5EF4-FFF2-40B4-BE49-F238E27FC236}">
                <a16:creationId xmlns:a16="http://schemas.microsoft.com/office/drawing/2014/main" id="{2A3AA8A1-063C-4A25-8C57-11C64E13CD63}"/>
              </a:ext>
            </a:extLst>
          </p:cNvPr>
          <p:cNvSpPr>
            <a:spLocks noGrp="1"/>
          </p:cNvSpPr>
          <p:nvPr>
            <p:ph idx="1"/>
          </p:nvPr>
        </p:nvSpPr>
        <p:spPr/>
        <p:txBody>
          <a:bodyPr/>
          <a:lstStyle/>
          <a:p>
            <a:pPr marL="0" indent="0">
              <a:buNone/>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Tarieven schenkbelasting = erfbelasting</a:t>
            </a:r>
          </a:p>
          <a:p>
            <a:pPr lvl="1">
              <a:buFont typeface="Arial" panose="020B0604020202020204" pitchFamily="34" charset="0"/>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Partner, kinderen: 10% tot ca. 120.000, 20% daarboven</a:t>
            </a:r>
          </a:p>
          <a:p>
            <a:pPr lvl="1">
              <a:buFont typeface="Arial" panose="020B0604020202020204" pitchFamily="34" charset="0"/>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Kleinkind: 18% tot ca. 120.000, 36% daarboven</a:t>
            </a:r>
          </a:p>
          <a:p>
            <a:pPr lvl="1">
              <a:buFont typeface="Arial" panose="020B0604020202020204" pitchFamily="34" charset="0"/>
              <a:buChar char="•"/>
            </a:pPr>
            <a:r>
              <a:rPr lang="nl-NL" dirty="0">
                <a:solidFill>
                  <a:srgbClr val="083984"/>
                </a:solidFill>
                <a:latin typeface="Tahoma" panose="020B0604030504040204" pitchFamily="34" charset="0"/>
                <a:ea typeface="Tahoma" panose="020B0604030504040204" pitchFamily="34" charset="0"/>
                <a:cs typeface="Tahoma" panose="020B0604030504040204" pitchFamily="34" charset="0"/>
              </a:rPr>
              <a:t>Overige erfgenamen: 30% tot ca. 120.000, 40% erboven</a:t>
            </a:r>
          </a:p>
          <a:p>
            <a:pPr marL="457200" lvl="1" indent="0">
              <a:buNone/>
            </a:pPr>
            <a:endParaRPr lang="nl-NL"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03491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7E4A30-F3DB-4A89-820D-B37C04C4F698}"/>
              </a:ext>
            </a:extLst>
          </p:cNvPr>
          <p:cNvSpPr>
            <a:spLocks noGrp="1"/>
          </p:cNvSpPr>
          <p:nvPr>
            <p:ph type="title"/>
          </p:nvPr>
        </p:nvSpPr>
        <p:spPr/>
        <p:txBody>
          <a:bodyPr/>
          <a:lstStyle/>
          <a:p>
            <a:r>
              <a:rPr lang="nl-NL" dirty="0">
                <a:solidFill>
                  <a:srgbClr val="083984"/>
                </a:solidFill>
              </a:rPr>
              <a:t>Literatuur</a:t>
            </a:r>
          </a:p>
        </p:txBody>
      </p:sp>
      <p:sp>
        <p:nvSpPr>
          <p:cNvPr id="3" name="Tijdelijke aanduiding voor inhoud 2">
            <a:extLst>
              <a:ext uri="{FF2B5EF4-FFF2-40B4-BE49-F238E27FC236}">
                <a16:creationId xmlns:a16="http://schemas.microsoft.com/office/drawing/2014/main" id="{2653DFD6-FB71-4661-8C5C-810F951E3FA5}"/>
              </a:ext>
            </a:extLst>
          </p:cNvPr>
          <p:cNvSpPr>
            <a:spLocks noGrp="1"/>
          </p:cNvSpPr>
          <p:nvPr>
            <p:ph idx="1"/>
          </p:nvPr>
        </p:nvSpPr>
        <p:spPr/>
        <p:txBody>
          <a:bodyPr/>
          <a:lstStyle/>
          <a:p>
            <a:r>
              <a:rPr lang="nl-NL" sz="2400" dirty="0">
                <a:hlinkClick r:id="rId2"/>
              </a:rPr>
              <a:t>https://www.nibud.nl/wp-content/uploads/Literatuurstudie_financiele_zelfredzaamheid_Nibud2016.pdf</a:t>
            </a:r>
            <a:endParaRPr lang="nl-NL" sz="2400" dirty="0"/>
          </a:p>
          <a:p>
            <a:r>
              <a:rPr lang="nl-NL" sz="2400" dirty="0">
                <a:hlinkClick r:id="rId3"/>
              </a:rPr>
              <a:t>https://www.nibud.nl/wp-content/uploads/Geldzaken-in-de-praktijk-2015.pdf</a:t>
            </a:r>
            <a:endParaRPr lang="nl-NL" sz="2400" dirty="0"/>
          </a:p>
          <a:p>
            <a:r>
              <a:rPr lang="nl-NL" sz="2400" dirty="0">
                <a:hlinkClick r:id="rId4"/>
              </a:rPr>
              <a:t>https://www.nibud.nl/wp-content/uploads/Onderzoeksrapport-Nibud-De-Nederlanders-en-hun-pensioen_okt2015.pdf</a:t>
            </a:r>
            <a:endParaRPr lang="nl-NL" sz="2400" dirty="0"/>
          </a:p>
          <a:p>
            <a:endParaRPr lang="nl-NL" sz="2400" dirty="0"/>
          </a:p>
        </p:txBody>
      </p:sp>
    </p:spTree>
    <p:extLst>
      <p:ext uri="{BB962C8B-B14F-4D97-AF65-F5344CB8AC3E}">
        <p14:creationId xmlns:p14="http://schemas.microsoft.com/office/powerpoint/2010/main" val="2188745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2F7CEC-F44D-447C-BE6A-0E45512D63A5}"/>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C6B4BBF-78A4-4360-9723-58F0B082FC29}"/>
              </a:ext>
            </a:extLst>
          </p:cNvPr>
          <p:cNvSpPr>
            <a:spLocks noGrp="1"/>
          </p:cNvSpPr>
          <p:nvPr>
            <p:ph idx="1"/>
          </p:nvPr>
        </p:nvSpPr>
        <p:spPr/>
        <p:txBody>
          <a:bodyPr/>
          <a:lstStyle/>
          <a:p>
            <a:r>
              <a:rPr lang="nl-NL" sz="2400" dirty="0">
                <a:hlinkClick r:id="rId2"/>
              </a:rPr>
              <a:t>https://www.nibud.nl/beroepsmatig/nibud-studentenonderzoek-2017/</a:t>
            </a:r>
            <a:endParaRPr lang="nl-NL" sz="2400" dirty="0"/>
          </a:p>
          <a:p>
            <a:r>
              <a:rPr lang="nl-NL" sz="2400" dirty="0"/>
              <a:t>Of </a:t>
            </a:r>
            <a:r>
              <a:rPr lang="nl-NL" sz="2400" dirty="0">
                <a:hlinkClick r:id="rId3"/>
              </a:rPr>
              <a:t>https://winkel.nibud.nl/professionals/handreiking-student-en-financien</a:t>
            </a:r>
            <a:endParaRPr lang="nl-NL" sz="2400" dirty="0"/>
          </a:p>
          <a:p>
            <a:endParaRPr lang="nl-NL" sz="2400" dirty="0"/>
          </a:p>
        </p:txBody>
      </p:sp>
    </p:spTree>
    <p:extLst>
      <p:ext uri="{BB962C8B-B14F-4D97-AF65-F5344CB8AC3E}">
        <p14:creationId xmlns:p14="http://schemas.microsoft.com/office/powerpoint/2010/main" val="249598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145B3-1AFE-428E-B835-0E411EECEDCE}"/>
              </a:ext>
            </a:extLst>
          </p:cNvPr>
          <p:cNvSpPr>
            <a:spLocks noGrp="1"/>
          </p:cNvSpPr>
          <p:nvPr>
            <p:ph type="title"/>
          </p:nvPr>
        </p:nvSpPr>
        <p:spPr/>
        <p:txBody>
          <a:bodyPr/>
          <a:lstStyle/>
          <a:p>
            <a:r>
              <a:rPr lang="nl-NL" dirty="0">
                <a:solidFill>
                  <a:srgbClr val="002169"/>
                </a:solidFill>
                <a:latin typeface="Tahoma" panose="020B0604030504040204" pitchFamily="34" charset="0"/>
                <a:ea typeface="Tahoma" panose="020B0604030504040204" pitchFamily="34" charset="0"/>
                <a:cs typeface="Tahoma" panose="020B0604030504040204" pitchFamily="34" charset="0"/>
              </a:rPr>
              <a:t>Kennis &amp; vaardigheden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ijdelijke aanduiding voor inhoud 2">
            <a:extLst>
              <a:ext uri="{FF2B5EF4-FFF2-40B4-BE49-F238E27FC236}">
                <a16:creationId xmlns:a16="http://schemas.microsoft.com/office/drawing/2014/main" id="{7E8FE841-F382-4F09-ABF5-0D4D7D60B7FF}"/>
              </a:ext>
            </a:extLst>
          </p:cNvPr>
          <p:cNvSpPr>
            <a:spLocks noGrp="1"/>
          </p:cNvSpPr>
          <p:nvPr>
            <p:ph idx="1"/>
          </p:nvPr>
        </p:nvSpPr>
        <p:spPr>
          <a:xfrm>
            <a:off x="251520" y="1491630"/>
            <a:ext cx="8229600" cy="2818408"/>
          </a:xfrm>
        </p:spPr>
        <p:txBody>
          <a:bodyPr/>
          <a:lstStyle/>
          <a:p>
            <a:pPr marL="257175" indent="-257175">
              <a:buFont typeface="+mj-lt"/>
              <a:buAutoNum type="arabicPeriod"/>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 Inkomsten hebben om van te leven		</a:t>
            </a:r>
          </a:p>
          <a:p>
            <a:pPr marL="257175" indent="-257175">
              <a:buFont typeface="+mj-lt"/>
              <a:buAutoNum type="arabicPeriod"/>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 De financiën managen</a:t>
            </a:r>
          </a:p>
          <a:p>
            <a:pPr marL="257175" indent="-257175">
              <a:buFont typeface="+mj-lt"/>
              <a:buAutoNum type="arabicPeriod"/>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 Verantwoord besteden			</a:t>
            </a:r>
          </a:p>
          <a:p>
            <a:pPr marL="257175" indent="-257175">
              <a:buFont typeface="+mj-lt"/>
              <a:buAutoNum type="arabicPeriod"/>
            </a:pPr>
            <a:r>
              <a:rPr lang="nl-NL" sz="2600" dirty="0">
                <a:solidFill>
                  <a:srgbClr val="083984"/>
                </a:solidFill>
                <a:latin typeface="Tahoma" panose="020B0604030504040204" pitchFamily="34" charset="0"/>
                <a:ea typeface="Tahoma" panose="020B0604030504040204" pitchFamily="34" charset="0"/>
                <a:cs typeface="Tahoma" panose="020B0604030504040204" pitchFamily="34" charset="0"/>
              </a:rPr>
              <a:t> Voorbereid zijn op (on)verwachte gebeurtenissen</a:t>
            </a:r>
            <a:endParaRPr lang="en-US" sz="2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1">
            <a:extLst>
              <a:ext uri="{FF2B5EF4-FFF2-40B4-BE49-F238E27FC236}">
                <a16:creationId xmlns:a16="http://schemas.microsoft.com/office/drawing/2014/main" id="{B7C55D5A-89CA-4598-9309-F942E04355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16" b="11405"/>
          <a:stretch/>
        </p:blipFill>
        <p:spPr>
          <a:xfrm>
            <a:off x="6012160" y="958754"/>
            <a:ext cx="3051248" cy="1683098"/>
          </a:xfrm>
          <a:prstGeom prst="rect">
            <a:avLst/>
          </a:prstGeom>
        </p:spPr>
      </p:pic>
    </p:spTree>
    <p:extLst>
      <p:ext uri="{BB962C8B-B14F-4D97-AF65-F5344CB8AC3E}">
        <p14:creationId xmlns:p14="http://schemas.microsoft.com/office/powerpoint/2010/main" val="274588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46AB0-022B-4610-9BBF-E27DAC693F0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B9F24F73-28CF-4155-A0DB-CE44238C1002}"/>
              </a:ext>
            </a:extLst>
          </p:cNvPr>
          <p:cNvSpPr>
            <a:spLocks noGrp="1"/>
          </p:cNvSpPr>
          <p:nvPr>
            <p:ph idx="1"/>
          </p:nvPr>
        </p:nvSpPr>
        <p:spPr>
          <a:xfrm>
            <a:off x="457200" y="51470"/>
            <a:ext cx="8229600" cy="4543153"/>
          </a:xfrm>
        </p:spPr>
        <p:txBody>
          <a:bodyPr/>
          <a:lstStyle/>
          <a:p>
            <a:pPr marL="457200" indent="-457200">
              <a:buFont typeface="+mj-lt"/>
              <a:buAutoNum type="arabicPeriod"/>
            </a:pPr>
            <a:r>
              <a:rPr lang="nl-NL" sz="20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Inkomsten hebben om van te leven </a:t>
            </a:r>
            <a:r>
              <a:rPr lang="nl-NL" sz="2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De consument verwerft inkomsten om zo in het levensonderhoud te kunnen voorzien.</a:t>
            </a:r>
          </a:p>
          <a:p>
            <a:pPr marL="457200" indent="-457200">
              <a:buFont typeface="+mj-lt"/>
              <a:buAutoNum type="arabicPeriod"/>
            </a:pPr>
            <a:r>
              <a:rPr lang="nl-NL" sz="2000" b="1" dirty="0">
                <a:solidFill>
                  <a:srgbClr val="4B6082"/>
                </a:solidFill>
                <a:latin typeface="Tahoma" panose="020B0604030504040204" pitchFamily="34" charset="0"/>
                <a:ea typeface="Tahoma" panose="020B0604030504040204" pitchFamily="34" charset="0"/>
                <a:cs typeface="Tahoma" panose="020B0604030504040204" pitchFamily="34" charset="0"/>
              </a:rPr>
              <a:t>De financiën managen </a:t>
            </a:r>
            <a:r>
              <a:rPr lang="nl-NL" sz="2000" dirty="0">
                <a:solidFill>
                  <a:srgbClr val="4B6082"/>
                </a:solidFill>
                <a:latin typeface="Tahoma" panose="020B0604030504040204" pitchFamily="34" charset="0"/>
                <a:ea typeface="Tahoma" panose="020B0604030504040204" pitchFamily="34" charset="0"/>
                <a:cs typeface="Tahoma" panose="020B0604030504040204" pitchFamily="34" charset="0"/>
              </a:rPr>
              <a:t>- De consument is in staat om op overzichtelijke wijze de administratie bij te houden, de inkomsten en uitgaven te controleren en deze te beheren om aan zijn/haar betalingsverplichtingen te voldoen. </a:t>
            </a:r>
          </a:p>
          <a:p>
            <a:pPr marL="457200" indent="-457200">
              <a:buFont typeface="+mj-lt"/>
              <a:buAutoNum type="arabicPeriod"/>
            </a:pPr>
            <a:r>
              <a:rPr lang="nl-NL" sz="20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Verantwoord besteden </a:t>
            </a:r>
            <a:r>
              <a:rPr lang="nl-NL" sz="2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De consument besteedt zijn inkomsten zodanig dat zijn inkomsten en uitgaven in balans zijn. De bestedingen passen bij de persoonlijke voorkeuren, het beschikbare budget en zijn gebaseerd op weloverwogen beslissingen. </a:t>
            </a:r>
          </a:p>
          <a:p>
            <a:pPr marL="457200" indent="-457200">
              <a:buFont typeface="+mj-lt"/>
              <a:buAutoNum type="arabicPeriod"/>
            </a:pPr>
            <a:r>
              <a:rPr lang="nl-NL" sz="20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Voorbereid zijn op (on)voorziene gebeurtenissen </a:t>
            </a:r>
            <a:r>
              <a:rPr lang="nl-NL" sz="2000"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 De consument houdt er rekening mee dat wensen en gebeurtenissen op de (middel)lange en de lange termijn financiële gevolgen hebben. Hij/zij stemt de huidige bestedingen hierop af en kiest bewust financiële producten.</a:t>
            </a:r>
          </a:p>
          <a:p>
            <a:endParaRPr lang="nl-NL" dirty="0"/>
          </a:p>
        </p:txBody>
      </p:sp>
    </p:spTree>
    <p:extLst>
      <p:ext uri="{BB962C8B-B14F-4D97-AF65-F5344CB8AC3E}">
        <p14:creationId xmlns:p14="http://schemas.microsoft.com/office/powerpoint/2010/main" val="2661876658"/>
      </p:ext>
    </p:extLst>
  </p:cSld>
  <p:clrMapOvr>
    <a:masterClrMapping/>
  </p:clrMapOvr>
</p:sld>
</file>

<file path=ppt/theme/theme1.xml><?xml version="1.0" encoding="utf-8"?>
<a:theme xmlns:a="http://schemas.openxmlformats.org/drawingml/2006/main" name="nibud powerpoint sjabloon_v0101">
  <a:themeElements>
    <a:clrScheme name="Nibud">
      <a:dk1>
        <a:srgbClr val="000000"/>
      </a:dk1>
      <a:lt1>
        <a:srgbClr val="FFFFFF"/>
      </a:lt1>
      <a:dk2>
        <a:srgbClr val="000000"/>
      </a:dk2>
      <a:lt2>
        <a:srgbClr val="808080"/>
      </a:lt2>
      <a:accent1>
        <a:srgbClr val="083984"/>
      </a:accent1>
      <a:accent2>
        <a:srgbClr val="EC6900"/>
      </a:accent2>
      <a:accent3>
        <a:srgbClr val="69EC00"/>
      </a:accent3>
      <a:accent4>
        <a:srgbClr val="0069EC"/>
      </a:accent4>
      <a:accent5>
        <a:srgbClr val="EC0069"/>
      </a:accent5>
      <a:accent6>
        <a:srgbClr val="FFFF00"/>
      </a:accent6>
      <a:hlink>
        <a:srgbClr val="009999"/>
      </a:hlink>
      <a:folHlink>
        <a:srgbClr val="99CC00"/>
      </a:folHlink>
    </a:clrScheme>
    <a:fontScheme name="Office-them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h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h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h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h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h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h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he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h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h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h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h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h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99A8304FF50D438443552D79BA1B17" ma:contentTypeVersion="10" ma:contentTypeDescription="Een nieuw document maken." ma:contentTypeScope="" ma:versionID="d9a1614b244b518499cbb315ab743cf4">
  <xsd:schema xmlns:xsd="http://www.w3.org/2001/XMLSchema" xmlns:xs="http://www.w3.org/2001/XMLSchema" xmlns:p="http://schemas.microsoft.com/office/2006/metadata/properties" xmlns:ns2="b0770d5c-07a0-432a-9a3d-47d814ca424c" xmlns:ns3="8dcef004-80c4-4bc2-a762-8455281e5097" targetNamespace="http://schemas.microsoft.com/office/2006/metadata/properties" ma:root="true" ma:fieldsID="9a7d6d138950fe161aabeb19cbb413f7" ns2:_="" ns3:_="">
    <xsd:import namespace="b0770d5c-07a0-432a-9a3d-47d814ca424c"/>
    <xsd:import namespace="8dcef004-80c4-4bc2-a762-8455281e5097"/>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770d5c-07a0-432a-9a3d-47d814ca424c"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LastSharedByUser" ma:index="10" nillable="true" ma:displayName="Laatst gedeeld, per gebruiker" ma:description="" ma:internalName="LastSharedByUser" ma:readOnly="true">
      <xsd:simpleType>
        <xsd:restriction base="dms:Note">
          <xsd:maxLength value="255"/>
        </xsd:restriction>
      </xsd:simpleType>
    </xsd:element>
    <xsd:element name="LastSharedByTime" ma:index="11" nillable="true" ma:displayName="Laatst gedeeld, per tijdstip"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dcef004-80c4-4bc2-a762-8455281e5097"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CB09A7-0305-4E8D-AD18-9BDBBDAE8905}">
  <ds:schemaRefs>
    <ds:schemaRef ds:uri="http://schemas.microsoft.com/sharepoint/v3/contenttype/forms"/>
  </ds:schemaRefs>
</ds:datastoreItem>
</file>

<file path=customXml/itemProps2.xml><?xml version="1.0" encoding="utf-8"?>
<ds:datastoreItem xmlns:ds="http://schemas.openxmlformats.org/officeDocument/2006/customXml" ds:itemID="{49A23B61-20FB-4934-B583-B4849DFD862D}">
  <ds:schemaRefs>
    <ds:schemaRef ds:uri="http://purl.org/dc/elements/1.1/"/>
    <ds:schemaRef ds:uri="http://schemas.microsoft.com/office/2006/metadata/properties"/>
    <ds:schemaRef ds:uri="b0770d5c-07a0-432a-9a3d-47d814ca424c"/>
    <ds:schemaRef ds:uri="8dcef004-80c4-4bc2-a762-8455281e5097"/>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0ACF2063-5902-4D5A-BCC4-E9407737CF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770d5c-07a0-432a-9a3d-47d814ca424c"/>
    <ds:schemaRef ds:uri="8dcef004-80c4-4bc2-a762-8455281e50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Powerpoint-presentatie 16 bij 9</Template>
  <TotalTime>4585</TotalTime>
  <Words>4053</Words>
  <Application>Microsoft Office PowerPoint</Application>
  <PresentationFormat>Diavoorstelling (16:9)</PresentationFormat>
  <Paragraphs>720</Paragraphs>
  <Slides>74</Slides>
  <Notes>44</Notes>
  <HiddenSlides>0</HiddenSlides>
  <MMClips>0</MMClips>
  <ScaleCrop>false</ScaleCrop>
  <HeadingPairs>
    <vt:vector size="8" baseType="variant">
      <vt:variant>
        <vt:lpstr>Gebruikte lettertypen</vt:lpstr>
      </vt:variant>
      <vt:variant>
        <vt:i4>9</vt:i4>
      </vt:variant>
      <vt:variant>
        <vt:lpstr>Thema</vt:lpstr>
      </vt:variant>
      <vt:variant>
        <vt:i4>1</vt:i4>
      </vt:variant>
      <vt:variant>
        <vt:lpstr>Ingesloten OLE-bronprogramma's</vt:lpstr>
      </vt:variant>
      <vt:variant>
        <vt:i4>1</vt:i4>
      </vt:variant>
      <vt:variant>
        <vt:lpstr>Diatitels</vt:lpstr>
      </vt:variant>
      <vt:variant>
        <vt:i4>74</vt:i4>
      </vt:variant>
    </vt:vector>
  </HeadingPairs>
  <TitlesOfParts>
    <vt:vector size="85" baseType="lpstr">
      <vt:lpstr>Tahoma</vt:lpstr>
      <vt:lpstr>Trebuchet MS</vt:lpstr>
      <vt:lpstr>Courier New</vt:lpstr>
      <vt:lpstr>Wingdings</vt:lpstr>
      <vt:lpstr>Corbel</vt:lpstr>
      <vt:lpstr>inherit</vt:lpstr>
      <vt:lpstr>Times New Roman</vt:lpstr>
      <vt:lpstr>Calibri</vt:lpstr>
      <vt:lpstr>Arial</vt:lpstr>
      <vt:lpstr>nibud powerpoint sjabloon_v0101</vt:lpstr>
      <vt:lpstr>Worksheet</vt:lpstr>
      <vt:lpstr>Financiële zelfredzaamheid</vt:lpstr>
      <vt:lpstr>PowerPoint-presentatie</vt:lpstr>
      <vt:lpstr>Kloof aanbieder - vrager</vt:lpstr>
      <vt:lpstr>PowerPoint-presentatie</vt:lpstr>
      <vt:lpstr>Zelfredzaam zijn</vt:lpstr>
      <vt:lpstr>Agenda</vt:lpstr>
      <vt:lpstr> Pisa-onderzoek (2015) </vt:lpstr>
      <vt:lpstr>Kennis &amp; vaardigheden</vt:lpstr>
      <vt:lpstr>PowerPoint-presentatie</vt:lpstr>
      <vt:lpstr>Financiën managen</vt:lpstr>
      <vt:lpstr>Administratie</vt:lpstr>
      <vt:lpstr>PowerPoint-presentatie</vt:lpstr>
      <vt:lpstr>PowerPoint-presentatie</vt:lpstr>
      <vt:lpstr>PowerPoint-presentatie</vt:lpstr>
      <vt:lpstr>Verantwoord besteden</vt:lpstr>
      <vt:lpstr>PowerPoint-presentatie</vt:lpstr>
      <vt:lpstr>Vooruitkijken </vt:lpstr>
      <vt:lpstr>PowerPoint-presentatie</vt:lpstr>
      <vt:lpstr>PowerPoint-presentatie</vt:lpstr>
      <vt:lpstr>Levensloopbreuken</vt:lpstr>
      <vt:lpstr>Sparen, lenen of verzekeren  per tekortperiode</vt:lpstr>
      <vt:lpstr>Verantwoord financiële producten kiezen</vt:lpstr>
      <vt:lpstr>Risico nemen</vt:lpstr>
      <vt:lpstr>Contracten</vt:lpstr>
      <vt:lpstr>Contracten</vt:lpstr>
      <vt:lpstr>Basisvoorwaarden</vt:lpstr>
      <vt:lpstr>Hulp vragen: adviseurs</vt:lpstr>
      <vt:lpstr>Gebruik van financieel adviseur</vt:lpstr>
      <vt:lpstr>PowerPoint-presentatie</vt:lpstr>
      <vt:lpstr>PowerPoint-presentatie</vt:lpstr>
      <vt:lpstr>PowerPoint-presentatie</vt:lpstr>
      <vt:lpstr>PowerPoint-presentatie</vt:lpstr>
      <vt:lpstr>Gewoontegedrag</vt:lpstr>
      <vt:lpstr>Houding Impulsiviteit &amp; materialisme </vt:lpstr>
      <vt:lpstr>Wilskracht</vt:lpstr>
      <vt:lpstr>PowerPoint-presentatie</vt:lpstr>
      <vt:lpstr> Schaarste / Stress </vt:lpstr>
      <vt:lpstr>Handelen arme mensen anders?</vt:lpstr>
      <vt:lpstr>Financiële zelfredzaamheid  in de praktijk</vt:lpstr>
      <vt:lpstr>Maximale woonlasten</vt:lpstr>
      <vt:lpstr>Hypotheekverstrekkers</vt:lpstr>
      <vt:lpstr>Risico’s eigen woning</vt:lpstr>
      <vt:lpstr>Loan-to-value</vt:lpstr>
      <vt:lpstr>Tabel met financieringslast%</vt:lpstr>
      <vt:lpstr>Noodzakelijkheid van uitgaven</vt:lpstr>
      <vt:lpstr>Methode betaalbare woonlasten</vt:lpstr>
      <vt:lpstr>Lasten van bestaand krediet</vt:lpstr>
      <vt:lpstr>Studieschuld</vt:lpstr>
      <vt:lpstr>Risico: inkomensval</vt:lpstr>
      <vt:lpstr>Buffers</vt:lpstr>
      <vt:lpstr>Risico: Samen of apart</vt:lpstr>
      <vt:lpstr>Trouwen, samenwonen en scheiden</vt:lpstr>
      <vt:lpstr>Risico: ankerpunt</vt:lpstr>
      <vt:lpstr>Huizenkopers &amp; de uitgaven</vt:lpstr>
      <vt:lpstr>Risico: Nieuwe kabinet</vt:lpstr>
      <vt:lpstr>Oudere laag inkomen, duur huis vrij</vt:lpstr>
      <vt:lpstr>Werken en pensioen</vt:lpstr>
      <vt:lpstr>Ouderdomspensioen</vt:lpstr>
      <vt:lpstr>PowerPoint-presentatie</vt:lpstr>
      <vt:lpstr>PowerPoint-presentatie</vt:lpstr>
      <vt:lpstr>PowerPoint-presentatie</vt:lpstr>
      <vt:lpstr>Risico’s: zzp-ers</vt:lpstr>
      <vt:lpstr>Risico: Scheiden</vt:lpstr>
      <vt:lpstr>2/3 praat tijdens scheiding niet  over verdeling pensioen</vt:lpstr>
      <vt:lpstr>Risico: Nieuw kabinet</vt:lpstr>
      <vt:lpstr>Nabestaandenpensioen</vt:lpstr>
      <vt:lpstr>Risico: samenwonen</vt:lpstr>
      <vt:lpstr>PowerPoint-presentatie</vt:lpstr>
      <vt:lpstr>Erven en schenken (1)</vt:lpstr>
      <vt:lpstr>Erven en schenken (2)</vt:lpstr>
      <vt:lpstr>Vrijstellingen schenken &amp; erven</vt:lpstr>
      <vt:lpstr>Belasting schenken &amp; erven</vt:lpstr>
      <vt:lpstr>Literatuur</vt:lpstr>
      <vt:lpstr>PowerPoint-presentatie</vt:lpstr>
    </vt:vector>
  </TitlesOfParts>
  <Company>NIBUD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Financiële zelfredzaamheid</dc:title>
  <dc:creator>Marcel Warnaar</dc:creator>
  <cp:lastModifiedBy>Marcel Warnaar</cp:lastModifiedBy>
  <cp:revision>105</cp:revision>
  <dcterms:created xsi:type="dcterms:W3CDTF">2017-08-26T13:55:45Z</dcterms:created>
  <dcterms:modified xsi:type="dcterms:W3CDTF">2017-12-14T13:16:50Z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0x010100A099A8304FF50D438443552D79BA1B17</vt:lpwstr>
  </property>
</Properties>
</file>