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8" r:id="rId5"/>
    <p:sldId id="264" r:id="rId6"/>
    <p:sldId id="258" r:id="rId7"/>
    <p:sldId id="267" r:id="rId8"/>
    <p:sldId id="265" r:id="rId9"/>
    <p:sldId id="261" r:id="rId10"/>
    <p:sldId id="266" r:id="rId11"/>
    <p:sldId id="263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eo Roos" userId="222717e5814001d8" providerId="LiveId" clId="{84904544-3C72-4D32-B5BE-7B8657CD4E27}"/>
    <pc:docChg chg="custSel addSld modSld modMainMaster">
      <pc:chgData name="Theo Roos" userId="222717e5814001d8" providerId="LiveId" clId="{84904544-3C72-4D32-B5BE-7B8657CD4E27}" dt="2017-09-15T13:58:22.905" v="13"/>
      <pc:docMkLst>
        <pc:docMk/>
      </pc:docMkLst>
      <pc:sldChg chg="delSp setBg">
        <pc:chgData name="Theo Roos" userId="222717e5814001d8" providerId="LiveId" clId="{84904544-3C72-4D32-B5BE-7B8657CD4E27}" dt="2017-09-15T13:27:34.327" v="6"/>
        <pc:sldMkLst>
          <pc:docMk/>
          <pc:sldMk cId="2498594689" sldId="256"/>
        </pc:sldMkLst>
        <pc:picChg chg="del">
          <ac:chgData name="Theo Roos" userId="222717e5814001d8" providerId="LiveId" clId="{84904544-3C72-4D32-B5BE-7B8657CD4E27}" dt="2017-09-15T13:27:17.253" v="1" actId="478"/>
          <ac:picMkLst>
            <pc:docMk/>
            <pc:sldMk cId="2498594689" sldId="256"/>
            <ac:picMk id="5" creationId="{6345E863-F05D-41DF-BE1A-BC870AA2EE22}"/>
          </ac:picMkLst>
        </pc:picChg>
        <pc:picChg chg="del">
          <ac:chgData name="Theo Roos" userId="222717e5814001d8" providerId="LiveId" clId="{84904544-3C72-4D32-B5BE-7B8657CD4E27}" dt="2017-09-15T13:27:17.253" v="1" actId="478"/>
          <ac:picMkLst>
            <pc:docMk/>
            <pc:sldMk cId="2498594689" sldId="256"/>
            <ac:picMk id="7" creationId="{256BE895-7809-4702-A513-1E66363FE78D}"/>
          </ac:picMkLst>
        </pc:picChg>
      </pc:sldChg>
      <pc:sldChg chg="add setBg">
        <pc:chgData name="Theo Roos" userId="222717e5814001d8" providerId="LiveId" clId="{84904544-3C72-4D32-B5BE-7B8657CD4E27}" dt="2017-09-15T13:58:22.905" v="13"/>
        <pc:sldMkLst>
          <pc:docMk/>
          <pc:sldMk cId="1475141399" sldId="257"/>
        </pc:sldMkLst>
      </pc:sldChg>
      <pc:sldMasterChg chg="setBg modSldLayout">
        <pc:chgData name="Theo Roos" userId="222717e5814001d8" providerId="LiveId" clId="{84904544-3C72-4D32-B5BE-7B8657CD4E27}" dt="2017-09-15T13:58:22.905" v="13"/>
        <pc:sldMasterMkLst>
          <pc:docMk/>
          <pc:sldMasterMk cId="1167046611" sldId="2147483648"/>
        </pc:sldMasterMkLst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3363832958" sldId="2147483649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1869431829" sldId="2147483650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3428827688" sldId="2147483651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3750565473" sldId="2147483652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4133140502" sldId="2147483653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4286732497" sldId="2147483654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4038145590" sldId="2147483655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2857216388" sldId="2147483656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3611820995" sldId="2147483657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1424654136" sldId="2147483658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168934177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98D273E-AFCF-44E5-8DDD-40420142BC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A836DD84-1F0A-423F-9140-04EECCB61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1BF4ED54-0008-45CA-9DB7-95A8CB614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A67FFD1B-3F03-4660-84C8-23F0A0AC7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AF347A8E-B241-4AF3-9111-A01770975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3832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7C2E5FE-C4D6-42E2-B03D-3D088C02B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75DA2C20-4E56-450A-A8AE-767690791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3B302439-EB98-4F5F-91FA-9FCB53DB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E84F1877-3028-4385-A85C-7DA6D962C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0E05D375-5113-41DC-9175-88B468E64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4654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F1E1A7D2-AD66-434F-B14F-0C6E5D033F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067F560B-3DD7-4AA9-8614-3F77515565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6CFB1204-1E10-4CD1-82E4-D166F46AD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63A4976A-EE79-4D6D-86A6-EFBCD1CBF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B7A229BC-9B50-49A9-A99F-5B482FBE2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9341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96DD39B-7364-4AC3-914A-2B6AABBD5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544CB9DA-B265-4238-96D7-4266B961E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EE9389DA-087D-47E1-AE7B-A10B953FB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3934494E-1B94-414E-B9FA-1DF023FA7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2362BC54-4D63-458F-872D-5299030D4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943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A8BC4CC-4503-4B0A-A0CF-DA39A0ACE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52220A6C-841F-4681-8F53-0FF148FE5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FB097DFE-80D5-4626-8ED0-931539D12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08D0632F-5111-4776-87AC-C8BBDEDF1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41E9AC12-25E1-43B5-9453-0C3B3D641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8827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B28B995-4F2C-4C49-B5DB-1056FD9A8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2270C5B7-DE74-42B7-883A-0C45DC2CA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ACEC588F-E50A-4E2A-BDB5-CF84DC1A4A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363A0FE0-9A38-4206-BAB6-353C2EDBE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D582F731-5F2B-4F23-8DB0-D209ED3B9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796A09B3-2A6A-4C42-AE58-4E7164E1A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0565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8B10132-6919-4C58-A622-B70537ADB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F17C5E13-70D3-4AA9-AAAD-F10C2CDDF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992FF067-2C96-44D5-9FC9-F2D829411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77C7B7AC-5CD7-45D8-AE52-8E68C972B0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FD6EEB2C-A93A-4205-9C9C-062ADD0E3B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13DAC014-C0D5-4F19-AE6B-D8BB241A1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F5C547D4-2AC8-48DD-99D7-87F34A67A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8BF628C7-D1C2-4A24-B59D-394DFE3C2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3140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CB7D488-9404-462C-A51F-26D40E1F5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2A52F8BA-189C-48FD-B403-9E20DDA0B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99A8EE40-3EEB-43C7-A1D7-EE231E57B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63C1F38E-BFE1-4626-A779-128917E46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673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C32D28F4-6F9F-4214-B1C1-5B6E85E42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EC7418D5-2384-4799-AEB1-F2813CD03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E7BBBE0A-D384-4D2A-9C5B-040829CF5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8145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ECB094E-ED7E-4DFE-B8F3-7B3162450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19C49C5E-6E02-454B-9728-07F47D8D2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FAC8922C-A83F-4DDE-AC7F-BE26A5B95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003156A3-C7A0-428D-9F99-073E81B1E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69251FDF-3124-47D8-AF01-C0E4A3DD2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3D01BAE1-0C25-47B5-8AEC-A59829B1E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7216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4790BCC-7500-455B-A5DA-4C33BB0AC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CD17987A-8E2E-4D79-9C24-7173901ABD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087C9307-D2EC-4473-A45D-2821B78FF9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773BBC49-0CF0-419B-96F6-7E2D58964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E5946035-04D2-4CB5-BECD-9C4854F60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2EF247B0-A520-4914-A3B9-1E20FFB68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182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5539E49B-076F-471E-AD23-0F44EFE10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8166C9AC-8506-47B6-8660-AF1C4EE32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D767946E-47A6-442B-AC22-21340FB124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15E92-AC95-49D8-ABA6-DA7FBCFED5B1}" type="datetimeFigureOut">
              <a:rPr lang="nl-NL" smtClean="0"/>
              <a:t>11-10-2017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BDE2377E-6D68-4387-9E1E-9C8D447B48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46D8CA2A-1947-4945-BA70-1C65612639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704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Financiële zelfredzaamheid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Werkvorm: Ondernemen of in loondienst?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859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/>
              <a:t>debriefing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6F52668-9D12-47BC-8478-BA5627017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Check doelen</a:t>
            </a:r>
          </a:p>
          <a:p>
            <a:pPr lvl="1"/>
            <a:r>
              <a:rPr lang="nl-NL" dirty="0" smtClean="0"/>
              <a:t>Doelen leerlingen</a:t>
            </a:r>
            <a:endParaRPr lang="nl-NL" dirty="0"/>
          </a:p>
        </p:txBody>
      </p:sp>
      <p:graphicFrame>
        <p:nvGraphicFramePr>
          <p:cNvPr id="6" name="Tijdelijke aanduiding voor inhoud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1236453"/>
              </p:ext>
            </p:extLst>
          </p:nvPr>
        </p:nvGraphicFramePr>
        <p:xfrm>
          <a:off x="1017363" y="1729326"/>
          <a:ext cx="10573623" cy="4162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75963"/>
                <a:gridCol w="7897660"/>
              </a:tblGrid>
              <a:tr h="3889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Beheersingsniveau </a:t>
                      </a:r>
                      <a:r>
                        <a:rPr lang="nl-NL" sz="1400" dirty="0" err="1">
                          <a:effectLst/>
                        </a:rPr>
                        <a:t>Bloom</a:t>
                      </a:r>
                      <a:r>
                        <a:rPr lang="nl-NL" sz="1400" dirty="0">
                          <a:effectLst/>
                        </a:rPr>
                        <a:t> 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Leerdoel (de leerling….):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4767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Memoriseren 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4790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Begrijpen 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begrijpt wat werken in loondienst is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begrijpt wat zelfstandig ondernemen is 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Begrijpt dat er onderscheid is tussen </a:t>
                      </a:r>
                      <a:r>
                        <a:rPr lang="nl-NL" sz="110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eigenschappen van iemand </a:t>
                      </a: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die in loondienst </a:t>
                      </a:r>
                      <a:r>
                        <a:rPr lang="nl-NL" sz="110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werkt</a:t>
                      </a:r>
                      <a:r>
                        <a:rPr lang="nl-NL" sz="1100" baseline="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en</a:t>
                      </a:r>
                      <a:r>
                        <a:rPr lang="nl-NL" sz="110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iemand die zelfstandig ondernemer </a:t>
                      </a:r>
                      <a:r>
                        <a:rPr lang="nl-NL" sz="110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90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Toepassen 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 de voordelen en nadelen van loondienst versus zelfstandig ondernemerschap benoemen 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 aan de hand van opgedane inzichten in de toekomst wellicht een betere keuze maken tussen het werken in loondienst of als ondernemer (</a:t>
                      </a:r>
                      <a:r>
                        <a:rPr lang="nl-NL" sz="1100" dirty="0" err="1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zzp’er</a:t>
                      </a: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 aan de hand van </a:t>
                      </a:r>
                      <a:r>
                        <a:rPr lang="nl-NL" sz="1100" i="1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uitspraken</a:t>
                      </a: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die (indirect) gaan over loondienst en zelfstandig ondernemen, bepalen welke persoonlijke eigenschappen het beste passen bij het werken in loondienst en welke het beste passen bij werken als zelfstandig ondernemen 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 aan de hand van de </a:t>
                      </a:r>
                      <a:r>
                        <a:rPr lang="nl-NL" sz="1100" i="1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uitspraken</a:t>
                      </a: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bepalen welke ondernemerseigenschappen er zijn.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50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Analyseren 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68580" marR="68580" marT="0" marB="0"/>
                </a:tc>
              </a:tr>
              <a:tr h="4767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Evalueren 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6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4707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Creëren 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nl-NL" sz="1600" dirty="0">
                        <a:effectLst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534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/>
              <a:t>debriefing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6F52668-9D12-47BC-8478-BA5627017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Check doelen (voor docenten)</a:t>
            </a:r>
          </a:p>
          <a:p>
            <a:pPr lvl="1"/>
            <a:r>
              <a:rPr lang="nl-NL" dirty="0" smtClean="0"/>
              <a:t>Kennismaken </a:t>
            </a:r>
            <a:r>
              <a:rPr lang="nl-NL" dirty="0"/>
              <a:t>met de ondernemerseigenschappen van Driessen</a:t>
            </a:r>
          </a:p>
          <a:p>
            <a:pPr lvl="1"/>
            <a:r>
              <a:rPr lang="nl-NL" dirty="0"/>
              <a:t>Kan deze ondernemerseigenschappen herkennen aan de hand van de gegeven </a:t>
            </a:r>
            <a:r>
              <a:rPr lang="nl-NL" i="1" dirty="0"/>
              <a:t>uitspraken</a:t>
            </a:r>
            <a:r>
              <a:rPr lang="nl-NL" dirty="0"/>
              <a:t> op de kaartjes</a:t>
            </a:r>
          </a:p>
          <a:p>
            <a:pPr lvl="1"/>
            <a:r>
              <a:rPr lang="nl-NL" dirty="0"/>
              <a:t>Weet dat de verschillen tussen eigenschappen van ondernemers en werknemers in loondienst klein (kunnen) zijn </a:t>
            </a:r>
          </a:p>
          <a:p>
            <a:pPr lvl="2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64510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 smtClean="0"/>
              <a:t>Planning workshop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6F52668-9D12-47BC-8478-BA5627017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Welkom </a:t>
            </a:r>
          </a:p>
          <a:p>
            <a:r>
              <a:rPr lang="nl-NL" dirty="0" smtClean="0"/>
              <a:t>De opdracht – aansluiting</a:t>
            </a:r>
          </a:p>
          <a:p>
            <a:r>
              <a:rPr lang="nl-NL" dirty="0" smtClean="0"/>
              <a:t>Doelen en opzet </a:t>
            </a:r>
            <a:r>
              <a:rPr lang="nl-NL" sz="1400" dirty="0" smtClean="0"/>
              <a:t>Voor docenten en leerlingen</a:t>
            </a:r>
            <a:endParaRPr lang="nl-NL" dirty="0" smtClean="0"/>
          </a:p>
          <a:p>
            <a:r>
              <a:rPr lang="nl-NL" dirty="0" smtClean="0"/>
              <a:t>De opdracht </a:t>
            </a:r>
          </a:p>
          <a:p>
            <a:r>
              <a:rPr lang="nl-NL" dirty="0" smtClean="0"/>
              <a:t>Nabespreking</a:t>
            </a:r>
          </a:p>
          <a:p>
            <a:r>
              <a:rPr lang="nl-NL" dirty="0" smtClean="0"/>
              <a:t>Debriefing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514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/>
              <a:t>De </a:t>
            </a:r>
            <a:r>
              <a:rPr lang="nl-NL" dirty="0" smtClean="0"/>
              <a:t>opdracht - aansluiting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6F52668-9D12-47BC-8478-BA5627017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9417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E</a:t>
            </a:r>
            <a:r>
              <a:rPr lang="nl-NL" dirty="0" smtClean="0"/>
              <a:t>indterm </a:t>
            </a:r>
            <a:r>
              <a:rPr lang="nl-NL" dirty="0"/>
              <a:t>B1 </a:t>
            </a:r>
            <a:r>
              <a:rPr lang="nl-NL" dirty="0" smtClean="0"/>
              <a:t>uit </a:t>
            </a:r>
            <a:r>
              <a:rPr lang="nl-NL" dirty="0"/>
              <a:t>het rapport van Boot (</a:t>
            </a:r>
            <a:r>
              <a:rPr lang="nl-NL" dirty="0" smtClean="0"/>
              <a:t>2014):</a:t>
            </a:r>
            <a:endParaRPr lang="nl-NL" dirty="0"/>
          </a:p>
          <a:p>
            <a:pPr lvl="1"/>
            <a:r>
              <a:rPr lang="nl-NL" i="1" dirty="0"/>
              <a:t>“De kandidaat kan vraagstukken met persoonlijke financiële consequenties herkennen en (financieel) onderbouwde keuzes maken.</a:t>
            </a:r>
            <a:endParaRPr lang="nl-NL" dirty="0"/>
          </a:p>
          <a:p>
            <a:pPr lvl="1"/>
            <a:r>
              <a:rPr lang="nl-NL" i="1" dirty="0"/>
              <a:t>De kandidaat kan in dit verband:</a:t>
            </a:r>
            <a:endParaRPr lang="nl-NL" dirty="0"/>
          </a:p>
          <a:p>
            <a:pPr lvl="2"/>
            <a:r>
              <a:rPr lang="nl-NL" i="1" dirty="0"/>
              <a:t>11.1 bij de keuze voor een opleiding, werken in loondienst of zelfstandig ondernemerschap (niet-) financiële overwegingen betrekken als:</a:t>
            </a:r>
            <a:endParaRPr lang="nl-NL" dirty="0"/>
          </a:p>
          <a:p>
            <a:pPr lvl="2"/>
            <a:r>
              <a:rPr lang="nl-NL" i="1" dirty="0" smtClean="0"/>
              <a:t>de </a:t>
            </a:r>
            <a:r>
              <a:rPr lang="nl-NL" i="1" dirty="0"/>
              <a:t>voordelen en nadelen van loondienst versus zelfstandig </a:t>
            </a:r>
            <a:r>
              <a:rPr lang="nl-NL" i="1" dirty="0" smtClean="0"/>
              <a:t>ondernemerschap benoemen” </a:t>
            </a:r>
            <a:r>
              <a:rPr lang="nl-NL" dirty="0"/>
              <a:t>(Boot, 2014, p. 68)</a:t>
            </a:r>
          </a:p>
          <a:p>
            <a:r>
              <a:rPr lang="nl-NL" dirty="0" smtClean="0"/>
              <a:t>Eindterm B2:</a:t>
            </a:r>
          </a:p>
          <a:p>
            <a:pPr lvl="1"/>
            <a:r>
              <a:rPr lang="nl-NL" i="1" dirty="0" smtClean="0"/>
              <a:t>“Een </a:t>
            </a:r>
            <a:r>
              <a:rPr lang="nl-NL" i="1" dirty="0"/>
              <a:t>van </a:t>
            </a:r>
            <a:r>
              <a:rPr lang="nl-NL" i="1" dirty="0" smtClean="0"/>
              <a:t>die </a:t>
            </a:r>
            <a:r>
              <a:rPr lang="nl-NL" i="1" dirty="0"/>
              <a:t>keuzes behelst die van het besluiten of het beter is om in loondienst te gaan of om zelfstandig ondernemer te </a:t>
            </a:r>
            <a:r>
              <a:rPr lang="nl-NL" i="1" dirty="0" smtClean="0"/>
              <a:t>worden.”</a:t>
            </a:r>
          </a:p>
          <a:p>
            <a:r>
              <a:rPr lang="nl-NL" dirty="0" smtClean="0"/>
              <a:t>CVTE (2016):</a:t>
            </a:r>
            <a:endParaRPr lang="nl-NL" dirty="0"/>
          </a:p>
          <a:p>
            <a:pPr lvl="1"/>
            <a:r>
              <a:rPr lang="nl-NL" i="1" dirty="0" smtClean="0"/>
              <a:t>“De kandidaat kan de </a:t>
            </a:r>
            <a:r>
              <a:rPr lang="nl-NL" i="1" dirty="0"/>
              <a:t>voor- en nadelen van een arbeidsrelatie versus zelfstandig ondernemerschap beoordelen.” </a:t>
            </a:r>
            <a:r>
              <a:rPr lang="nl-NL" dirty="0"/>
              <a:t>(CVTE, 2016, p. 14</a:t>
            </a:r>
            <a:r>
              <a:rPr lang="nl-NL" dirty="0" smtClean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9023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/>
              <a:t>De </a:t>
            </a:r>
            <a:r>
              <a:rPr lang="nl-NL" dirty="0" smtClean="0"/>
              <a:t>opdracht - aansluiting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545" y="1716446"/>
            <a:ext cx="8502865" cy="378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86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/>
              <a:t>Doelen en </a:t>
            </a:r>
            <a:r>
              <a:rPr lang="nl-NL" dirty="0" smtClean="0"/>
              <a:t>opzet </a:t>
            </a:r>
            <a:r>
              <a:rPr lang="nl-NL" sz="3200" dirty="0" smtClean="0"/>
              <a:t>(voor docenten)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Kennismaken met de ondernemerseigenschappen van Driessen</a:t>
            </a:r>
          </a:p>
          <a:p>
            <a:r>
              <a:rPr lang="nl-NL" dirty="0" smtClean="0"/>
              <a:t>Kan deze ondernemerseigenschappen herkennen aan de hand van de gegeven </a:t>
            </a:r>
            <a:r>
              <a:rPr lang="nl-NL" i="1" dirty="0" smtClean="0"/>
              <a:t>uitspraken</a:t>
            </a:r>
            <a:r>
              <a:rPr lang="nl-NL" dirty="0" smtClean="0"/>
              <a:t> op de kaartjes</a:t>
            </a:r>
          </a:p>
          <a:p>
            <a:r>
              <a:rPr lang="nl-NL" dirty="0" smtClean="0"/>
              <a:t>Weet dat de verschillen tussen eigenschappen van ondernemers en werknemers in loondienst klein (kunnen) zijn </a:t>
            </a:r>
          </a:p>
          <a:p>
            <a:endParaRPr lang="nl-NL" dirty="0" smtClean="0"/>
          </a:p>
          <a:p>
            <a:pPr lvl="1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4914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/>
              <a:t>Doelen en </a:t>
            </a:r>
            <a:r>
              <a:rPr lang="nl-NL" dirty="0" smtClean="0"/>
              <a:t>opzet </a:t>
            </a:r>
            <a:r>
              <a:rPr lang="nl-NL" sz="3200" dirty="0" smtClean="0"/>
              <a:t>(voor leerlingen)</a:t>
            </a:r>
            <a:endParaRPr lang="nl-NL" dirty="0"/>
          </a:p>
        </p:txBody>
      </p:sp>
      <p:graphicFrame>
        <p:nvGraphicFramePr>
          <p:cNvPr id="4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2583245"/>
              </p:ext>
            </p:extLst>
          </p:nvPr>
        </p:nvGraphicFramePr>
        <p:xfrm>
          <a:off x="1017363" y="1729326"/>
          <a:ext cx="10573623" cy="41547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75963"/>
                <a:gridCol w="7897660"/>
              </a:tblGrid>
              <a:tr h="3889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Beheersingsniveau </a:t>
                      </a:r>
                      <a:r>
                        <a:rPr lang="nl-NL" sz="1400" dirty="0" err="1">
                          <a:effectLst/>
                        </a:rPr>
                        <a:t>Bloom</a:t>
                      </a:r>
                      <a:r>
                        <a:rPr lang="nl-NL" sz="1400" dirty="0">
                          <a:effectLst/>
                        </a:rPr>
                        <a:t> 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Leerdoel (de leerling….):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4767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Memoriseren 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4790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Begrijpen 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begrijpt wat werken in loondienst is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begrijpt wat zelfstandig ondernemen is 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Begrijpt dat er onderscheid is tussen </a:t>
                      </a:r>
                      <a:r>
                        <a:rPr lang="nl-NL" sz="110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eigenschappen van iemand </a:t>
                      </a: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die in loondienst </a:t>
                      </a:r>
                      <a:r>
                        <a:rPr lang="nl-NL" sz="110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werkt</a:t>
                      </a:r>
                      <a:r>
                        <a:rPr lang="nl-NL" sz="1100" baseline="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en</a:t>
                      </a:r>
                      <a:r>
                        <a:rPr lang="nl-NL" sz="110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iemand die zelfstandig ondernemer </a:t>
                      </a:r>
                      <a:r>
                        <a:rPr lang="nl-NL" sz="110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90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Toepassen 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 de voordelen en nadelen van loondienst versus zelfstandig ondernemerschap benoemen 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 aan de hand van opgedane inzichten in de toekomst wellicht een betere keuze maken tussen het werken in loondienst of als ondernemer (</a:t>
                      </a:r>
                      <a:r>
                        <a:rPr lang="nl-NL" sz="1100" dirty="0" err="1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zzp’er</a:t>
                      </a: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 aan de hand van </a:t>
                      </a:r>
                      <a:r>
                        <a:rPr lang="nl-NL" sz="1100" i="1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uitspraken</a:t>
                      </a: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die (indirect) gaan over loondienst en zelfstandig ondernemen, bepalen welke persoonlijke eigenschappen het beste passen bij het werken in loondienst en welke het beste passen bij werken als zelfstandig ondernemen 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 aan de hand van de </a:t>
                      </a:r>
                      <a:r>
                        <a:rPr lang="nl-NL" sz="1100" i="1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uitspraken</a:t>
                      </a:r>
                      <a:r>
                        <a:rPr lang="nl-NL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bepalen welke ondernemerseigenschappen er zijn.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50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Analyseren 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68580" marR="68580" marT="0" marB="0"/>
                </a:tc>
              </a:tr>
              <a:tr h="4767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Evalueren 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6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4707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Creëren 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nl-NL" sz="1600" dirty="0">
                        <a:effectLst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596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/>
              <a:t>De </a:t>
            </a:r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6F52668-9D12-47BC-8478-BA5627017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84845"/>
          </a:xfrm>
        </p:spPr>
        <p:txBody>
          <a:bodyPr>
            <a:normAutofit/>
          </a:bodyPr>
          <a:lstStyle/>
          <a:p>
            <a:r>
              <a:rPr lang="nl-NL" dirty="0" smtClean="0"/>
              <a:t>Leerlingen krijgen een portret van een succesvolle ondernemer te zien</a:t>
            </a:r>
          </a:p>
          <a:p>
            <a:r>
              <a:rPr lang="nl-NL" dirty="0" smtClean="0"/>
              <a:t>Leerlingen vergelijken </a:t>
            </a:r>
            <a:r>
              <a:rPr lang="nl-NL" dirty="0"/>
              <a:t>met behulp van </a:t>
            </a:r>
            <a:r>
              <a:rPr lang="nl-NL" dirty="0" smtClean="0"/>
              <a:t>30 </a:t>
            </a:r>
            <a:r>
              <a:rPr lang="nl-NL" dirty="0"/>
              <a:t>kaartjes de </a:t>
            </a:r>
            <a:r>
              <a:rPr lang="nl-NL" dirty="0" smtClean="0"/>
              <a:t>verschillen </a:t>
            </a:r>
            <a:r>
              <a:rPr lang="nl-NL" dirty="0" smtClean="0"/>
              <a:t>en/of </a:t>
            </a:r>
            <a:r>
              <a:rPr lang="nl-NL" dirty="0" smtClean="0"/>
              <a:t>overeenkomsten </a:t>
            </a:r>
            <a:r>
              <a:rPr lang="nl-NL" dirty="0"/>
              <a:t>tussen zelfstandig ondernemen en </a:t>
            </a:r>
            <a:r>
              <a:rPr lang="nl-NL" dirty="0" smtClean="0"/>
              <a:t>werken in loondienst 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645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/>
              <a:t>De </a:t>
            </a:r>
            <a:r>
              <a:rPr lang="nl-NL" dirty="0" smtClean="0"/>
              <a:t>opdracht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6F52668-9D12-47BC-8478-BA5627017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4688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Klas </a:t>
            </a:r>
            <a:r>
              <a:rPr lang="nl-NL" dirty="0"/>
              <a:t>in groepen van vier (liefst heterogeen) </a:t>
            </a:r>
          </a:p>
          <a:p>
            <a:r>
              <a:rPr lang="nl-NL" dirty="0"/>
              <a:t>Per groep één set kaartjes (30 stuks, in kleur, elke kleur is een categorie)</a:t>
            </a:r>
          </a:p>
          <a:p>
            <a:r>
              <a:rPr lang="nl-NL" dirty="0" smtClean="0"/>
              <a:t>Individueel kiezen leerlingen per categorie (kleur) een kaartje die op hem/haar het meest van toepassing is</a:t>
            </a:r>
          </a:p>
          <a:p>
            <a:r>
              <a:rPr lang="nl-NL" dirty="0" smtClean="0"/>
              <a:t>Op </a:t>
            </a:r>
            <a:r>
              <a:rPr lang="nl-NL" dirty="0"/>
              <a:t>ieder kaartje staat een letter op </a:t>
            </a:r>
            <a:r>
              <a:rPr lang="nl-NL" dirty="0" smtClean="0"/>
              <a:t>achterzijde</a:t>
            </a:r>
            <a:r>
              <a:rPr lang="nl-NL" dirty="0"/>
              <a:t>, die vertaalt naar een score</a:t>
            </a:r>
          </a:p>
          <a:p>
            <a:r>
              <a:rPr lang="nl-NL" dirty="0"/>
              <a:t>Score = geschiktheid als zelfstandig ondernemer of loondienst</a:t>
            </a:r>
          </a:p>
          <a:p>
            <a:r>
              <a:rPr lang="nl-NL" dirty="0"/>
              <a:t>Met elkaar in gesprek: </a:t>
            </a:r>
            <a:r>
              <a:rPr lang="nl-NL" dirty="0" smtClean="0"/>
              <a:t>Wat is het overkoepelend thema per kleur? En wát </a:t>
            </a:r>
            <a:r>
              <a:rPr lang="nl-NL" dirty="0"/>
              <a:t>zijn dan die eigenschappen die iemand moet hebben om zelfstandig ondernemer te worden óf die iemand geschikt maken om in loondienst te gaan</a:t>
            </a:r>
          </a:p>
          <a:p>
            <a:r>
              <a:rPr lang="nl-NL" dirty="0"/>
              <a:t>Vervolgens </a:t>
            </a:r>
            <a:r>
              <a:rPr lang="nl-NL" dirty="0" smtClean="0"/>
              <a:t>nabespreking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61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/>
              <a:t>Nabespreking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6F52668-9D12-47BC-8478-BA5627017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5418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Om expliciet leren naar voren te brengen is het belangrijk de juiste vragen te stellen, bijvoorbeeld:</a:t>
            </a:r>
          </a:p>
          <a:p>
            <a:pPr lvl="1"/>
            <a:r>
              <a:rPr lang="nl-NL" dirty="0"/>
              <a:t>Wat was de reden dat er gestart werd met een portret van een succesvolle ondernemer?</a:t>
            </a:r>
          </a:p>
          <a:p>
            <a:pPr lvl="1"/>
            <a:r>
              <a:rPr lang="nl-NL" dirty="0"/>
              <a:t>(afhankelijk van antwoord op vorige vraag): welke overeenkomsten hebben jullie gezien met de ondernemer en de teksten op de kaartjes? </a:t>
            </a:r>
          </a:p>
          <a:p>
            <a:pPr lvl="1"/>
            <a:r>
              <a:rPr lang="nl-NL" dirty="0"/>
              <a:t>Welke overeenkomsten en verschillen hebben jullie gevonden op de kaartjes?</a:t>
            </a:r>
          </a:p>
          <a:p>
            <a:pPr lvl="1"/>
            <a:r>
              <a:rPr lang="nl-NL" dirty="0"/>
              <a:t>Welke eigenschappen bezit je die volgens jou passen bij zelfstandig ondernemen?</a:t>
            </a:r>
            <a:r>
              <a:rPr lang="nl-NL" b="1" dirty="0"/>
              <a:t> </a:t>
            </a:r>
            <a:endParaRPr lang="nl-NL" b="1" dirty="0" smtClean="0"/>
          </a:p>
          <a:p>
            <a:pPr lvl="1"/>
            <a:r>
              <a:rPr lang="nl-NL" dirty="0" smtClean="0"/>
              <a:t>Welke </a:t>
            </a:r>
            <a:r>
              <a:rPr lang="nl-NL" dirty="0"/>
              <a:t>eigenschappen bezit je die volgens jou passen bij werken in loondienst?</a:t>
            </a:r>
            <a:r>
              <a:rPr lang="nl-NL" b="1" dirty="0"/>
              <a:t> </a:t>
            </a:r>
            <a:endParaRPr lang="nl-NL" b="1" dirty="0" smtClean="0"/>
          </a:p>
          <a:p>
            <a:pPr lvl="1"/>
            <a:r>
              <a:rPr lang="nl-NL" dirty="0" smtClean="0"/>
              <a:t>Welke </a:t>
            </a:r>
            <a:r>
              <a:rPr lang="nl-NL" dirty="0"/>
              <a:t>consequenties heeft het werken als zelfstandig ondernemer volgens jullie, uitgaande van de teksten op de kaartjes? </a:t>
            </a:r>
            <a:endParaRPr lang="nl-NL" dirty="0" smtClean="0"/>
          </a:p>
          <a:p>
            <a:pPr lvl="1"/>
            <a:r>
              <a:rPr lang="nl-NL" dirty="0" smtClean="0"/>
              <a:t>Welke </a:t>
            </a:r>
            <a:r>
              <a:rPr lang="nl-NL" dirty="0"/>
              <a:t>consequenties heeft het werken in loondienst volgens jullie, uitgaande van de teksten op de kaartjes? </a:t>
            </a:r>
          </a:p>
        </p:txBody>
      </p:sp>
    </p:spTree>
    <p:extLst>
      <p:ext uri="{BB962C8B-B14F-4D97-AF65-F5344CB8AC3E}">
        <p14:creationId xmlns:p14="http://schemas.microsoft.com/office/powerpoint/2010/main" val="75583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804</Words>
  <Application>Microsoft Office PowerPoint</Application>
  <PresentationFormat>Breedbeeld</PresentationFormat>
  <Paragraphs>89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Verdana</vt:lpstr>
      <vt:lpstr>Kantoorthema</vt:lpstr>
      <vt:lpstr>Financiële zelfredzaamheid</vt:lpstr>
      <vt:lpstr>Planning workshop</vt:lpstr>
      <vt:lpstr>De opdracht - aansluiting</vt:lpstr>
      <vt:lpstr>De opdracht - aansluiting</vt:lpstr>
      <vt:lpstr>Doelen en opzet (voor docenten)</vt:lpstr>
      <vt:lpstr>Doelen en opzet (voor leerlingen)</vt:lpstr>
      <vt:lpstr>De opdracht</vt:lpstr>
      <vt:lpstr>De opdracht </vt:lpstr>
      <vt:lpstr>Nabespreking</vt:lpstr>
      <vt:lpstr>debriefing</vt:lpstr>
      <vt:lpstr>debriefing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Theo Roos</dc:creator>
  <cp:lastModifiedBy>Oosterbroek Coen</cp:lastModifiedBy>
  <cp:revision>20</cp:revision>
  <dcterms:created xsi:type="dcterms:W3CDTF">2017-09-15T13:25:34Z</dcterms:created>
  <dcterms:modified xsi:type="dcterms:W3CDTF">2017-10-11T08:43:21Z</dcterms:modified>
</cp:coreProperties>
</file>