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86233193"/>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12"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92" name="Titeltekst"/>
          <p:cNvSpPr txBox="1">
            <a:spLocks noGrp="1"/>
          </p:cNvSpPr>
          <p:nvPr>
            <p:ph type="title"/>
          </p:nvPr>
        </p:nvSpPr>
        <p:spPr>
          <a:prstGeom prst="rect">
            <a:avLst/>
          </a:prstGeom>
        </p:spPr>
        <p:txBody>
          <a:bodyPr/>
          <a:lstStyle/>
          <a:p>
            <a:r>
              <a:t>Titeltekst</a:t>
            </a:r>
          </a:p>
        </p:txBody>
      </p:sp>
      <p:sp>
        <p:nvSpPr>
          <p:cNvPr id="93"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101" name="Titeltekst"/>
          <p:cNvSpPr txBox="1">
            <a:spLocks noGrp="1"/>
          </p:cNvSpPr>
          <p:nvPr>
            <p:ph type="title"/>
          </p:nvPr>
        </p:nvSpPr>
        <p:spPr>
          <a:xfrm>
            <a:off x="8724900" y="365125"/>
            <a:ext cx="2628900" cy="5811838"/>
          </a:xfrm>
          <a:prstGeom prst="rect">
            <a:avLst/>
          </a:prstGeom>
        </p:spPr>
        <p:txBody>
          <a:bodyPr/>
          <a:lstStyle/>
          <a:p>
            <a:r>
              <a:t>Titeltekst</a:t>
            </a:r>
          </a:p>
        </p:txBody>
      </p:sp>
      <p:sp>
        <p:nvSpPr>
          <p:cNvPr id="102" name="Hoofdtekst - niveau één…"/>
          <p:cNvSpPr txBox="1">
            <a:spLocks noGrp="1"/>
          </p:cNvSpPr>
          <p:nvPr>
            <p:ph type="body" idx="1"/>
          </p:nvPr>
        </p:nvSpPr>
        <p:spPr>
          <a:xfrm>
            <a:off x="838200" y="365125"/>
            <a:ext cx="7734300" cy="58118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Hoofdtekst - niveau één…"/>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eltekst"/>
          <p:cNvSpPr txBox="1">
            <a:spLocks noGrp="1"/>
          </p:cNvSpPr>
          <p:nvPr>
            <p:ph type="title"/>
          </p:nvPr>
        </p:nvSpPr>
        <p:spPr>
          <a:xfrm>
            <a:off x="839787" y="365125"/>
            <a:ext cx="10515601" cy="1325563"/>
          </a:xfrm>
          <a:prstGeom prst="rect">
            <a:avLst/>
          </a:prstGeom>
        </p:spPr>
        <p:txBody>
          <a:bodyPr/>
          <a:lstStyle/>
          <a:p>
            <a:r>
              <a:t>Titeltekst</a:t>
            </a:r>
          </a:p>
        </p:txBody>
      </p:sp>
      <p:sp>
        <p:nvSpPr>
          <p:cNvPr id="48" name="Hoofdtekst - niveau één…"/>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73" name="Hoofdtekst - niveau één…"/>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83" name="Tijdelijke aanduiding voor afbeelding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Hoofdtekst - niveau één…"/>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JEsJs68Sug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el 1"/>
          <p:cNvSpPr txBox="1">
            <a:spLocks noGrp="1"/>
          </p:cNvSpPr>
          <p:nvPr>
            <p:ph type="ctrTitle"/>
          </p:nvPr>
        </p:nvSpPr>
        <p:spPr>
          <a:prstGeom prst="rect">
            <a:avLst/>
          </a:prstGeom>
        </p:spPr>
        <p:txBody>
          <a:bodyPr/>
          <a:lstStyle>
            <a:lvl1pPr algn="r">
              <a:spcBef>
                <a:spcPts val="1000"/>
              </a:spcBef>
              <a:defRPr sz="4800">
                <a:latin typeface="Trebuchet MS"/>
                <a:ea typeface="Trebuchet MS"/>
                <a:cs typeface="Trebuchet MS"/>
                <a:sym typeface="Trebuchet MS"/>
              </a:defRPr>
            </a:lvl1pPr>
          </a:lstStyle>
          <a:p>
            <a:r>
              <a:t>Kopen of huren</a:t>
            </a:r>
          </a:p>
        </p:txBody>
      </p:sp>
      <p:sp>
        <p:nvSpPr>
          <p:cNvPr id="113" name="Ondertitel 2"/>
          <p:cNvSpPr txBox="1">
            <a:spLocks noGrp="1"/>
          </p:cNvSpPr>
          <p:nvPr>
            <p:ph type="subTitle" sz="quarter" idx="1"/>
          </p:nvPr>
        </p:nvSpPr>
        <p:spPr>
          <a:xfrm>
            <a:off x="1524000" y="3498865"/>
            <a:ext cx="9144000" cy="1655762"/>
          </a:xfrm>
          <a:prstGeom prst="rect">
            <a:avLst/>
          </a:prstGeom>
        </p:spPr>
        <p:txBody>
          <a:bodyPr>
            <a:normAutofit lnSpcReduction="10000"/>
          </a:bodyPr>
          <a:lstStyle/>
          <a:p>
            <a:pPr algn="r" defTabSz="514546">
              <a:spcBef>
                <a:spcPts val="0"/>
              </a:spcBef>
              <a:defRPr sz="1960">
                <a:effectLst>
                  <a:outerShdw blurRad="24892" dist="14292" dir="5400000" rotWithShape="0">
                    <a:srgbClr val="000000">
                      <a:alpha val="25000"/>
                    </a:srgbClr>
                  </a:outerShdw>
                </a:effectLst>
                <a:latin typeface="Trebuchet MS"/>
                <a:ea typeface="Trebuchet MS"/>
                <a:cs typeface="Trebuchet MS"/>
                <a:sym typeface="Trebuchet MS"/>
              </a:defRPr>
            </a:pPr>
            <a:r>
              <a:t>Nascholing Bedrijfseconomie</a:t>
            </a:r>
          </a:p>
          <a:p>
            <a:pPr algn="r" defTabSz="514546">
              <a:spcBef>
                <a:spcPts val="0"/>
              </a:spcBef>
              <a:defRPr sz="1960">
                <a:effectLst>
                  <a:outerShdw blurRad="24892" dist="14292" dir="5400000" rotWithShape="0">
                    <a:srgbClr val="000000">
                      <a:alpha val="25000"/>
                    </a:srgbClr>
                  </a:outerShdw>
                </a:effectLst>
                <a:latin typeface="Trebuchet MS"/>
                <a:ea typeface="Trebuchet MS"/>
                <a:cs typeface="Trebuchet MS"/>
                <a:sym typeface="Trebuchet MS"/>
              </a:defRPr>
            </a:pPr>
            <a:endParaRPr/>
          </a:p>
          <a:p>
            <a:pPr algn="r" defTabSz="514546">
              <a:spcBef>
                <a:spcPts val="0"/>
              </a:spcBef>
              <a:defRPr sz="1960">
                <a:effectLst>
                  <a:outerShdw blurRad="24892" dist="14292" dir="5400000" rotWithShape="0">
                    <a:srgbClr val="000000">
                      <a:alpha val="25000"/>
                    </a:srgbClr>
                  </a:outerShdw>
                </a:effectLst>
                <a:latin typeface="Trebuchet MS"/>
                <a:ea typeface="Trebuchet MS"/>
                <a:cs typeface="Trebuchet MS"/>
                <a:sym typeface="Trebuchet MS"/>
              </a:defRPr>
            </a:pPr>
            <a:r>
              <a:t>Amsterdam, 14.12.’17</a:t>
            </a:r>
          </a:p>
          <a:p>
            <a:pPr algn="r" defTabSz="514546">
              <a:spcBef>
                <a:spcPts val="0"/>
              </a:spcBef>
              <a:defRPr sz="1960">
                <a:effectLst>
                  <a:outerShdw blurRad="24892" dist="14292" dir="5400000" rotWithShape="0">
                    <a:srgbClr val="000000">
                      <a:alpha val="25000"/>
                    </a:srgbClr>
                  </a:outerShdw>
                </a:effectLst>
                <a:latin typeface="Trebuchet MS"/>
                <a:ea typeface="Trebuchet MS"/>
                <a:cs typeface="Trebuchet MS"/>
                <a:sym typeface="Trebuchet MS"/>
              </a:defRPr>
            </a:pPr>
            <a:endParaRPr/>
          </a:p>
          <a:p>
            <a:pPr algn="r" defTabSz="514546">
              <a:spcBef>
                <a:spcPts val="0"/>
              </a:spcBef>
              <a:defRPr sz="1960">
                <a:effectLst>
                  <a:outerShdw blurRad="24892" dist="14292" dir="5400000" rotWithShape="0">
                    <a:srgbClr val="000000">
                      <a:alpha val="25000"/>
                    </a:srgbClr>
                  </a:outerShdw>
                </a:effectLst>
                <a:latin typeface="Trebuchet MS"/>
                <a:ea typeface="Trebuchet MS"/>
                <a:cs typeface="Trebuchet MS"/>
                <a:sym typeface="Trebuchet MS"/>
              </a:defRPr>
            </a:pPr>
            <a:r>
              <a:t>Mariska van Son</a:t>
            </a:r>
          </a:p>
          <a:p>
            <a:pPr algn="r" defTabSz="514546">
              <a:spcBef>
                <a:spcPts val="0"/>
              </a:spcBef>
              <a:defRPr sz="1960">
                <a:effectLst>
                  <a:outerShdw blurRad="24892" dist="14292" dir="5400000" rotWithShape="0">
                    <a:srgbClr val="000000">
                      <a:alpha val="25000"/>
                    </a:srgbClr>
                  </a:outerShdw>
                </a:effectLst>
                <a:latin typeface="Trebuchet MS"/>
                <a:ea typeface="Trebuchet MS"/>
                <a:cs typeface="Trebuchet MS"/>
                <a:sym typeface="Trebuchet MS"/>
              </a:defRPr>
            </a:pPr>
            <a:r>
              <a:t>Richard de Jong</a:t>
            </a:r>
          </a:p>
        </p:txBody>
      </p:sp>
      <p:sp>
        <p:nvSpPr>
          <p:cNvPr id="114" name="Kopen of huren"/>
          <p:cNvSpPr txBox="1"/>
          <p:nvPr/>
        </p:nvSpPr>
        <p:spPr>
          <a:xfrm>
            <a:off x="510240" y="4394039"/>
            <a:ext cx="6108103" cy="111768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r">
              <a:lnSpc>
                <a:spcPct val="90000"/>
              </a:lnSpc>
              <a:spcBef>
                <a:spcPts val="1000"/>
              </a:spcBef>
              <a:defRPr sz="2000">
                <a:solidFill>
                  <a:srgbClr val="FFFFFF"/>
                </a:solidFill>
                <a:latin typeface="Trebuchet MS"/>
                <a:ea typeface="Trebuchet MS"/>
                <a:cs typeface="Trebuchet MS"/>
                <a:sym typeface="Trebuchet MS"/>
              </a:defRPr>
            </a:lvl1pPr>
          </a:lstStyle>
          <a:p>
            <a:r>
              <a:t>Kopen of huren</a:t>
            </a:r>
          </a:p>
        </p:txBody>
      </p:sp>
      <p:pic>
        <p:nvPicPr>
          <p:cNvPr id="115" name="Huis-Kopen-Of-Huren-Logo-540x360b.jpg" descr="Huis-Kopen-Of-Huren-Logo-540x360b.jpg"/>
          <p:cNvPicPr>
            <a:picLocks noChangeAspect="1"/>
          </p:cNvPicPr>
          <p:nvPr/>
        </p:nvPicPr>
        <p:blipFill>
          <a:blip r:embed="rId2">
            <a:extLst/>
          </a:blip>
          <a:srcRect t="18270"/>
          <a:stretch>
            <a:fillRect/>
          </a:stretch>
        </p:blipFill>
        <p:spPr>
          <a:xfrm>
            <a:off x="28416" y="1253813"/>
            <a:ext cx="5924868" cy="3228242"/>
          </a:xfrm>
          <a:prstGeom prst="rect">
            <a:avLst/>
          </a:prstGeom>
          <a:ln w="12700">
            <a:miter lim="400000"/>
          </a:ln>
        </p:spPr>
      </p:pic>
      <p:sp>
        <p:nvSpPr>
          <p:cNvPr id="116" name="http://www.youtube.com/watch?v=JEsJs68SugA"/>
          <p:cNvSpPr txBox="1"/>
          <p:nvPr/>
        </p:nvSpPr>
        <p:spPr>
          <a:xfrm>
            <a:off x="10392416" y="5843751"/>
            <a:ext cx="1732730" cy="180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defTabSz="316406">
              <a:defRPr sz="600" u="sng">
                <a:solidFill>
                  <a:srgbClr val="0000FF"/>
                </a:solidFill>
                <a:uFill>
                  <a:solidFill>
                    <a:srgbClr val="0000FF"/>
                  </a:solidFill>
                </a:uFill>
                <a:latin typeface="+mn-lt"/>
                <a:ea typeface="+mn-ea"/>
                <a:cs typeface="+mn-cs"/>
                <a:sym typeface="Helvetica"/>
                <a:hlinkClick r:id="rId3"/>
              </a:defRPr>
            </a:lvl1pPr>
          </a:lstStyle>
          <a:p>
            <a:pPr>
              <a:defRPr>
                <a:solidFill>
                  <a:srgbClr val="021EAA"/>
                </a:solidFill>
              </a:defRPr>
            </a:pPr>
            <a:r>
              <a:rPr>
                <a:solidFill>
                  <a:srgbClr val="0000FF"/>
                </a:solidFill>
                <a:hlinkClick r:id="rId3"/>
              </a:rPr>
              <a:t>http://www.youtube.com/watch?v=JEsJs68SugA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 name="Tabel"/>
          <p:cNvGraphicFramePr/>
          <p:nvPr/>
        </p:nvGraphicFramePr>
        <p:xfrm>
          <a:off x="776222" y="1000889"/>
          <a:ext cx="6208294" cy="6239236"/>
        </p:xfrm>
        <a:graphic>
          <a:graphicData uri="http://schemas.openxmlformats.org/drawingml/2006/table">
            <a:tbl>
              <a:tblPr firstRow="1" bandRow="1">
                <a:tableStyleId>{4C3C2611-4C71-4FC5-86AE-919BDF0F9419}</a:tableStyleId>
              </a:tblPr>
              <a:tblGrid>
                <a:gridCol w="461111"/>
                <a:gridCol w="1201636"/>
                <a:gridCol w="4545547"/>
              </a:tblGrid>
              <a:tr h="438566">
                <a:tc>
                  <a:txBody>
                    <a:bodyPr/>
                    <a:lstStyle/>
                    <a:p>
                      <a:pPr algn="l">
                        <a:defRPr sz="2000">
                          <a:latin typeface="Lucida Sans Unicode"/>
                          <a:ea typeface="Lucida Sans Unicode"/>
                          <a:cs typeface="Lucida Sans Unicode"/>
                          <a:sym typeface="Lucida Sans Unicode"/>
                        </a:defRPr>
                      </a:pPr>
                      <a:endParaRPr/>
                    </a:p>
                  </a:txBody>
                  <a:tcPr marL="45720" marR="45720" horzOverflow="overflow">
                    <a:solidFill>
                      <a:srgbClr val="2DA2BF"/>
                    </a:solidFill>
                  </a:tcPr>
                </a:tc>
                <a:tc>
                  <a:txBody>
                    <a:bodyPr/>
                    <a:lstStyle/>
                    <a:p>
                      <a:pPr algn="l">
                        <a:defRPr sz="2000">
                          <a:latin typeface="Lucida Sans Unicode"/>
                          <a:ea typeface="Lucida Sans Unicode"/>
                          <a:cs typeface="Lucida Sans Unicode"/>
                          <a:sym typeface="Lucida Sans Unicode"/>
                        </a:defRPr>
                      </a:pPr>
                      <a:endParaRPr/>
                    </a:p>
                  </a:txBody>
                  <a:tcPr marL="45720" marR="45720" horzOverflow="overflow">
                    <a:solidFill>
                      <a:srgbClr val="2DA2BF"/>
                    </a:solidFill>
                  </a:tcPr>
                </a:tc>
                <a:tc>
                  <a:txBody>
                    <a:bodyPr/>
                    <a:lstStyle/>
                    <a:p>
                      <a:pPr algn="l">
                        <a:defRPr sz="2000">
                          <a:latin typeface="Lucida Sans Unicode"/>
                          <a:ea typeface="Lucida Sans Unicode"/>
                          <a:cs typeface="Lucida Sans Unicode"/>
                          <a:sym typeface="Lucida Sans Unicode"/>
                        </a:defRPr>
                      </a:pPr>
                      <a:endParaRPr/>
                    </a:p>
                  </a:txBody>
                  <a:tcPr marL="45720" marR="45720" horzOverflow="overflow">
                    <a:solidFill>
                      <a:srgbClr val="2DA2BF"/>
                    </a:solidFill>
                  </a:tcPr>
                </a:tc>
              </a:tr>
              <a:tr h="2546622">
                <a:tc>
                  <a:txBody>
                    <a:bodyPr/>
                    <a:lstStyle/>
                    <a:p>
                      <a:pPr algn="l">
                        <a:defRPr sz="1800"/>
                      </a:pPr>
                      <a:r>
                        <a:rPr sz="2000">
                          <a:latin typeface="Lucida Sans Unicode"/>
                          <a:ea typeface="Lucida Sans Unicode"/>
                          <a:cs typeface="Lucida Sans Unicode"/>
                          <a:sym typeface="Lucida Sans Unicode"/>
                        </a:rPr>
                        <a:t>1</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Wat</a:t>
                      </a:r>
                    </a:p>
                  </a:txBody>
                  <a:tcPr marL="45720" marR="45720" horzOverflow="overflow">
                    <a:solidFill>
                      <a:srgbClr val="CCDFE8"/>
                    </a:solidFill>
                  </a:tcPr>
                </a:tc>
                <a:tc>
                  <a:txBody>
                    <a:bodyPr/>
                    <a:lstStyle/>
                    <a:p>
                      <a:pPr marL="280736" indent="-280736" algn="l">
                        <a:spcBef>
                          <a:spcPts val="1000"/>
                        </a:spcBef>
                        <a:buSzPct val="100000"/>
                        <a:buAutoNum type="arabicPeriod"/>
                        <a:tabLst>
                          <a:tab pos="711200" algn="l"/>
                        </a:tabLst>
                        <a:defRPr sz="2100">
                          <a:latin typeface="Trebuchet MS"/>
                          <a:ea typeface="Trebuchet MS"/>
                          <a:cs typeface="Trebuchet MS"/>
                          <a:sym typeface="Trebuchet MS"/>
                        </a:defRPr>
                      </a:pPr>
                      <a:r>
                        <a:t>Je krijgt van ons een nummer. Vorm een groepje van mensen met hetzelfde nummer.</a:t>
                      </a:r>
                    </a:p>
                    <a:p>
                      <a:pPr marL="267368" indent="-267368" algn="l">
                        <a:spcBef>
                          <a:spcPts val="1000"/>
                        </a:spcBef>
                        <a:buSzPct val="100000"/>
                        <a:buAutoNum type="arabicPeriod"/>
                        <a:tabLst>
                          <a:tab pos="711200" algn="l"/>
                        </a:tabLst>
                        <a:defRPr sz="2000">
                          <a:latin typeface="Trebuchet MS"/>
                          <a:ea typeface="Trebuchet MS"/>
                          <a:cs typeface="Trebuchet MS"/>
                          <a:sym typeface="Trebuchet MS"/>
                        </a:defRPr>
                      </a:pPr>
                      <a:r>
                        <a:t>Bepaal wanneer jullie groepje (nrs. 1 t/m 5) een rol in het aankoopproces gaan spelen. </a:t>
                      </a:r>
                    </a:p>
                    <a:p>
                      <a:pPr marL="267368" indent="-267368" algn="l">
                        <a:spcBef>
                          <a:spcPts val="1000"/>
                        </a:spcBef>
                        <a:buSzPct val="100000"/>
                        <a:buAutoNum type="arabicPeriod"/>
                        <a:tabLst>
                          <a:tab pos="254000" algn="l"/>
                          <a:tab pos="711200" algn="l"/>
                        </a:tabLst>
                        <a:defRPr sz="2000">
                          <a:latin typeface="Trebuchet MS"/>
                          <a:ea typeface="Trebuchet MS"/>
                          <a:cs typeface="Trebuchet MS"/>
                          <a:sym typeface="Trebuchet MS"/>
                        </a:defRPr>
                      </a:pPr>
                      <a:r>
                        <a:t>Breng zo specifiek mogelijk in kaart welke taken jullie verrichten in het koopproces, bereid je daarop voor.</a:t>
                      </a:r>
                    </a:p>
                  </a:txBody>
                  <a:tcPr marL="45720" marR="45720" horzOverflow="overflow">
                    <a:solidFill>
                      <a:srgbClr val="CCDFE8"/>
                    </a:solidFill>
                  </a:tcPr>
                </a:tc>
              </a:tr>
              <a:tr h="404320">
                <a:tc>
                  <a:txBody>
                    <a:bodyPr/>
                    <a:lstStyle/>
                    <a:p>
                      <a:pPr algn="l">
                        <a:defRPr sz="1800"/>
                      </a:pPr>
                      <a:r>
                        <a:rPr sz="2000">
                          <a:latin typeface="Lucida Sans Unicode"/>
                          <a:ea typeface="Lucida Sans Unicode"/>
                          <a:cs typeface="Lucida Sans Unicode"/>
                          <a:sym typeface="Lucida Sans Unicode"/>
                        </a:rPr>
                        <a:t>2</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Hoe</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In de groep met hetzelfde nummer</a:t>
                      </a:r>
                    </a:p>
                  </a:txBody>
                  <a:tcPr marL="45720" marR="45720" horzOverflow="overflow">
                    <a:solidFill>
                      <a:srgbClr val="E7F0F4"/>
                    </a:solidFill>
                  </a:tcPr>
                </a:tc>
              </a:tr>
              <a:tr h="423014">
                <a:tc>
                  <a:txBody>
                    <a:bodyPr/>
                    <a:lstStyle/>
                    <a:p>
                      <a:pPr algn="l">
                        <a:defRPr sz="1800"/>
                      </a:pPr>
                      <a:r>
                        <a:rPr sz="2000">
                          <a:latin typeface="Lucida Sans Unicode"/>
                          <a:ea typeface="Lucida Sans Unicode"/>
                          <a:cs typeface="Lucida Sans Unicode"/>
                          <a:sym typeface="Lucida Sans Unicode"/>
                        </a:rPr>
                        <a:t>3</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Hulp</a:t>
                      </a:r>
                    </a:p>
                  </a:txBody>
                  <a:tcPr marL="45720" marR="45720" horzOverflow="overflow">
                    <a:solidFill>
                      <a:srgbClr val="CCDFE8"/>
                    </a:solidFill>
                  </a:tcPr>
                </a:tc>
                <a:tc>
                  <a:txBody>
                    <a:bodyPr/>
                    <a:lstStyle/>
                    <a:p>
                      <a:pPr algn="l">
                        <a:buFont typeface="Wingdings"/>
                        <a:defRPr sz="2000">
                          <a:latin typeface="Lucida Sans Unicode"/>
                          <a:ea typeface="Lucida Sans Unicode"/>
                          <a:cs typeface="Lucida Sans Unicode"/>
                          <a:sym typeface="Lucida Sans Unicode"/>
                        </a:defRPr>
                      </a:pPr>
                      <a:r>
                        <a:t>Boek/laptop/Ipad/telefoon</a:t>
                      </a:r>
                    </a:p>
                  </a:txBody>
                  <a:tcPr marL="45720" marR="45720" horzOverflow="overflow">
                    <a:solidFill>
                      <a:srgbClr val="CCDFE8"/>
                    </a:solidFill>
                  </a:tcPr>
                </a:tc>
              </a:tr>
              <a:tr h="436896">
                <a:tc>
                  <a:txBody>
                    <a:bodyPr/>
                    <a:lstStyle/>
                    <a:p>
                      <a:pPr algn="l">
                        <a:defRPr sz="1800"/>
                      </a:pPr>
                      <a:r>
                        <a:rPr sz="2000">
                          <a:latin typeface="Lucida Sans Unicode"/>
                          <a:ea typeface="Lucida Sans Unicode"/>
                          <a:cs typeface="Lucida Sans Unicode"/>
                          <a:sym typeface="Lucida Sans Unicode"/>
                        </a:rPr>
                        <a:t>4</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Tijd</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5 minuten</a:t>
                      </a:r>
                    </a:p>
                  </a:txBody>
                  <a:tcPr marL="45720" marR="45720" horzOverflow="overflow">
                    <a:solidFill>
                      <a:srgbClr val="E7F0F4"/>
                    </a:solidFill>
                  </a:tcPr>
                </a:tc>
              </a:tr>
              <a:tr h="404320">
                <a:tc>
                  <a:txBody>
                    <a:bodyPr/>
                    <a:lstStyle/>
                    <a:p>
                      <a:pPr algn="l">
                        <a:defRPr sz="1800"/>
                      </a:pPr>
                      <a:r>
                        <a:rPr sz="2000">
                          <a:latin typeface="Lucida Sans Unicode"/>
                          <a:ea typeface="Lucida Sans Unicode"/>
                          <a:cs typeface="Lucida Sans Unicode"/>
                          <a:sym typeface="Lucida Sans Unicode"/>
                        </a:rPr>
                        <a:t>5</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Uitkomst</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Wordt vervolgd</a:t>
                      </a:r>
                    </a:p>
                  </a:txBody>
                  <a:tcPr marL="45720" marR="45720" horzOverflow="overflow">
                    <a:solidFill>
                      <a:srgbClr val="CCDFE8"/>
                    </a:solidFill>
                  </a:tcPr>
                </a:tc>
              </a:tr>
              <a:tr h="404320">
                <a:tc>
                  <a:txBody>
                    <a:bodyPr/>
                    <a:lstStyle/>
                    <a:p>
                      <a:pPr algn="l">
                        <a:defRPr sz="1800"/>
                      </a:pPr>
                      <a:r>
                        <a:rPr sz="2000">
                          <a:latin typeface="Lucida Sans Unicode"/>
                          <a:ea typeface="Lucida Sans Unicode"/>
                          <a:cs typeface="Lucida Sans Unicode"/>
                          <a:sym typeface="Lucida Sans Unicode"/>
                        </a:rPr>
                        <a:t>6</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Klaar</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Leg je pen voor je neer en wacht even</a:t>
                      </a:r>
                    </a:p>
                  </a:txBody>
                  <a:tcPr marL="45720" marR="45720" horzOverflow="overflow">
                    <a:solidFill>
                      <a:srgbClr val="E7F0F4"/>
                    </a:solidFill>
                  </a:tcPr>
                </a:tc>
              </a:tr>
            </a:tbl>
          </a:graphicData>
        </a:graphic>
      </p:graphicFrame>
      <p:sp>
        <p:nvSpPr>
          <p:cNvPr id="148" name="De nummers vertegenwoordigen:…"/>
          <p:cNvSpPr txBox="1">
            <a:spLocks noGrp="1"/>
          </p:cNvSpPr>
          <p:nvPr>
            <p:ph type="body" sz="half" idx="1"/>
          </p:nvPr>
        </p:nvSpPr>
        <p:spPr>
          <a:xfrm>
            <a:off x="7653394" y="1396600"/>
            <a:ext cx="4512045" cy="4278243"/>
          </a:xfrm>
          <a:prstGeom prst="rect">
            <a:avLst/>
          </a:prstGeom>
        </p:spPr>
        <p:txBody>
          <a:bodyPr/>
          <a:lstStyle/>
          <a:p>
            <a:pPr marL="0" indent="0">
              <a:buSzTx/>
              <a:buFontTx/>
              <a:buNone/>
              <a:tabLst>
                <a:tab pos="711200" algn="l"/>
              </a:tabLst>
              <a:defRPr sz="2100">
                <a:latin typeface="Trebuchet MS"/>
                <a:ea typeface="Trebuchet MS"/>
                <a:cs typeface="Trebuchet MS"/>
                <a:sym typeface="Trebuchet MS"/>
              </a:defRPr>
            </a:pPr>
            <a:r>
              <a:t>De nummers vertegenwoordigen:</a:t>
            </a:r>
          </a:p>
          <a:p>
            <a:pPr marL="227263" indent="-227263">
              <a:buFontTx/>
              <a:buAutoNum type="arabicPeriod"/>
              <a:tabLst>
                <a:tab pos="711200" algn="l"/>
              </a:tabLst>
              <a:defRPr sz="2100">
                <a:latin typeface="Trebuchet MS"/>
                <a:ea typeface="Trebuchet MS"/>
                <a:cs typeface="Trebuchet MS"/>
                <a:sym typeface="Trebuchet MS"/>
              </a:defRPr>
            </a:pPr>
            <a:r>
              <a:t>een bank</a:t>
            </a:r>
          </a:p>
          <a:p>
            <a:pPr marL="227263" indent="-227263">
              <a:buFontTx/>
              <a:buAutoNum type="arabicPeriod"/>
              <a:tabLst>
                <a:tab pos="711200" algn="l"/>
                <a:tab pos="2235200" algn="l"/>
              </a:tabLst>
              <a:defRPr sz="2100">
                <a:latin typeface="Trebuchet MS"/>
                <a:ea typeface="Trebuchet MS"/>
                <a:cs typeface="Trebuchet MS"/>
                <a:sym typeface="Trebuchet MS"/>
              </a:defRPr>
            </a:pPr>
            <a:r>
              <a:t>een hypotheekadviseur</a:t>
            </a:r>
          </a:p>
          <a:p>
            <a:pPr marL="227263" indent="-227263">
              <a:buFontTx/>
              <a:buAutoNum type="arabicPeriod"/>
              <a:tabLst>
                <a:tab pos="711200" algn="l"/>
              </a:tabLst>
              <a:defRPr sz="2100">
                <a:latin typeface="Trebuchet MS"/>
                <a:ea typeface="Trebuchet MS"/>
                <a:cs typeface="Trebuchet MS"/>
                <a:sym typeface="Trebuchet MS"/>
              </a:defRPr>
            </a:pPr>
            <a:r>
              <a:t>een aankoopmakelaar</a:t>
            </a:r>
          </a:p>
          <a:p>
            <a:pPr marL="227263" indent="-227263">
              <a:buFontTx/>
              <a:buAutoNum type="arabicPeriod"/>
              <a:tabLst>
                <a:tab pos="711200" algn="l"/>
              </a:tabLst>
              <a:defRPr sz="2100">
                <a:latin typeface="Trebuchet MS"/>
                <a:ea typeface="Trebuchet MS"/>
                <a:cs typeface="Trebuchet MS"/>
                <a:sym typeface="Trebuchet MS"/>
              </a:defRPr>
            </a:pPr>
            <a:r>
              <a:t>een notaris</a:t>
            </a:r>
          </a:p>
          <a:p>
            <a:pPr marL="227263" indent="-227263">
              <a:buFontTx/>
              <a:buAutoNum type="arabicPeriod"/>
              <a:tabLst>
                <a:tab pos="711200" algn="l"/>
              </a:tabLst>
              <a:defRPr sz="2100">
                <a:latin typeface="Trebuchet MS"/>
                <a:ea typeface="Trebuchet MS"/>
                <a:cs typeface="Trebuchet MS"/>
                <a:sym typeface="Trebuchet MS"/>
              </a:defRPr>
            </a:pPr>
            <a:r>
              <a:t>een taxateur</a:t>
            </a:r>
          </a:p>
          <a:p>
            <a:pPr marL="227263" indent="-227263">
              <a:buFontTx/>
              <a:buAutoNum type="arabicPeriod"/>
              <a:tabLst>
                <a:tab pos="711200" algn="l"/>
              </a:tabLst>
              <a:defRPr sz="2100">
                <a:latin typeface="Trebuchet MS"/>
                <a:ea typeface="Trebuchet MS"/>
                <a:cs typeface="Trebuchet MS"/>
                <a:sym typeface="Trebuchet MS"/>
              </a:defRPr>
            </a:pPr>
            <a:r>
              <a:t>de koper(s)</a:t>
            </a:r>
          </a:p>
        </p:txBody>
      </p:sp>
      <p:pic>
        <p:nvPicPr>
          <p:cNvPr id="149" name="images.jpg" descr="images.jpg"/>
          <p:cNvPicPr>
            <a:picLocks noChangeAspect="1"/>
          </p:cNvPicPr>
          <p:nvPr/>
        </p:nvPicPr>
        <p:blipFill>
          <a:blip r:embed="rId2">
            <a:extLst/>
          </a:blip>
          <a:srcRect b="13301"/>
          <a:stretch>
            <a:fillRect/>
          </a:stretch>
        </p:blipFill>
        <p:spPr>
          <a:xfrm>
            <a:off x="8174470" y="4616305"/>
            <a:ext cx="3894024" cy="224660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 name="Tabel"/>
          <p:cNvGraphicFramePr/>
          <p:nvPr/>
        </p:nvGraphicFramePr>
        <p:xfrm>
          <a:off x="683883" y="1215169"/>
          <a:ext cx="5485946" cy="5591996"/>
        </p:xfrm>
        <a:graphic>
          <a:graphicData uri="http://schemas.openxmlformats.org/drawingml/2006/table">
            <a:tbl>
              <a:tblPr firstRow="1" bandRow="1">
                <a:tableStyleId>{4C3C2611-4C71-4FC5-86AE-919BDF0F9419}</a:tableStyleId>
              </a:tblPr>
              <a:tblGrid>
                <a:gridCol w="407460"/>
                <a:gridCol w="1256944"/>
                <a:gridCol w="3821542"/>
              </a:tblGrid>
              <a:tr h="438566">
                <a:tc>
                  <a:txBody>
                    <a:bodyPr/>
                    <a:lstStyle/>
                    <a:p>
                      <a:pPr algn="l">
                        <a:defRPr sz="2000">
                          <a:latin typeface="Lucida Sans Unicode"/>
                          <a:ea typeface="Lucida Sans Unicode"/>
                          <a:cs typeface="Lucida Sans Unicode"/>
                          <a:sym typeface="Lucida Sans Unicode"/>
                        </a:defRPr>
                      </a:pPr>
                      <a:endParaRPr/>
                    </a:p>
                  </a:txBody>
                  <a:tcPr marL="45720" marR="45720" horzOverflow="overflow">
                    <a:solidFill>
                      <a:srgbClr val="2DA2BF"/>
                    </a:solidFill>
                  </a:tcPr>
                </a:tc>
                <a:tc>
                  <a:txBody>
                    <a:bodyPr/>
                    <a:lstStyle/>
                    <a:p>
                      <a:pPr algn="l">
                        <a:defRPr sz="2000">
                          <a:latin typeface="Lucida Sans Unicode"/>
                          <a:ea typeface="Lucida Sans Unicode"/>
                          <a:cs typeface="Lucida Sans Unicode"/>
                          <a:sym typeface="Lucida Sans Unicode"/>
                        </a:defRPr>
                      </a:pPr>
                      <a:endParaRPr/>
                    </a:p>
                  </a:txBody>
                  <a:tcPr marL="45720" marR="45720" horzOverflow="overflow">
                    <a:solidFill>
                      <a:srgbClr val="2DA2BF"/>
                    </a:solidFill>
                  </a:tcPr>
                </a:tc>
                <a:tc>
                  <a:txBody>
                    <a:bodyPr/>
                    <a:lstStyle/>
                    <a:p>
                      <a:pPr algn="l">
                        <a:defRPr sz="2000">
                          <a:latin typeface="Lucida Sans Unicode"/>
                          <a:ea typeface="Lucida Sans Unicode"/>
                          <a:cs typeface="Lucida Sans Unicode"/>
                          <a:sym typeface="Lucida Sans Unicode"/>
                        </a:defRPr>
                      </a:pPr>
                      <a:endParaRPr/>
                    </a:p>
                  </a:txBody>
                  <a:tcPr marL="45720" marR="45720" horzOverflow="overflow">
                    <a:solidFill>
                      <a:srgbClr val="2DA2BF"/>
                    </a:solidFill>
                  </a:tcPr>
                </a:tc>
              </a:tr>
              <a:tr h="1421142">
                <a:tc>
                  <a:txBody>
                    <a:bodyPr/>
                    <a:lstStyle/>
                    <a:p>
                      <a:pPr algn="l">
                        <a:defRPr sz="1800"/>
                      </a:pPr>
                      <a:r>
                        <a:rPr sz="2000">
                          <a:latin typeface="Lucida Sans Unicode"/>
                          <a:ea typeface="Lucida Sans Unicode"/>
                          <a:cs typeface="Lucida Sans Unicode"/>
                          <a:sym typeface="Lucida Sans Unicode"/>
                        </a:rPr>
                        <a:t>1</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Wat</a:t>
                      </a:r>
                    </a:p>
                  </a:txBody>
                  <a:tcPr marL="45720" marR="45720" horzOverflow="overflow">
                    <a:solidFill>
                      <a:srgbClr val="CCDFE8"/>
                    </a:solidFill>
                  </a:tcPr>
                </a:tc>
                <a:tc>
                  <a:txBody>
                    <a:bodyPr/>
                    <a:lstStyle/>
                    <a:p>
                      <a:pPr marL="267368" indent="-267368" algn="l">
                        <a:spcBef>
                          <a:spcPts val="1000"/>
                        </a:spcBef>
                        <a:buSzPct val="100000"/>
                        <a:buAutoNum type="arabicPeriod"/>
                        <a:tabLst>
                          <a:tab pos="711200" algn="l"/>
                        </a:tabLst>
                        <a:defRPr sz="2000">
                          <a:latin typeface="Trebuchet MS"/>
                          <a:ea typeface="Trebuchet MS"/>
                          <a:cs typeface="Trebuchet MS"/>
                          <a:sym typeface="Trebuchet MS"/>
                        </a:defRPr>
                      </a:pPr>
                      <a:r>
                        <a:t>Ga weer zitten aan je oorspronkelijke tafel.</a:t>
                      </a:r>
                    </a:p>
                    <a:p>
                      <a:pPr marL="267368" indent="-267368" algn="l">
                        <a:spcBef>
                          <a:spcPts val="1000"/>
                        </a:spcBef>
                        <a:buSzPct val="100000"/>
                        <a:buAutoNum type="arabicPeriod"/>
                        <a:tabLst>
                          <a:tab pos="711200" algn="l"/>
                        </a:tabLst>
                        <a:defRPr sz="2000">
                          <a:latin typeface="Trebuchet MS"/>
                          <a:ea typeface="Trebuchet MS"/>
                          <a:cs typeface="Trebuchet MS"/>
                          <a:sym typeface="Trebuchet MS"/>
                        </a:defRPr>
                      </a:pPr>
                      <a:r>
                        <a:t>Stem onderling het stappenplan af.</a:t>
                      </a:r>
                    </a:p>
                    <a:p>
                      <a:pPr marL="267368" indent="-267368" algn="l">
                        <a:spcBef>
                          <a:spcPts val="1000"/>
                        </a:spcBef>
                        <a:buSzPct val="100000"/>
                        <a:buAutoNum type="arabicPeriod"/>
                        <a:tabLst>
                          <a:tab pos="711200" algn="l"/>
                        </a:tabLst>
                        <a:defRPr sz="2000">
                          <a:latin typeface="Trebuchet MS"/>
                          <a:ea typeface="Trebuchet MS"/>
                          <a:cs typeface="Trebuchet MS"/>
                          <a:sym typeface="Trebuchet MS"/>
                        </a:defRPr>
                      </a:pPr>
                      <a:r>
                        <a:t>Start het aankoopproces met de kopers die hun wensen op tafel leggen en breng het tot een goed einde. </a:t>
                      </a:r>
                    </a:p>
                  </a:txBody>
                  <a:tcPr marL="45720" marR="45720" horzOverflow="overflow">
                    <a:solidFill>
                      <a:srgbClr val="CCDFE8"/>
                    </a:solidFill>
                  </a:tcPr>
                </a:tc>
              </a:tr>
              <a:tr h="404320">
                <a:tc>
                  <a:txBody>
                    <a:bodyPr/>
                    <a:lstStyle/>
                    <a:p>
                      <a:pPr algn="l">
                        <a:defRPr sz="1800"/>
                      </a:pPr>
                      <a:r>
                        <a:rPr sz="2000">
                          <a:latin typeface="Lucida Sans Unicode"/>
                          <a:ea typeface="Lucida Sans Unicode"/>
                          <a:cs typeface="Lucida Sans Unicode"/>
                          <a:sym typeface="Lucida Sans Unicode"/>
                        </a:rPr>
                        <a:t>2</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Hoe</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In de groep</a:t>
                      </a:r>
                    </a:p>
                  </a:txBody>
                  <a:tcPr marL="45720" marR="45720" horzOverflow="overflow">
                    <a:solidFill>
                      <a:srgbClr val="E7F0F4"/>
                    </a:solidFill>
                  </a:tcPr>
                </a:tc>
              </a:tr>
              <a:tr h="423014">
                <a:tc>
                  <a:txBody>
                    <a:bodyPr/>
                    <a:lstStyle/>
                    <a:p>
                      <a:pPr algn="l">
                        <a:defRPr sz="1800"/>
                      </a:pPr>
                      <a:r>
                        <a:rPr sz="2000">
                          <a:latin typeface="Lucida Sans Unicode"/>
                          <a:ea typeface="Lucida Sans Unicode"/>
                          <a:cs typeface="Lucida Sans Unicode"/>
                          <a:sym typeface="Lucida Sans Unicode"/>
                        </a:rPr>
                        <a:t>3</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Hulp</a:t>
                      </a:r>
                    </a:p>
                  </a:txBody>
                  <a:tcPr marL="45720" marR="45720" horzOverflow="overflow">
                    <a:solidFill>
                      <a:srgbClr val="CCDFE8"/>
                    </a:solidFill>
                  </a:tcPr>
                </a:tc>
                <a:tc>
                  <a:txBody>
                    <a:bodyPr/>
                    <a:lstStyle/>
                    <a:p>
                      <a:pPr algn="l">
                        <a:buFont typeface="Wingdings"/>
                        <a:defRPr sz="2000">
                          <a:latin typeface="Lucida Sans Unicode"/>
                          <a:ea typeface="Lucida Sans Unicode"/>
                          <a:cs typeface="Lucida Sans Unicode"/>
                          <a:sym typeface="Lucida Sans Unicode"/>
                        </a:defRPr>
                      </a:pPr>
                      <a:r>
                        <a:t>Aantekeningen</a:t>
                      </a:r>
                    </a:p>
                  </a:txBody>
                  <a:tcPr marL="45720" marR="45720" horzOverflow="overflow">
                    <a:solidFill>
                      <a:srgbClr val="CCDFE8"/>
                    </a:solidFill>
                  </a:tcPr>
                </a:tc>
              </a:tr>
              <a:tr h="436896">
                <a:tc>
                  <a:txBody>
                    <a:bodyPr/>
                    <a:lstStyle/>
                    <a:p>
                      <a:pPr algn="l">
                        <a:defRPr sz="1800"/>
                      </a:pPr>
                      <a:r>
                        <a:rPr sz="2000">
                          <a:latin typeface="Lucida Sans Unicode"/>
                          <a:ea typeface="Lucida Sans Unicode"/>
                          <a:cs typeface="Lucida Sans Unicode"/>
                          <a:sym typeface="Lucida Sans Unicode"/>
                        </a:rPr>
                        <a:t>4</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Tijd</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15 minuten</a:t>
                      </a:r>
                    </a:p>
                  </a:txBody>
                  <a:tcPr marL="45720" marR="45720" horzOverflow="overflow">
                    <a:solidFill>
                      <a:srgbClr val="E7F0F4"/>
                    </a:solidFill>
                  </a:tcPr>
                </a:tc>
              </a:tr>
              <a:tr h="404320">
                <a:tc>
                  <a:txBody>
                    <a:bodyPr/>
                    <a:lstStyle/>
                    <a:p>
                      <a:pPr algn="l">
                        <a:defRPr sz="1800"/>
                      </a:pPr>
                      <a:r>
                        <a:rPr sz="2000">
                          <a:latin typeface="Lucida Sans Unicode"/>
                          <a:ea typeface="Lucida Sans Unicode"/>
                          <a:cs typeface="Lucida Sans Unicode"/>
                          <a:sym typeface="Lucida Sans Unicode"/>
                        </a:rPr>
                        <a:t>5</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Uitkomst</a:t>
                      </a:r>
                    </a:p>
                  </a:txBody>
                  <a:tcPr marL="45720" marR="45720" horzOverflow="overflow">
                    <a:solidFill>
                      <a:srgbClr val="CCDFE8"/>
                    </a:solidFill>
                  </a:tcPr>
                </a:tc>
                <a:tc>
                  <a:txBody>
                    <a:bodyPr/>
                    <a:lstStyle/>
                    <a:p>
                      <a:pPr algn="l">
                        <a:defRPr sz="1800"/>
                      </a:pPr>
                      <a:r>
                        <a:rPr sz="2000">
                          <a:latin typeface="Lucida Sans Unicode"/>
                          <a:ea typeface="Lucida Sans Unicode"/>
                          <a:cs typeface="Lucida Sans Unicode"/>
                          <a:sym typeface="Lucida Sans Unicode"/>
                        </a:rPr>
                        <a:t>Wordt plenair besproken</a:t>
                      </a:r>
                    </a:p>
                  </a:txBody>
                  <a:tcPr marL="45720" marR="45720" horzOverflow="overflow">
                    <a:solidFill>
                      <a:srgbClr val="CCDFE8"/>
                    </a:solidFill>
                  </a:tcPr>
                </a:tc>
              </a:tr>
              <a:tr h="404320">
                <a:tc>
                  <a:txBody>
                    <a:bodyPr/>
                    <a:lstStyle/>
                    <a:p>
                      <a:pPr algn="l">
                        <a:defRPr sz="1800"/>
                      </a:pPr>
                      <a:r>
                        <a:rPr sz="2000">
                          <a:latin typeface="Lucida Sans Unicode"/>
                          <a:ea typeface="Lucida Sans Unicode"/>
                          <a:cs typeface="Lucida Sans Unicode"/>
                          <a:sym typeface="Lucida Sans Unicode"/>
                        </a:rPr>
                        <a:t>6</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Klaar</a:t>
                      </a:r>
                    </a:p>
                  </a:txBody>
                  <a:tcPr marL="45720" marR="45720" horzOverflow="overflow">
                    <a:solidFill>
                      <a:srgbClr val="E7F0F4"/>
                    </a:solidFill>
                  </a:tcPr>
                </a:tc>
                <a:tc>
                  <a:txBody>
                    <a:bodyPr/>
                    <a:lstStyle/>
                    <a:p>
                      <a:pPr algn="l">
                        <a:defRPr sz="1800"/>
                      </a:pPr>
                      <a:r>
                        <a:rPr sz="2000">
                          <a:latin typeface="Lucida Sans Unicode"/>
                          <a:ea typeface="Lucida Sans Unicode"/>
                          <a:cs typeface="Lucida Sans Unicode"/>
                          <a:sym typeface="Lucida Sans Unicode"/>
                        </a:rPr>
                        <a:t>Leg je pen voor je neer en wacht even</a:t>
                      </a:r>
                    </a:p>
                  </a:txBody>
                  <a:tcPr marL="45720" marR="45720" horzOverflow="overflow">
                    <a:solidFill>
                      <a:srgbClr val="E7F0F4"/>
                    </a:solidFill>
                  </a:tcPr>
                </a:tc>
              </a:tr>
            </a:tbl>
          </a:graphicData>
        </a:graphic>
      </p:graphicFrame>
      <p:pic>
        <p:nvPicPr>
          <p:cNvPr id="152" name="images.jpg" descr="images.jpg"/>
          <p:cNvPicPr>
            <a:picLocks noChangeAspect="1"/>
          </p:cNvPicPr>
          <p:nvPr/>
        </p:nvPicPr>
        <p:blipFill>
          <a:blip r:embed="rId2">
            <a:extLst/>
          </a:blip>
          <a:stretch>
            <a:fillRect/>
          </a:stretch>
        </p:blipFill>
        <p:spPr>
          <a:xfrm>
            <a:off x="9491301" y="4284296"/>
            <a:ext cx="2558281" cy="1702420"/>
          </a:xfrm>
          <a:prstGeom prst="rect">
            <a:avLst/>
          </a:prstGeom>
          <a:ln w="12700">
            <a:miter lim="400000"/>
          </a:ln>
        </p:spPr>
      </p:pic>
      <p:sp>
        <p:nvSpPr>
          <p:cNvPr id="153" name="De nummers vertegenwoordigen:…"/>
          <p:cNvSpPr txBox="1">
            <a:spLocks noGrp="1"/>
          </p:cNvSpPr>
          <p:nvPr>
            <p:ph type="body" sz="half" idx="1"/>
          </p:nvPr>
        </p:nvSpPr>
        <p:spPr>
          <a:xfrm>
            <a:off x="6893620" y="1396600"/>
            <a:ext cx="4512046" cy="4278243"/>
          </a:xfrm>
          <a:prstGeom prst="rect">
            <a:avLst/>
          </a:prstGeom>
        </p:spPr>
        <p:txBody>
          <a:bodyPr/>
          <a:lstStyle/>
          <a:p>
            <a:pPr marL="0" indent="0">
              <a:buSzTx/>
              <a:buFontTx/>
              <a:buNone/>
              <a:tabLst>
                <a:tab pos="711200" algn="l"/>
              </a:tabLst>
              <a:defRPr sz="2100">
                <a:latin typeface="Trebuchet MS"/>
                <a:ea typeface="Trebuchet MS"/>
                <a:cs typeface="Trebuchet MS"/>
                <a:sym typeface="Trebuchet MS"/>
              </a:defRPr>
            </a:pPr>
            <a:r>
              <a:t>De nummers vertegenwoordigen:</a:t>
            </a:r>
          </a:p>
          <a:p>
            <a:pPr marL="227263" indent="-227263">
              <a:buFontTx/>
              <a:buAutoNum type="arabicPeriod"/>
              <a:tabLst>
                <a:tab pos="711200" algn="l"/>
              </a:tabLst>
              <a:defRPr sz="2100">
                <a:latin typeface="Trebuchet MS"/>
                <a:ea typeface="Trebuchet MS"/>
                <a:cs typeface="Trebuchet MS"/>
                <a:sym typeface="Trebuchet MS"/>
              </a:defRPr>
            </a:pPr>
            <a:r>
              <a:t>een bank</a:t>
            </a:r>
          </a:p>
          <a:p>
            <a:pPr marL="227263" indent="-227263">
              <a:buFontTx/>
              <a:buAutoNum type="arabicPeriod"/>
              <a:tabLst>
                <a:tab pos="711200" algn="l"/>
                <a:tab pos="2235200" algn="l"/>
              </a:tabLst>
              <a:defRPr sz="2100">
                <a:latin typeface="Trebuchet MS"/>
                <a:ea typeface="Trebuchet MS"/>
                <a:cs typeface="Trebuchet MS"/>
                <a:sym typeface="Trebuchet MS"/>
              </a:defRPr>
            </a:pPr>
            <a:r>
              <a:t>een hypotheekadviseur</a:t>
            </a:r>
          </a:p>
          <a:p>
            <a:pPr marL="227263" indent="-227263">
              <a:buFontTx/>
              <a:buAutoNum type="arabicPeriod"/>
              <a:tabLst>
                <a:tab pos="711200" algn="l"/>
              </a:tabLst>
              <a:defRPr sz="2100">
                <a:latin typeface="Trebuchet MS"/>
                <a:ea typeface="Trebuchet MS"/>
                <a:cs typeface="Trebuchet MS"/>
                <a:sym typeface="Trebuchet MS"/>
              </a:defRPr>
            </a:pPr>
            <a:r>
              <a:t>een aankoopmakelaar</a:t>
            </a:r>
          </a:p>
          <a:p>
            <a:pPr marL="227263" indent="-227263">
              <a:buFontTx/>
              <a:buAutoNum type="arabicPeriod"/>
              <a:tabLst>
                <a:tab pos="711200" algn="l"/>
              </a:tabLst>
              <a:defRPr sz="2100">
                <a:latin typeface="Trebuchet MS"/>
                <a:ea typeface="Trebuchet MS"/>
                <a:cs typeface="Trebuchet MS"/>
                <a:sym typeface="Trebuchet MS"/>
              </a:defRPr>
            </a:pPr>
            <a:r>
              <a:t>een notaris</a:t>
            </a:r>
          </a:p>
          <a:p>
            <a:pPr marL="227263" indent="-227263">
              <a:buFontTx/>
              <a:buAutoNum type="arabicPeriod"/>
              <a:tabLst>
                <a:tab pos="711200" algn="l"/>
              </a:tabLst>
              <a:defRPr sz="2100">
                <a:latin typeface="Trebuchet MS"/>
                <a:ea typeface="Trebuchet MS"/>
                <a:cs typeface="Trebuchet MS"/>
                <a:sym typeface="Trebuchet MS"/>
              </a:defRPr>
            </a:pPr>
            <a:r>
              <a:t>een taxateur</a:t>
            </a:r>
          </a:p>
          <a:p>
            <a:pPr marL="227263" indent="-227263">
              <a:buFontTx/>
              <a:buAutoNum type="arabicPeriod"/>
              <a:tabLst>
                <a:tab pos="711200" algn="l"/>
              </a:tabLst>
              <a:defRPr sz="2100">
                <a:latin typeface="Trebuchet MS"/>
                <a:ea typeface="Trebuchet MS"/>
                <a:cs typeface="Trebuchet MS"/>
                <a:sym typeface="Trebuchet MS"/>
              </a:defRPr>
            </a:pPr>
            <a:r>
              <a:t>de kopers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Nabespreken stappenplan"/>
          <p:cNvSpPr txBox="1">
            <a:spLocks noGrp="1"/>
          </p:cNvSpPr>
          <p:nvPr>
            <p:ph type="title"/>
          </p:nvPr>
        </p:nvSpPr>
        <p:spPr>
          <a:xfrm>
            <a:off x="919062" y="753228"/>
            <a:ext cx="6896535" cy="1080938"/>
          </a:xfrm>
          <a:prstGeom prst="rect">
            <a:avLst/>
          </a:prstGeom>
        </p:spPr>
        <p:txBody>
          <a:bodyPr/>
          <a:lstStyle>
            <a:lvl1pPr>
              <a:defRPr sz="3600">
                <a:latin typeface="Trebuchet MS"/>
                <a:ea typeface="Trebuchet MS"/>
                <a:cs typeface="Trebuchet MS"/>
                <a:sym typeface="Trebuchet MS"/>
              </a:defRPr>
            </a:lvl1pPr>
          </a:lstStyle>
          <a:p>
            <a:r>
              <a:t>Nabespreken stappenplan</a:t>
            </a:r>
          </a:p>
        </p:txBody>
      </p:sp>
      <p:sp>
        <p:nvSpPr>
          <p:cNvPr id="156" name="Hoe ziet jullie stappenplan er uit?…"/>
          <p:cNvSpPr txBox="1">
            <a:spLocks noGrp="1"/>
          </p:cNvSpPr>
          <p:nvPr>
            <p:ph type="body" idx="1"/>
          </p:nvPr>
        </p:nvSpPr>
        <p:spPr>
          <a:xfrm>
            <a:off x="1257507" y="1949449"/>
            <a:ext cx="9676986" cy="4278242"/>
          </a:xfrm>
          <a:prstGeom prst="rect">
            <a:avLst/>
          </a:prstGeom>
        </p:spPr>
        <p:txBody>
          <a:bodyPr/>
          <a:lstStyle/>
          <a:p>
            <a:pPr>
              <a:tabLst>
                <a:tab pos="711200" algn="l"/>
              </a:tabLst>
              <a:defRPr sz="2400">
                <a:latin typeface="Trebuchet MS"/>
                <a:ea typeface="Trebuchet MS"/>
                <a:cs typeface="Trebuchet MS"/>
                <a:sym typeface="Trebuchet MS"/>
              </a:defRPr>
            </a:pPr>
            <a:r>
              <a:t>Hoe ziet jullie stappenplan er uit?</a:t>
            </a:r>
          </a:p>
          <a:p>
            <a:pPr>
              <a:tabLst>
                <a:tab pos="711200" algn="l"/>
              </a:tabLst>
              <a:defRPr sz="2400">
                <a:latin typeface="Trebuchet MS"/>
                <a:ea typeface="Trebuchet MS"/>
                <a:cs typeface="Trebuchet MS"/>
                <a:sym typeface="Trebuchet MS"/>
              </a:defRPr>
            </a:pPr>
            <a:r>
              <a:t>Waarom hebben jullie voor deze volgorde gekozen?</a:t>
            </a:r>
          </a:p>
          <a:p>
            <a:pPr>
              <a:tabLst>
                <a:tab pos="711200" algn="l"/>
              </a:tabLst>
              <a:defRPr sz="2400">
                <a:latin typeface="Trebuchet MS"/>
                <a:ea typeface="Trebuchet MS"/>
                <a:cs typeface="Trebuchet MS"/>
                <a:sym typeface="Trebuchet MS"/>
              </a:defRPr>
            </a:pPr>
            <a:r>
              <a:t>Wat zijn de taken van de 6 partijen in het stappenplan?</a:t>
            </a:r>
          </a:p>
          <a:p>
            <a:pPr>
              <a:tabLst>
                <a:tab pos="711200" algn="l"/>
              </a:tabLst>
              <a:defRPr sz="2400">
                <a:latin typeface="Trebuchet MS"/>
                <a:ea typeface="Trebuchet MS"/>
                <a:cs typeface="Trebuchet MS"/>
                <a:sym typeface="Trebuchet MS"/>
              </a:defRPr>
            </a:pPr>
            <a:r>
              <a:t>Wat zijn de belangen van de verschillende partijen?</a:t>
            </a:r>
          </a:p>
          <a:p>
            <a:pPr>
              <a:tabLst>
                <a:tab pos="711200" algn="l"/>
              </a:tabLst>
              <a:defRPr sz="2400">
                <a:latin typeface="Trebuchet MS"/>
                <a:ea typeface="Trebuchet MS"/>
                <a:cs typeface="Trebuchet MS"/>
                <a:sym typeface="Trebuchet MS"/>
              </a:defRPr>
            </a:pPr>
            <a:r>
              <a:t>Liep het aankoopproces spaak, en zo ja waar?</a:t>
            </a:r>
          </a:p>
          <a:p>
            <a:pPr>
              <a:tabLst>
                <a:tab pos="711200" algn="l"/>
              </a:tabLst>
              <a:defRPr sz="2400">
                <a:latin typeface="Trebuchet MS"/>
                <a:ea typeface="Trebuchet MS"/>
                <a:cs typeface="Trebuchet MS"/>
                <a:sym typeface="Trebuchet MS"/>
              </a:defRPr>
            </a:pPr>
            <a:r>
              <a:t>Hoe hebben de kopers het advies ervaren?</a:t>
            </a:r>
          </a:p>
          <a:p>
            <a:pPr>
              <a:tabLst>
                <a:tab pos="711200" algn="l"/>
              </a:tabLst>
              <a:defRPr sz="2400">
                <a:latin typeface="Trebuchet MS"/>
                <a:ea typeface="Trebuchet MS"/>
                <a:cs typeface="Trebuchet MS"/>
                <a:sym typeface="Trebuchet MS"/>
              </a:defRPr>
            </a:pPr>
            <a:r>
              <a:t>Welk besluit nemen de kopers?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Didactische verantwoording samenwerkingsopdracht"/>
          <p:cNvSpPr txBox="1">
            <a:spLocks noGrp="1"/>
          </p:cNvSpPr>
          <p:nvPr>
            <p:ph type="title"/>
          </p:nvPr>
        </p:nvSpPr>
        <p:spPr>
          <a:xfrm>
            <a:off x="741262" y="791328"/>
            <a:ext cx="11239836" cy="1080938"/>
          </a:xfrm>
          <a:prstGeom prst="rect">
            <a:avLst/>
          </a:prstGeom>
        </p:spPr>
        <p:txBody>
          <a:bodyPr/>
          <a:lstStyle>
            <a:lvl1pPr defTabSz="896111">
              <a:defRPr sz="3430" b="1"/>
            </a:lvl1pPr>
          </a:lstStyle>
          <a:p>
            <a:r>
              <a:t>Didactische verantwoording samenwerkingsopdracht</a:t>
            </a:r>
          </a:p>
        </p:txBody>
      </p:sp>
      <p:sp>
        <p:nvSpPr>
          <p:cNvPr id="159" name="Positieve wederzijdse afhankelijkheid…"/>
          <p:cNvSpPr txBox="1">
            <a:spLocks noGrp="1"/>
          </p:cNvSpPr>
          <p:nvPr>
            <p:ph type="body" idx="1"/>
          </p:nvPr>
        </p:nvSpPr>
        <p:spPr>
          <a:xfrm>
            <a:off x="762000" y="1356518"/>
            <a:ext cx="8229600" cy="4525964"/>
          </a:xfrm>
          <a:prstGeom prst="rect">
            <a:avLst/>
          </a:prstGeom>
        </p:spPr>
        <p:txBody>
          <a:bodyPr/>
          <a:lstStyle/>
          <a:p>
            <a:pPr marL="365759" indent="-256031">
              <a:lnSpc>
                <a:spcPct val="100000"/>
              </a:lnSpc>
              <a:spcBef>
                <a:spcPts val="400"/>
              </a:spcBef>
              <a:buClr>
                <a:srgbClr val="2DA2BF"/>
              </a:buClr>
              <a:buSzPct val="68000"/>
              <a:buFontTx/>
              <a:buChar char=""/>
              <a:defRPr sz="2700">
                <a:latin typeface="Trebuchet MS"/>
                <a:ea typeface="Trebuchet MS"/>
                <a:cs typeface="Trebuchet MS"/>
                <a:sym typeface="Trebuchet MS"/>
              </a:defRPr>
            </a:pPr>
            <a:endParaRPr/>
          </a:p>
          <a:p>
            <a:pPr marL="365759" indent="-256031">
              <a:lnSpc>
                <a:spcPct val="100000"/>
              </a:lnSpc>
              <a:spcBef>
                <a:spcPts val="400"/>
              </a:spcBef>
              <a:buClr>
                <a:srgbClr val="2DA2BF"/>
              </a:buClr>
              <a:buSzPct val="68000"/>
              <a:buFontTx/>
              <a:buChar char=""/>
              <a:defRPr sz="2700">
                <a:latin typeface="Trebuchet MS"/>
                <a:ea typeface="Trebuchet MS"/>
                <a:cs typeface="Trebuchet MS"/>
                <a:sym typeface="Trebuchet MS"/>
              </a:defRPr>
            </a:pPr>
            <a:endParaRPr/>
          </a:p>
          <a:p>
            <a:pPr marL="452627" indent="-342900">
              <a:lnSpc>
                <a:spcPct val="100000"/>
              </a:lnSpc>
              <a:spcBef>
                <a:spcPts val="400"/>
              </a:spcBef>
              <a:buClr>
                <a:srgbClr val="2DA2BF"/>
              </a:buClr>
              <a:buSzPct val="68000"/>
              <a:buFontTx/>
              <a:buAutoNum type="arabicPeriod"/>
              <a:defRPr sz="2700">
                <a:latin typeface="Trebuchet MS"/>
                <a:ea typeface="Trebuchet MS"/>
                <a:cs typeface="Trebuchet MS"/>
                <a:sym typeface="Trebuchet MS"/>
              </a:defRPr>
            </a:pPr>
            <a:r>
              <a:t>Positieve wederzijdse afhankelijkheid</a:t>
            </a:r>
          </a:p>
          <a:p>
            <a:pPr marL="452627" indent="-342900">
              <a:lnSpc>
                <a:spcPct val="100000"/>
              </a:lnSpc>
              <a:spcBef>
                <a:spcPts val="400"/>
              </a:spcBef>
              <a:buClr>
                <a:srgbClr val="2DA2BF"/>
              </a:buClr>
              <a:buSzPct val="68000"/>
              <a:buFontTx/>
              <a:buAutoNum type="arabicPeriod"/>
              <a:defRPr sz="2700">
                <a:latin typeface="Trebuchet MS"/>
                <a:ea typeface="Trebuchet MS"/>
                <a:cs typeface="Trebuchet MS"/>
                <a:sym typeface="Trebuchet MS"/>
              </a:defRPr>
            </a:pPr>
            <a:r>
              <a:t>Individuele aanspreekbaarheid</a:t>
            </a:r>
          </a:p>
          <a:p>
            <a:pPr marL="452627" indent="-342900">
              <a:lnSpc>
                <a:spcPct val="100000"/>
              </a:lnSpc>
              <a:spcBef>
                <a:spcPts val="400"/>
              </a:spcBef>
              <a:buClr>
                <a:srgbClr val="2DA2BF"/>
              </a:buClr>
              <a:buSzPct val="68000"/>
              <a:buFontTx/>
              <a:buAutoNum type="arabicPeriod"/>
              <a:defRPr sz="2700">
                <a:latin typeface="Trebuchet MS"/>
                <a:ea typeface="Trebuchet MS"/>
                <a:cs typeface="Trebuchet MS"/>
                <a:sym typeface="Trebuchet MS"/>
              </a:defRPr>
            </a:pPr>
            <a:r>
              <a:t>Directe interactie</a:t>
            </a:r>
          </a:p>
          <a:p>
            <a:pPr marL="452627" indent="-342900">
              <a:lnSpc>
                <a:spcPct val="100000"/>
              </a:lnSpc>
              <a:spcBef>
                <a:spcPts val="400"/>
              </a:spcBef>
              <a:buClr>
                <a:srgbClr val="2DA2BF"/>
              </a:buClr>
              <a:buSzPct val="68000"/>
              <a:buFontTx/>
              <a:buAutoNum type="arabicPeriod"/>
              <a:defRPr sz="2700">
                <a:latin typeface="Trebuchet MS"/>
                <a:ea typeface="Trebuchet MS"/>
                <a:cs typeface="Trebuchet MS"/>
                <a:sym typeface="Trebuchet MS"/>
              </a:defRPr>
            </a:pPr>
            <a:r>
              <a:t>Sociale vaardigheden</a:t>
            </a:r>
          </a:p>
          <a:p>
            <a:pPr marL="452627" indent="-342900">
              <a:lnSpc>
                <a:spcPct val="100000"/>
              </a:lnSpc>
              <a:spcBef>
                <a:spcPts val="400"/>
              </a:spcBef>
              <a:buClr>
                <a:srgbClr val="2DA2BF"/>
              </a:buClr>
              <a:buSzPct val="68000"/>
              <a:buFontTx/>
              <a:buAutoNum type="arabicPeriod"/>
              <a:defRPr sz="2700">
                <a:latin typeface="Trebuchet MS"/>
                <a:ea typeface="Trebuchet MS"/>
                <a:cs typeface="Trebuchet MS"/>
                <a:sym typeface="Trebuchet MS"/>
              </a:defRPr>
            </a:pPr>
            <a:r>
              <a:t>Evaluatie en bijstellen van groepsprocessen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kaart voor samenwerken"/>
          <p:cNvSpPr txBox="1">
            <a:spLocks noGrp="1"/>
          </p:cNvSpPr>
          <p:nvPr>
            <p:ph type="title"/>
          </p:nvPr>
        </p:nvSpPr>
        <p:spPr>
          <a:xfrm>
            <a:off x="838200" y="657225"/>
            <a:ext cx="10515600" cy="1325563"/>
          </a:xfrm>
          <a:prstGeom prst="rect">
            <a:avLst/>
          </a:prstGeom>
        </p:spPr>
        <p:txBody>
          <a:bodyPr/>
          <a:lstStyle>
            <a:lvl1pPr>
              <a:defRPr b="1"/>
            </a:lvl1pPr>
          </a:lstStyle>
          <a:p>
            <a:r>
              <a:t>T-kaart voor samenwerken</a:t>
            </a:r>
          </a:p>
        </p:txBody>
      </p:sp>
      <p:graphicFrame>
        <p:nvGraphicFramePr>
          <p:cNvPr id="162" name="Tabel 6"/>
          <p:cNvGraphicFramePr/>
          <p:nvPr/>
        </p:nvGraphicFramePr>
        <p:xfrm>
          <a:off x="1850498" y="2162296"/>
          <a:ext cx="5256585" cy="2083669"/>
        </p:xfrm>
        <a:graphic>
          <a:graphicData uri="http://schemas.openxmlformats.org/drawingml/2006/table">
            <a:tbl>
              <a:tblPr>
                <a:tableStyleId>{4C3C2611-4C71-4FC5-86AE-919BDF0F9419}</a:tableStyleId>
              </a:tblPr>
              <a:tblGrid>
                <a:gridCol w="3677183"/>
                <a:gridCol w="3503997"/>
              </a:tblGrid>
              <a:tr h="347278">
                <a:tc gridSpan="2">
                  <a:txBody>
                    <a:bodyPr/>
                    <a:lstStyle/>
                    <a:p>
                      <a:pPr algn="ctr">
                        <a:defRPr sz="1800"/>
                      </a:pPr>
                      <a:r>
                        <a:t>T-kaart</a:t>
                      </a:r>
                    </a:p>
                  </a:txBody>
                  <a:tcPr marL="9525" marR="9525" marT="9525" marB="9525" anchor="b" horzOverflow="overflow">
                    <a:lnL w="12700">
                      <a:miter lim="400000"/>
                    </a:lnL>
                    <a:lnR w="12700">
                      <a:miter lim="400000"/>
                    </a:lnR>
                    <a:lnT w="12700">
                      <a:miter lim="400000"/>
                    </a:lnT>
                    <a:lnB w="6350">
                      <a:solidFill>
                        <a:srgbClr val="000000"/>
                      </a:solidFill>
                    </a:lnB>
                    <a:noFill/>
                  </a:tcPr>
                </a:tc>
                <a:tc hMerge="1">
                  <a:txBody>
                    <a:bodyPr/>
                    <a:lstStyle/>
                    <a:p>
                      <a:endParaRPr lang="nl-NL"/>
                    </a:p>
                  </a:txBody>
                  <a:tcPr/>
                </a:tc>
              </a:tr>
              <a:tr h="347278">
                <a:tc>
                  <a:txBody>
                    <a:bodyPr/>
                    <a:lstStyle/>
                    <a:p>
                      <a:pPr algn="l">
                        <a:defRPr sz="1800"/>
                      </a:pPr>
                      <a:r>
                        <a:rPr i="1"/>
                        <a:t>Ziet er uit als:</a:t>
                      </a:r>
                    </a:p>
                  </a:txBody>
                  <a:tcPr marL="9525" marR="9525" marT="9525" marB="9525" anchor="b" horzOverflow="overflow">
                    <a:lnL w="12700">
                      <a:miter lim="400000"/>
                    </a:lnL>
                    <a:lnR w="6350">
                      <a:solidFill>
                        <a:srgbClr val="000000"/>
                      </a:solidFill>
                    </a:lnR>
                    <a:lnT w="6350">
                      <a:solidFill>
                        <a:srgbClr val="000000"/>
                      </a:solidFill>
                    </a:lnT>
                    <a:lnB w="12700">
                      <a:miter lim="400000"/>
                    </a:lnB>
                    <a:noFill/>
                  </a:tcPr>
                </a:tc>
                <a:tc>
                  <a:txBody>
                    <a:bodyPr/>
                    <a:lstStyle/>
                    <a:p>
                      <a:pPr algn="l">
                        <a:defRPr sz="1800"/>
                      </a:pPr>
                      <a:r>
                        <a:rPr i="1"/>
                        <a:t>Klinkt als:</a:t>
                      </a:r>
                    </a:p>
                  </a:txBody>
                  <a:tcPr marL="9525" marR="9525" marT="9525" marB="9525" anchor="ctr" horzOverflow="overflow">
                    <a:lnL w="6350">
                      <a:solidFill>
                        <a:srgbClr val="000000"/>
                      </a:solidFill>
                    </a:lnL>
                    <a:lnR w="12700">
                      <a:miter lim="400000"/>
                    </a:lnR>
                    <a:lnT w="6350">
                      <a:solidFill>
                        <a:srgbClr val="000000"/>
                      </a:solidFill>
                    </a:lnT>
                    <a:lnB w="12700">
                      <a:miter lim="400000"/>
                    </a:lnB>
                    <a:noFill/>
                  </a:tcPr>
                </a:tc>
              </a:tr>
              <a:tr h="347278">
                <a:tc>
                  <a:txBody>
                    <a:bodyPr/>
                    <a:lstStyle/>
                    <a:p>
                      <a:pPr marL="180473" indent="-180473" algn="l">
                        <a:buSzPct val="100000"/>
                        <a:buChar char="-"/>
                        <a:defRPr sz="1800"/>
                      </a:pPr>
                      <a:r>
                        <a:t>je blijft in je groep en loopt niet naar andere groepen</a:t>
                      </a:r>
                    </a:p>
                  </a:txBody>
                  <a:tcPr marL="9525" marR="9525" marT="9525" marB="9525" anchor="b" horzOverflow="overflow">
                    <a:lnL w="12700">
                      <a:miter lim="400000"/>
                    </a:lnL>
                    <a:lnR w="6350">
                      <a:solidFill>
                        <a:srgbClr val="000000"/>
                      </a:solidFill>
                    </a:lnR>
                    <a:lnT w="12700">
                      <a:miter lim="400000"/>
                    </a:lnT>
                    <a:lnB w="12700">
                      <a:miter lim="400000"/>
                    </a:lnB>
                    <a:noFill/>
                  </a:tcPr>
                </a:tc>
                <a:tc>
                  <a:txBody>
                    <a:bodyPr/>
                    <a:lstStyle/>
                    <a:p>
                      <a:pPr marL="180473" indent="-180473" algn="l">
                        <a:buSzPct val="100000"/>
                        <a:buChar char="-"/>
                        <a:defRPr sz="1800"/>
                      </a:pPr>
                      <a:r>
                        <a:t>Er is in elk groepje maar een stem te horen</a:t>
                      </a:r>
                    </a:p>
                  </a:txBody>
                  <a:tcPr marL="9525" marR="9525" marT="9525" marB="9525" anchor="b" horzOverflow="overflow">
                    <a:lnL w="6350">
                      <a:solidFill>
                        <a:srgbClr val="000000"/>
                      </a:solidFill>
                    </a:lnL>
                    <a:lnR w="12700">
                      <a:miter lim="400000"/>
                    </a:lnR>
                    <a:lnT w="12700">
                      <a:miter lim="400000"/>
                    </a:lnT>
                    <a:lnB w="12700">
                      <a:miter lim="400000"/>
                    </a:lnB>
                    <a:noFill/>
                  </a:tcPr>
                </a:tc>
              </a:tr>
              <a:tr h="347278">
                <a:tc>
                  <a:txBody>
                    <a:bodyPr/>
                    <a:lstStyle/>
                    <a:p>
                      <a:pPr algn="l">
                        <a:defRPr sz="1800"/>
                      </a:pPr>
                      <a:r>
                        <a:t>- niemand zit apart</a:t>
                      </a:r>
                    </a:p>
                  </a:txBody>
                  <a:tcPr marL="9525" marR="9525" marT="9525" marB="9525" horzOverflow="overflow">
                    <a:lnL w="12700">
                      <a:miter lim="400000"/>
                    </a:lnL>
                    <a:lnR w="6350">
                      <a:solidFill>
                        <a:srgbClr val="000000"/>
                      </a:solidFill>
                    </a:lnR>
                    <a:lnT w="12700">
                      <a:miter lim="400000"/>
                    </a:lnT>
                    <a:lnB w="12700">
                      <a:miter lim="400000"/>
                    </a:lnB>
                    <a:noFill/>
                  </a:tcPr>
                </a:tc>
                <a:tc>
                  <a:txBody>
                    <a:bodyPr/>
                    <a:lstStyle/>
                    <a:p>
                      <a:pPr marL="180473" indent="-180473" algn="l">
                        <a:buSzPct val="100000"/>
                        <a:buChar char="-"/>
                        <a:defRPr sz="1800"/>
                      </a:pPr>
                      <a:r>
                        <a:t>gebruik een laag stemniveau</a:t>
                      </a:r>
                    </a:p>
                  </a:txBody>
                  <a:tcPr marL="9525" marR="9525" marT="9525" marB="9525" horzOverflow="overflow">
                    <a:lnL w="6350">
                      <a:solidFill>
                        <a:srgbClr val="000000"/>
                      </a:solidFill>
                    </a:lnL>
                    <a:lnR w="12700">
                      <a:miter lim="400000"/>
                    </a:lnR>
                    <a:lnT w="12700">
                      <a:miter lim="400000"/>
                    </a:lnT>
                    <a:lnB w="12700">
                      <a:miter lim="400000"/>
                    </a:lnB>
                    <a:noFill/>
                  </a:tcPr>
                </a:tc>
              </a:tr>
              <a:tr h="565150">
                <a:tc>
                  <a:txBody>
                    <a:bodyPr/>
                    <a:lstStyle/>
                    <a:p>
                      <a:pPr marL="180473" indent="-180473" algn="l">
                        <a:buSzPct val="100000"/>
                        <a:buChar char="-"/>
                        <a:defRPr sz="1800"/>
                      </a:pPr>
                      <a:r>
                        <a:t>de docent helpt alleen hele groepjes, geen individuele leerlingen </a:t>
                      </a:r>
                    </a:p>
                  </a:txBody>
                  <a:tcPr marL="9525" marR="9525" marT="9525" marB="9525" horzOverflow="overflow">
                    <a:lnL w="12700">
                      <a:miter lim="400000"/>
                    </a:lnL>
                    <a:lnR w="6350">
                      <a:solidFill>
                        <a:srgbClr val="000000"/>
                      </a:solidFill>
                    </a:lnR>
                    <a:lnT w="12700">
                      <a:miter lim="400000"/>
                    </a:lnT>
                    <a:lnB w="12700">
                      <a:miter lim="400000"/>
                    </a:lnB>
                    <a:noFill/>
                  </a:tcPr>
                </a:tc>
                <a:tc>
                  <a:txBody>
                    <a:bodyPr/>
                    <a:lstStyle/>
                    <a:p>
                      <a:pPr marL="180473" indent="-180473" algn="l">
                        <a:buSzPct val="100000"/>
                        <a:buChar char="-"/>
                        <a:defRPr sz="1800"/>
                      </a:pPr>
                      <a:r>
                        <a:t>iedereen in het groepje kan de antwoorden geven</a:t>
                      </a:r>
                    </a:p>
                  </a:txBody>
                  <a:tcPr marL="9525" marR="9525" marT="9525" marB="9525" horzOverflow="overflow">
                    <a:lnL w="6350">
                      <a:solidFill>
                        <a:srgbClr val="000000"/>
                      </a:solidFill>
                    </a:lnL>
                    <a:lnR w="12700">
                      <a:miter lim="400000"/>
                    </a:lnR>
                    <a:lnT w="12700">
                      <a:miter lim="400000"/>
                    </a:lnT>
                    <a:lnB w="12700">
                      <a:miter lim="400000"/>
                    </a:lnB>
                    <a:noFill/>
                  </a:tcPr>
                </a:tc>
              </a:tr>
              <a:tr h="298450">
                <a:tc>
                  <a:txBody>
                    <a:bodyPr/>
                    <a:lstStyle/>
                    <a:p>
                      <a:pPr algn="l">
                        <a:defRPr sz="1800"/>
                      </a:pPr>
                      <a:endParaRPr/>
                    </a:p>
                  </a:txBody>
                  <a:tcPr marL="9525" marR="9525" marT="9525" marB="9525" horzOverflow="overflow">
                    <a:lnL w="12700">
                      <a:miter lim="400000"/>
                    </a:lnL>
                    <a:lnR w="6350">
                      <a:solidFill>
                        <a:srgbClr val="000000"/>
                      </a:solidFill>
                    </a:lnR>
                    <a:lnT w="12700">
                      <a:miter lim="400000"/>
                    </a:lnT>
                    <a:lnB w="12700">
                      <a:miter lim="400000"/>
                    </a:lnB>
                    <a:noFill/>
                  </a:tcPr>
                </a:tc>
                <a:tc>
                  <a:txBody>
                    <a:bodyPr/>
                    <a:lstStyle/>
                    <a:p>
                      <a:pPr marL="180473" indent="-180473" algn="l">
                        <a:buSzPct val="100000"/>
                        <a:buChar char="-"/>
                        <a:defRPr sz="1800"/>
                      </a:pPr>
                      <a:r>
                        <a:t>een leerling vraagt namens het hele groepje om hulp van de docent: “wij….”</a:t>
                      </a:r>
                    </a:p>
                  </a:txBody>
                  <a:tcPr marL="9525" marR="9525" marT="9525" marB="9525" horzOverflow="overflow">
                    <a:lnL w="6350">
                      <a:solidFill>
                        <a:srgbClr val="000000"/>
                      </a:solidFill>
                    </a:lnL>
                    <a:lnR w="12700">
                      <a:miter lim="400000"/>
                    </a:lnR>
                    <a:lnT w="12700">
                      <a:miter lim="400000"/>
                    </a:lnT>
                    <a:lnB w="12700">
                      <a:miter lim="400000"/>
                    </a:lnB>
                    <a:noFill/>
                  </a:tcPr>
                </a:tc>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Evaluatie lesopdracht"/>
          <p:cNvSpPr txBox="1">
            <a:spLocks noGrp="1"/>
          </p:cNvSpPr>
          <p:nvPr>
            <p:ph type="title"/>
          </p:nvPr>
        </p:nvSpPr>
        <p:spPr>
          <a:xfrm>
            <a:off x="531638" y="753228"/>
            <a:ext cx="6896536" cy="1080938"/>
          </a:xfrm>
          <a:prstGeom prst="rect">
            <a:avLst/>
          </a:prstGeom>
        </p:spPr>
        <p:txBody>
          <a:bodyPr/>
          <a:lstStyle>
            <a:lvl1pPr>
              <a:defRPr sz="3600">
                <a:latin typeface="Trebuchet MS"/>
                <a:ea typeface="Trebuchet MS"/>
                <a:cs typeface="Trebuchet MS"/>
                <a:sym typeface="Trebuchet MS"/>
              </a:defRPr>
            </a:lvl1pPr>
          </a:lstStyle>
          <a:p>
            <a:r>
              <a:t>Evaluatie lesopdracht</a:t>
            </a:r>
          </a:p>
        </p:txBody>
      </p:sp>
      <p:sp>
        <p:nvSpPr>
          <p:cNvPr id="165" name="Wat is jullie feedback op het rollenspel?"/>
          <p:cNvSpPr txBox="1">
            <a:spLocks noGrp="1"/>
          </p:cNvSpPr>
          <p:nvPr>
            <p:ph type="body" sz="quarter" idx="1"/>
          </p:nvPr>
        </p:nvSpPr>
        <p:spPr>
          <a:xfrm>
            <a:off x="1094495" y="2002887"/>
            <a:ext cx="8110541" cy="838901"/>
          </a:xfrm>
          <a:prstGeom prst="rect">
            <a:avLst/>
          </a:prstGeom>
        </p:spPr>
        <p:txBody>
          <a:bodyPr/>
          <a:lstStyle>
            <a:lvl1pPr>
              <a:defRPr sz="2400"/>
            </a:lvl1pPr>
          </a:lstStyle>
          <a:p>
            <a:r>
              <a:t>Wat is jullie feedback op het rollenspel?</a:t>
            </a:r>
          </a:p>
        </p:txBody>
      </p:sp>
      <p:sp>
        <p:nvSpPr>
          <p:cNvPr id="166" name="Hoe hebben leerlingen deze lesvorm ervaren?"/>
          <p:cNvSpPr txBox="1"/>
          <p:nvPr/>
        </p:nvSpPr>
        <p:spPr>
          <a:xfrm>
            <a:off x="1092475" y="3010508"/>
            <a:ext cx="6564323" cy="447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marL="228600" indent="-228600">
              <a:lnSpc>
                <a:spcPct val="90000"/>
              </a:lnSpc>
              <a:spcBef>
                <a:spcPts val="1000"/>
              </a:spcBef>
              <a:buSzPct val="100000"/>
              <a:buFont typeface="Arial"/>
              <a:buChar char="•"/>
              <a:tabLst>
                <a:tab pos="711200" algn="l"/>
              </a:tabLst>
              <a:defRPr sz="2400">
                <a:latin typeface="Trebuchet MS"/>
                <a:ea typeface="Trebuchet MS"/>
                <a:cs typeface="Trebuchet MS"/>
                <a:sym typeface="Trebuchet MS"/>
              </a:defRPr>
            </a:lvl1pPr>
          </a:lstStyle>
          <a:p>
            <a:r>
              <a:t>Hoe hebben leerlingen deze lesvorm ervaren?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rogramma van vandaag"/>
          <p:cNvSpPr txBox="1"/>
          <p:nvPr/>
        </p:nvSpPr>
        <p:spPr>
          <a:xfrm>
            <a:off x="531638" y="753228"/>
            <a:ext cx="6896536" cy="10809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600">
                <a:latin typeface="Trebuchet MS"/>
                <a:ea typeface="Trebuchet MS"/>
                <a:cs typeface="Trebuchet MS"/>
                <a:sym typeface="Trebuchet MS"/>
              </a:defRPr>
            </a:lvl1pPr>
          </a:lstStyle>
          <a:p>
            <a:r>
              <a:t>Programma</a:t>
            </a:r>
          </a:p>
        </p:txBody>
      </p:sp>
      <p:sp>
        <p:nvSpPr>
          <p:cNvPr id="169" name="Nader kennismaken met de nieuwe eindtermen omtrent de keuze voor het huren of kopen van een woonhuis;…"/>
          <p:cNvSpPr txBox="1"/>
          <p:nvPr/>
        </p:nvSpPr>
        <p:spPr>
          <a:xfrm>
            <a:off x="703446" y="2077108"/>
            <a:ext cx="10785108" cy="359931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20842" indent="-320842">
              <a:lnSpc>
                <a:spcPct val="90000"/>
              </a:lnSpc>
              <a:spcBef>
                <a:spcPts val="1000"/>
              </a:spcBef>
              <a:buSzPct val="100000"/>
              <a:buAutoNum type="arabicPeriod"/>
              <a:defRPr sz="2400">
                <a:solidFill>
                  <a:srgbClr val="A7A7A7"/>
                </a:solidFill>
                <a:latin typeface="Trebuchet MS"/>
                <a:ea typeface="Trebuchet MS"/>
                <a:cs typeface="Trebuchet MS"/>
                <a:sym typeface="Trebuchet MS"/>
              </a:defRPr>
            </a:pPr>
            <a:r>
              <a:t>Nader kennismaken met de nieuwe eindtermen omtrent de keuze voor het huren of kopen van een woonhuis;</a:t>
            </a:r>
          </a:p>
          <a:p>
            <a:pPr>
              <a:lnSpc>
                <a:spcPct val="90000"/>
              </a:lnSpc>
              <a:spcBef>
                <a:spcPts val="1000"/>
              </a:spcBef>
              <a:defRPr sz="2400">
                <a:solidFill>
                  <a:srgbClr val="A7A7A7"/>
                </a:solidFill>
                <a:latin typeface="Trebuchet MS"/>
                <a:ea typeface="Trebuchet MS"/>
                <a:cs typeface="Trebuchet MS"/>
                <a:sym typeface="Trebuchet MS"/>
              </a:defRPr>
            </a:pPr>
            <a:endParaRPr/>
          </a:p>
          <a:p>
            <a:pPr marL="320842" indent="-320842">
              <a:lnSpc>
                <a:spcPct val="90000"/>
              </a:lnSpc>
              <a:spcBef>
                <a:spcPts val="1000"/>
              </a:spcBef>
              <a:buSzPct val="100000"/>
              <a:buAutoNum type="arabicPeriod" startAt="2"/>
              <a:defRPr sz="2400">
                <a:solidFill>
                  <a:srgbClr val="A7A7A7"/>
                </a:solidFill>
                <a:latin typeface="Trebuchet MS"/>
                <a:ea typeface="Trebuchet MS"/>
                <a:cs typeface="Trebuchet MS"/>
                <a:sym typeface="Trebuchet MS"/>
              </a:defRPr>
            </a:pPr>
            <a:r>
              <a:t>Zelf aan de slag met deze eindtermen;</a:t>
            </a:r>
          </a:p>
          <a:p>
            <a:pPr>
              <a:lnSpc>
                <a:spcPct val="90000"/>
              </a:lnSpc>
              <a:spcBef>
                <a:spcPts val="1000"/>
              </a:spcBef>
              <a:defRPr sz="2400">
                <a:latin typeface="Trebuchet MS"/>
                <a:ea typeface="Trebuchet MS"/>
                <a:cs typeface="Trebuchet MS"/>
                <a:sym typeface="Trebuchet MS"/>
              </a:defRPr>
            </a:pPr>
            <a:endParaRPr/>
          </a:p>
          <a:p>
            <a:pPr marL="320842" indent="-320842">
              <a:lnSpc>
                <a:spcPct val="90000"/>
              </a:lnSpc>
              <a:spcBef>
                <a:spcPts val="1000"/>
              </a:spcBef>
              <a:buSzPct val="100000"/>
              <a:buAutoNum type="arabicPeriod" startAt="3"/>
              <a:defRPr sz="2400">
                <a:latin typeface="Trebuchet MS"/>
                <a:ea typeface="Trebuchet MS"/>
                <a:cs typeface="Trebuchet MS"/>
                <a:sym typeface="Trebuchet MS"/>
              </a:defRPr>
            </a:pPr>
            <a:r>
              <a:t>Andere werkvormen om deze eindtermen te behandelen in de klas.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Werkvorm 2  Kopen of huren"/>
          <p:cNvSpPr txBox="1">
            <a:spLocks noGrp="1"/>
          </p:cNvSpPr>
          <p:nvPr>
            <p:ph type="title"/>
          </p:nvPr>
        </p:nvSpPr>
        <p:spPr>
          <a:xfrm>
            <a:off x="165064" y="753229"/>
            <a:ext cx="6535477" cy="1080939"/>
          </a:xfrm>
          <a:prstGeom prst="rect">
            <a:avLst/>
          </a:prstGeom>
        </p:spPr>
        <p:txBody>
          <a:bodyPr/>
          <a:lstStyle>
            <a:lvl1pPr>
              <a:defRPr sz="3600">
                <a:latin typeface="Trebuchet MS"/>
                <a:ea typeface="Trebuchet MS"/>
                <a:cs typeface="Trebuchet MS"/>
                <a:sym typeface="Trebuchet MS"/>
              </a:defRPr>
            </a:lvl1pPr>
          </a:lstStyle>
          <a:p>
            <a:r>
              <a:t>Werkvorm 2  Kopen of huren</a:t>
            </a:r>
          </a:p>
        </p:txBody>
      </p:sp>
      <p:sp>
        <p:nvSpPr>
          <p:cNvPr id="172" name="Opdracht: Huis kopen of huren…"/>
          <p:cNvSpPr txBox="1"/>
          <p:nvPr/>
        </p:nvSpPr>
        <p:spPr>
          <a:xfrm>
            <a:off x="450094" y="1938687"/>
            <a:ext cx="5965417" cy="396779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marR="42416" defTabSz="321467">
              <a:lnSpc>
                <a:spcPct val="120000"/>
              </a:lnSpc>
              <a:tabLst>
                <a:tab pos="76200" algn="l"/>
                <a:tab pos="114300" algn="l"/>
                <a:tab pos="609600" algn="l"/>
                <a:tab pos="876300" algn="l"/>
                <a:tab pos="1143000" algn="l"/>
                <a:tab pos="1409700" algn="l"/>
                <a:tab pos="1676400" algn="l"/>
                <a:tab pos="1943100" algn="l"/>
                <a:tab pos="2222500" algn="l"/>
                <a:tab pos="2489200" algn="l"/>
                <a:tab pos="2755900" algn="l"/>
                <a:tab pos="3022600" algn="l"/>
                <a:tab pos="3289300" algn="l"/>
                <a:tab pos="3556000" algn="l"/>
                <a:tab pos="3771900" algn="l"/>
                <a:tab pos="3784600" algn="l"/>
              </a:tabLst>
              <a:defRPr sz="2200" spc="-23">
                <a:uFill>
                  <a:solidFill>
                    <a:srgbClr val="000000"/>
                  </a:solidFill>
                </a:uFill>
                <a:latin typeface="Trebuchet MS"/>
                <a:ea typeface="Trebuchet MS"/>
                <a:cs typeface="Trebuchet MS"/>
                <a:sym typeface="Trebuchet MS"/>
              </a:defRPr>
            </a:pPr>
            <a:r>
              <a:t>Stel je bent inmiddels 15 jaar ouder, getrouwd en hebt 2 leuke kinderen van 2 en 3 jaar. Je hebt een goede baan en verdient € 50.000,- bruto per jaar, je partner werkt parttime en heeft een bruto jaarsalaris van € 30.000,-. Je woont op een flat met een huur van € 500,- per maand en wilt daar weg. Dit vooral vanwege de kinderen, je vindt het maar niks dat ze op een balkon moeten spelen. Je overweegt een huis met tuin te gaan kopen </a:t>
            </a:r>
            <a:r>
              <a:rPr i="1"/>
              <a:t>of</a:t>
            </a:r>
            <a:r>
              <a:t> te gaan huren.</a:t>
            </a:r>
          </a:p>
        </p:txBody>
      </p:sp>
      <p:pic>
        <p:nvPicPr>
          <p:cNvPr id="173" name="banner-huren-of-kopen-rekenwijzer-380x380-1.jpg" descr="banner-huren-of-kopen-rekenwijzer-380x380-1.jpg"/>
          <p:cNvPicPr>
            <a:picLocks noChangeAspect="1"/>
          </p:cNvPicPr>
          <p:nvPr/>
        </p:nvPicPr>
        <p:blipFill>
          <a:blip r:embed="rId2">
            <a:extLst/>
          </a:blip>
          <a:stretch>
            <a:fillRect/>
          </a:stretch>
        </p:blipFill>
        <p:spPr>
          <a:xfrm>
            <a:off x="7839854" y="2003171"/>
            <a:ext cx="3838829" cy="383882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Werkvorm 2"/>
          <p:cNvSpPr txBox="1"/>
          <p:nvPr/>
        </p:nvSpPr>
        <p:spPr>
          <a:xfrm>
            <a:off x="531638" y="753228"/>
            <a:ext cx="6896536" cy="10809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600">
                <a:latin typeface="Trebuchet MS"/>
                <a:ea typeface="Trebuchet MS"/>
                <a:cs typeface="Trebuchet MS"/>
                <a:sym typeface="Trebuchet MS"/>
              </a:defRPr>
            </a:lvl1pPr>
          </a:lstStyle>
          <a:p>
            <a:r>
              <a:t>Werkvorm 3</a:t>
            </a:r>
          </a:p>
        </p:txBody>
      </p:sp>
      <p:sp>
        <p:nvSpPr>
          <p:cNvPr id="176" name="Een brochure/app/website maken, waarin: potentiële  kopers/huurders advies krijgen over:…"/>
          <p:cNvSpPr txBox="1"/>
          <p:nvPr/>
        </p:nvSpPr>
        <p:spPr>
          <a:xfrm>
            <a:off x="579077" y="1629341"/>
            <a:ext cx="10413903" cy="359931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a:lnSpc>
                <a:spcPct val="120000"/>
              </a:lnSpc>
              <a:spcBef>
                <a:spcPts val="1000"/>
              </a:spcBef>
              <a:buFont typeface="Arial"/>
              <a:defRPr sz="2300">
                <a:latin typeface="Trebuchet MS"/>
                <a:ea typeface="Trebuchet MS"/>
                <a:cs typeface="Trebuchet MS"/>
                <a:sym typeface="Trebuchet MS"/>
              </a:defRPr>
            </a:pPr>
            <a:r>
              <a:t>Hamid en Tineke willen een ander huis</a:t>
            </a:r>
          </a:p>
          <a:p>
            <a:pPr>
              <a:lnSpc>
                <a:spcPct val="120000"/>
              </a:lnSpc>
              <a:spcBef>
                <a:spcPts val="1000"/>
              </a:spcBef>
              <a:buFont typeface="Arial"/>
              <a:defRPr sz="2300">
                <a:latin typeface="Trebuchet MS"/>
                <a:ea typeface="Trebuchet MS"/>
                <a:cs typeface="Trebuchet MS"/>
                <a:sym typeface="Trebuchet MS"/>
              </a:defRPr>
            </a:pPr>
            <a:r>
              <a:t>Opdracht: maak een vragenschema waarmee je huurders/kopers begeleidt om een afgewogen oordeel te maken bij de keuze een ander huis te gaan kopen of huren. Laat huurders zien wat er komt kijken bij het huren of kopen van een huis. Verwerk het stappenplan op website of een app.</a:t>
            </a:r>
          </a:p>
        </p:txBody>
      </p:sp>
      <p:pic>
        <p:nvPicPr>
          <p:cNvPr id="177" name="images.jpg" descr="images.jpg"/>
          <p:cNvPicPr>
            <a:picLocks noChangeAspect="1"/>
          </p:cNvPicPr>
          <p:nvPr/>
        </p:nvPicPr>
        <p:blipFill>
          <a:blip r:embed="rId2">
            <a:extLst/>
          </a:blip>
          <a:stretch>
            <a:fillRect/>
          </a:stretch>
        </p:blipFill>
        <p:spPr>
          <a:xfrm>
            <a:off x="6863570" y="3730107"/>
            <a:ext cx="5221505" cy="3183845"/>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Je ziet je toekomst al helemaal voor je: eindelijk een leuke opleiding doen, genieten van het studentenleven maar bovenal vrijheid!!…"/>
          <p:cNvSpPr txBox="1"/>
          <p:nvPr/>
        </p:nvSpPr>
        <p:spPr>
          <a:xfrm>
            <a:off x="461181" y="1737542"/>
            <a:ext cx="11269638" cy="23834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a:spcBef>
                <a:spcPts val="1000"/>
              </a:spcBef>
              <a:defRPr sz="2300">
                <a:latin typeface="Trebuchet MS"/>
                <a:ea typeface="Trebuchet MS"/>
                <a:cs typeface="Trebuchet MS"/>
                <a:sym typeface="Trebuchet MS"/>
              </a:defRPr>
            </a:pPr>
            <a:r>
              <a:t>Je ziet je toekomst al helemaal voor je: eindelijk een leuke opleiding doen, genieten van het studentenleven maar bovenal vrijheid!! </a:t>
            </a:r>
          </a:p>
          <a:p>
            <a:pPr>
              <a:spcBef>
                <a:spcPts val="1000"/>
              </a:spcBef>
              <a:defRPr sz="2300">
                <a:latin typeface="Trebuchet MS"/>
                <a:ea typeface="Trebuchet MS"/>
                <a:cs typeface="Trebuchet MS"/>
                <a:sym typeface="Trebuchet MS"/>
              </a:defRPr>
            </a:pPr>
            <a:r>
              <a:t>Maar eerst moet je wat voorwerk doen om de kosten in kaart te brengen. Wat kost het bijvoorbeeld om een kamer te huren, hoeveel ben je kwijt aan boodschappen, studiegeld, boeken, verzekeringen. De vrijheid die je straks hebt zou je wel eens een behoorlijk dure grap kunnen worden.</a:t>
            </a:r>
          </a:p>
        </p:txBody>
      </p:sp>
      <p:sp>
        <p:nvSpPr>
          <p:cNvPr id="180" name="Werkvorm 4"/>
          <p:cNvSpPr txBox="1"/>
          <p:nvPr/>
        </p:nvSpPr>
        <p:spPr>
          <a:xfrm>
            <a:off x="628033" y="837573"/>
            <a:ext cx="6896535" cy="108094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600">
                <a:latin typeface="Trebuchet MS"/>
                <a:ea typeface="Trebuchet MS"/>
                <a:cs typeface="Trebuchet MS"/>
                <a:sym typeface="Trebuchet MS"/>
              </a:defRPr>
            </a:lvl1pPr>
          </a:lstStyle>
          <a:p>
            <a:r>
              <a:t>Werkvorm 4</a:t>
            </a:r>
          </a:p>
        </p:txBody>
      </p:sp>
      <p:pic>
        <p:nvPicPr>
          <p:cNvPr id="181" name="images.jpg" descr="images.jpg"/>
          <p:cNvPicPr>
            <a:picLocks noChangeAspect="1"/>
          </p:cNvPicPr>
          <p:nvPr/>
        </p:nvPicPr>
        <p:blipFill>
          <a:blip r:embed="rId2">
            <a:extLst/>
          </a:blip>
          <a:stretch>
            <a:fillRect/>
          </a:stretch>
        </p:blipFill>
        <p:spPr>
          <a:xfrm>
            <a:off x="8116156" y="3856657"/>
            <a:ext cx="3993196" cy="2991042"/>
          </a:xfrm>
          <a:prstGeom prst="rect">
            <a:avLst/>
          </a:prstGeom>
          <a:ln w="12700">
            <a:miter lim="400000"/>
          </a:ln>
        </p:spPr>
      </p:pic>
      <p:sp>
        <p:nvSpPr>
          <p:cNvPr id="182" name="In dit PO gaan we onderzoeken wat studeren eigenlijk kost en hoe je dat gaat financieren. Hierbij maken we een onderscheid tussen thuis en op kamers gaan wonen."/>
          <p:cNvSpPr txBox="1"/>
          <p:nvPr/>
        </p:nvSpPr>
        <p:spPr>
          <a:xfrm>
            <a:off x="446858" y="4321670"/>
            <a:ext cx="7258885" cy="1463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sz="2300">
                <a:latin typeface="Trebuchet MS"/>
                <a:ea typeface="Trebuchet MS"/>
                <a:cs typeface="Trebuchet MS"/>
                <a:sym typeface="Trebuchet MS"/>
              </a:defRPr>
            </a:lvl1pPr>
          </a:lstStyle>
          <a:p>
            <a:r>
              <a:t>In dit PO gaan we onderzoeken wat studeren eigenlijk kost en hoe je dat gaat financieren. Hierbij maken we een onderscheid tussen thuis en op kamers gaan wonen.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el"/>
          <p:cNvSpPr txBox="1">
            <a:spLocks noGrp="1"/>
          </p:cNvSpPr>
          <p:nvPr>
            <p:ph type="title"/>
          </p:nvPr>
        </p:nvSpPr>
        <p:spPr>
          <a:prstGeom prst="rect">
            <a:avLst/>
          </a:prstGeom>
        </p:spPr>
        <p:txBody>
          <a:bodyPr/>
          <a:lstStyle/>
          <a:p>
            <a:endParaRPr/>
          </a:p>
        </p:txBody>
      </p:sp>
      <p:sp>
        <p:nvSpPr>
          <p:cNvPr id="119" name="Hoofdtekst"/>
          <p:cNvSpPr txBox="1">
            <a:spLocks noGrp="1"/>
          </p:cNvSpPr>
          <p:nvPr>
            <p:ph type="body" idx="1"/>
          </p:nvPr>
        </p:nvSpPr>
        <p:spPr>
          <a:prstGeom prst="rect">
            <a:avLst/>
          </a:prstGeom>
        </p:spPr>
        <p:txBody>
          <a:bodyPr/>
          <a:lstStyle/>
          <a:p>
            <a:endParaRPr/>
          </a:p>
        </p:txBody>
      </p:sp>
      <p:pic>
        <p:nvPicPr>
          <p:cNvPr id="120" name="Koefnoen - Amerikaanse hypotheken.mp4" descr="Koefnoen - Amerikaanse hypotheken.mp4"/>
          <p:cNvPicPr>
            <a:picLocks/>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6111" y="-3438"/>
            <a:ext cx="12204222" cy="686487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20"/>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Werkvorm 5"/>
          <p:cNvSpPr txBox="1"/>
          <p:nvPr/>
        </p:nvSpPr>
        <p:spPr>
          <a:xfrm>
            <a:off x="531639" y="753229"/>
            <a:ext cx="6896535" cy="10809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600">
                <a:latin typeface="Trebuchet MS"/>
                <a:ea typeface="Trebuchet MS"/>
                <a:cs typeface="Trebuchet MS"/>
                <a:sym typeface="Trebuchet MS"/>
              </a:defRPr>
            </a:lvl1pPr>
          </a:lstStyle>
          <a:p>
            <a:r>
              <a:t>Werkvorm 5 </a:t>
            </a:r>
          </a:p>
        </p:txBody>
      </p:sp>
      <p:sp>
        <p:nvSpPr>
          <p:cNvPr id="185" name="Je gaat studeren in Utrecht. Al spoedig blijkt dat het zoeken van een studentenkamer niet zo eenvoudig is als je van te voren had gedacht en bovendien is het erg duur. Je bespreekt het met je ouders en die opperen het idee dat zij een huis kunnen gaan kopen en onderverhuren aan jou en een aantal studievrienden van je. Maak een voorstel voor je ouders."/>
          <p:cNvSpPr txBox="1"/>
          <p:nvPr/>
        </p:nvSpPr>
        <p:spPr>
          <a:xfrm>
            <a:off x="461181" y="1749058"/>
            <a:ext cx="11269638" cy="411673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nSpc>
                <a:spcPct val="120000"/>
              </a:lnSpc>
              <a:spcBef>
                <a:spcPts val="1000"/>
              </a:spcBef>
              <a:defRPr sz="2300">
                <a:latin typeface="Trebuchet MS"/>
                <a:ea typeface="Trebuchet MS"/>
                <a:cs typeface="Trebuchet MS"/>
                <a:sym typeface="Trebuchet MS"/>
              </a:defRPr>
            </a:lvl1pPr>
          </a:lstStyle>
          <a:p>
            <a:r>
              <a:t>Je gaat studeren in Utrecht. Al spoedig blijkt dat het zoeken van een studentenkamer niet zo eenvoudig is als je van te voren had gedacht en bovendien is het erg duur. Je bespreekt het met je ouders en die opperen het idee dat zij een huis kunnen gaan kopen en onderverhuren aan jou en een aantal studievrienden van je. Maak een voorstel voor je ouders. </a:t>
            </a:r>
          </a:p>
        </p:txBody>
      </p:sp>
      <p:pic>
        <p:nvPicPr>
          <p:cNvPr id="186" name="onbekend.jpg" descr="onbekend.jpg"/>
          <p:cNvPicPr>
            <a:picLocks noChangeAspect="1"/>
          </p:cNvPicPr>
          <p:nvPr/>
        </p:nvPicPr>
        <p:blipFill>
          <a:blip r:embed="rId2">
            <a:extLst/>
          </a:blip>
          <a:stretch>
            <a:fillRect/>
          </a:stretch>
        </p:blipFill>
        <p:spPr>
          <a:xfrm>
            <a:off x="6857084" y="3878094"/>
            <a:ext cx="5354979" cy="299878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oelstelling voor vanmiddag"/>
          <p:cNvSpPr txBox="1"/>
          <p:nvPr/>
        </p:nvSpPr>
        <p:spPr>
          <a:xfrm>
            <a:off x="590322" y="862496"/>
            <a:ext cx="10515601"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4000" b="1">
                <a:latin typeface="Calibri Light"/>
                <a:ea typeface="Calibri Light"/>
                <a:cs typeface="Calibri Light"/>
                <a:sym typeface="Calibri Light"/>
              </a:defRPr>
            </a:lvl1pPr>
          </a:lstStyle>
          <a:p>
            <a:r>
              <a:t>Doelstelling voor vanmiddag</a:t>
            </a:r>
          </a:p>
        </p:txBody>
      </p:sp>
      <p:sp>
        <p:nvSpPr>
          <p:cNvPr id="189" name="Na afloop van deze workshop loop je naar buiten met minimaal twee werkvormen om de eindtermen bij huren en kopen in je klas te behandelen."/>
          <p:cNvSpPr txBox="1"/>
          <p:nvPr/>
        </p:nvSpPr>
        <p:spPr>
          <a:xfrm>
            <a:off x="558884" y="2191303"/>
            <a:ext cx="10860546" cy="176310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spcBef>
                <a:spcPts val="1000"/>
              </a:spcBef>
              <a:defRPr sz="2800"/>
            </a:lvl1pPr>
          </a:lstStyle>
          <a:p>
            <a:r>
              <a:t>Na afloop van deze workshop loop je naar buiten met minimaal twee werkvormen om de eindtermen bij huren en kopen in je klas te behandelen.</a:t>
            </a:r>
          </a:p>
        </p:txBody>
      </p:sp>
      <p:pic>
        <p:nvPicPr>
          <p:cNvPr id="190" name="Afbeelding" descr="Afbeelding"/>
          <p:cNvPicPr>
            <a:picLocks noChangeAspect="1"/>
          </p:cNvPicPr>
          <p:nvPr/>
        </p:nvPicPr>
        <p:blipFill>
          <a:blip r:embed="rId2">
            <a:extLst/>
          </a:blip>
          <a:stretch>
            <a:fillRect/>
          </a:stretch>
        </p:blipFill>
        <p:spPr>
          <a:xfrm>
            <a:off x="5092549" y="3278121"/>
            <a:ext cx="7094560" cy="362841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Na afloop van deze workshop loop je naar buiten met minimaal 2 werkvormen om de eindtermen van huren en kopen in je klas te behandelen."/>
          <p:cNvSpPr txBox="1">
            <a:spLocks noGrp="1"/>
          </p:cNvSpPr>
          <p:nvPr>
            <p:ph type="body" sz="half" idx="1"/>
          </p:nvPr>
        </p:nvSpPr>
        <p:spPr>
          <a:xfrm>
            <a:off x="790002" y="2284410"/>
            <a:ext cx="10860546" cy="1755762"/>
          </a:xfrm>
          <a:prstGeom prst="rect">
            <a:avLst/>
          </a:prstGeom>
        </p:spPr>
        <p:txBody>
          <a:bodyPr/>
          <a:lstStyle>
            <a:lvl1pPr marL="0" indent="0">
              <a:lnSpc>
                <a:spcPct val="100000"/>
              </a:lnSpc>
              <a:buSzTx/>
              <a:buFontTx/>
              <a:buNone/>
            </a:lvl1pPr>
          </a:lstStyle>
          <a:p>
            <a:r>
              <a:rPr dirty="0"/>
              <a:t>Na </a:t>
            </a:r>
            <a:r>
              <a:rPr dirty="0" err="1"/>
              <a:t>afloop</a:t>
            </a:r>
            <a:r>
              <a:rPr dirty="0"/>
              <a:t> van </a:t>
            </a:r>
            <a:r>
              <a:rPr dirty="0" err="1"/>
              <a:t>deze</a:t>
            </a:r>
            <a:r>
              <a:rPr dirty="0"/>
              <a:t> workshop loop je </a:t>
            </a:r>
            <a:r>
              <a:rPr dirty="0" err="1"/>
              <a:t>naar</a:t>
            </a:r>
            <a:r>
              <a:rPr dirty="0"/>
              <a:t> </a:t>
            </a:r>
            <a:r>
              <a:rPr dirty="0" err="1"/>
              <a:t>buiten</a:t>
            </a:r>
            <a:r>
              <a:rPr dirty="0"/>
              <a:t> met </a:t>
            </a:r>
            <a:r>
              <a:rPr dirty="0" err="1"/>
              <a:t>minimaal</a:t>
            </a:r>
            <a:r>
              <a:rPr dirty="0"/>
              <a:t> </a:t>
            </a:r>
            <a:r>
              <a:rPr lang="nl-NL" dirty="0" smtClean="0"/>
              <a:t>twee</a:t>
            </a:r>
            <a:r>
              <a:rPr dirty="0" smtClean="0"/>
              <a:t> </a:t>
            </a:r>
            <a:r>
              <a:rPr dirty="0" err="1"/>
              <a:t>werkvormen</a:t>
            </a:r>
            <a:r>
              <a:rPr dirty="0"/>
              <a:t> om de </a:t>
            </a:r>
            <a:r>
              <a:rPr dirty="0" err="1"/>
              <a:t>eindtermen</a:t>
            </a:r>
            <a:r>
              <a:rPr dirty="0"/>
              <a:t> van </a:t>
            </a:r>
            <a:r>
              <a:rPr dirty="0" err="1"/>
              <a:t>huren</a:t>
            </a:r>
            <a:r>
              <a:rPr dirty="0"/>
              <a:t> </a:t>
            </a:r>
            <a:r>
              <a:rPr dirty="0" err="1"/>
              <a:t>en</a:t>
            </a:r>
            <a:r>
              <a:rPr dirty="0"/>
              <a:t> </a:t>
            </a:r>
            <a:r>
              <a:rPr dirty="0" err="1"/>
              <a:t>kopen</a:t>
            </a:r>
            <a:r>
              <a:rPr dirty="0"/>
              <a:t> in je </a:t>
            </a:r>
            <a:r>
              <a:rPr dirty="0" err="1"/>
              <a:t>klas</a:t>
            </a:r>
            <a:r>
              <a:rPr dirty="0"/>
              <a:t> </a:t>
            </a:r>
            <a:r>
              <a:rPr dirty="0" err="1"/>
              <a:t>te</a:t>
            </a:r>
            <a:r>
              <a:rPr dirty="0"/>
              <a:t> </a:t>
            </a:r>
            <a:r>
              <a:rPr dirty="0" err="1"/>
              <a:t>behandelen</a:t>
            </a:r>
            <a:r>
              <a:rPr dirty="0"/>
              <a:t>. </a:t>
            </a:r>
          </a:p>
        </p:txBody>
      </p:sp>
      <p:sp>
        <p:nvSpPr>
          <p:cNvPr id="123" name="Doelstelling voor vanmiddag"/>
          <p:cNvSpPr txBox="1"/>
          <p:nvPr/>
        </p:nvSpPr>
        <p:spPr>
          <a:xfrm>
            <a:off x="838200" y="826882"/>
            <a:ext cx="10515600"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500" b="1">
                <a:latin typeface="Calibri Light"/>
                <a:ea typeface="Calibri Light"/>
                <a:cs typeface="Calibri Light"/>
                <a:sym typeface="Calibri Light"/>
              </a:defRPr>
            </a:lvl1pPr>
          </a:lstStyle>
          <a:p>
            <a:r>
              <a:t>Doelstelling voor vanmiddag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rogramma van vandaag"/>
          <p:cNvSpPr txBox="1"/>
          <p:nvPr/>
        </p:nvSpPr>
        <p:spPr>
          <a:xfrm>
            <a:off x="531638" y="753228"/>
            <a:ext cx="6896536" cy="10809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600">
                <a:latin typeface="Trebuchet MS"/>
                <a:ea typeface="Trebuchet MS"/>
                <a:cs typeface="Trebuchet MS"/>
                <a:sym typeface="Trebuchet MS"/>
              </a:defRPr>
            </a:lvl1pPr>
          </a:lstStyle>
          <a:p>
            <a:r>
              <a:t>Programma</a:t>
            </a:r>
          </a:p>
        </p:txBody>
      </p:sp>
      <p:sp>
        <p:nvSpPr>
          <p:cNvPr id="126" name="Nader kennismaken met de nieuwe eindtermen omtrent de keuze voor het huren of kopen van een woonhuis;…"/>
          <p:cNvSpPr txBox="1"/>
          <p:nvPr/>
        </p:nvSpPr>
        <p:spPr>
          <a:xfrm>
            <a:off x="703446" y="2037030"/>
            <a:ext cx="10785108" cy="359931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20842" indent="-320842">
              <a:lnSpc>
                <a:spcPct val="90000"/>
              </a:lnSpc>
              <a:spcBef>
                <a:spcPts val="1000"/>
              </a:spcBef>
              <a:buSzPct val="100000"/>
              <a:buAutoNum type="arabicPeriod"/>
              <a:defRPr sz="2400">
                <a:latin typeface="Trebuchet MS"/>
                <a:ea typeface="Trebuchet MS"/>
                <a:cs typeface="Trebuchet MS"/>
                <a:sym typeface="Trebuchet MS"/>
              </a:defRPr>
            </a:pPr>
            <a:r>
              <a:t>Nader kennismaken met de nieuwe eindtermen omtrent kopen en huren</a:t>
            </a:r>
          </a:p>
          <a:p>
            <a:pPr>
              <a:lnSpc>
                <a:spcPct val="90000"/>
              </a:lnSpc>
              <a:spcBef>
                <a:spcPts val="1000"/>
              </a:spcBef>
              <a:defRPr sz="2400">
                <a:latin typeface="Trebuchet MS"/>
                <a:ea typeface="Trebuchet MS"/>
                <a:cs typeface="Trebuchet MS"/>
                <a:sym typeface="Trebuchet MS"/>
              </a:defRPr>
            </a:pPr>
            <a:endParaRPr/>
          </a:p>
          <a:p>
            <a:pPr marL="320842" indent="-320842">
              <a:lnSpc>
                <a:spcPct val="90000"/>
              </a:lnSpc>
              <a:spcBef>
                <a:spcPts val="1000"/>
              </a:spcBef>
              <a:buSzPct val="100000"/>
              <a:buAutoNum type="arabicPeriod" startAt="2"/>
              <a:defRPr sz="2400">
                <a:latin typeface="Trebuchet MS"/>
                <a:ea typeface="Trebuchet MS"/>
                <a:cs typeface="Trebuchet MS"/>
                <a:sym typeface="Trebuchet MS"/>
              </a:defRPr>
            </a:pPr>
            <a:r>
              <a:t>Zelf aan de slag met deze eindtermen;</a:t>
            </a:r>
          </a:p>
          <a:p>
            <a:pPr>
              <a:lnSpc>
                <a:spcPct val="90000"/>
              </a:lnSpc>
              <a:spcBef>
                <a:spcPts val="1000"/>
              </a:spcBef>
              <a:defRPr sz="2400">
                <a:latin typeface="Trebuchet MS"/>
                <a:ea typeface="Trebuchet MS"/>
                <a:cs typeface="Trebuchet MS"/>
                <a:sym typeface="Trebuchet MS"/>
              </a:defRPr>
            </a:pPr>
            <a:endParaRPr/>
          </a:p>
          <a:p>
            <a:pPr marL="320842" indent="-320842">
              <a:lnSpc>
                <a:spcPct val="90000"/>
              </a:lnSpc>
              <a:spcBef>
                <a:spcPts val="1000"/>
              </a:spcBef>
              <a:buSzPct val="100000"/>
              <a:buAutoNum type="arabicPeriod" startAt="3"/>
              <a:defRPr sz="2400">
                <a:latin typeface="Trebuchet MS"/>
                <a:ea typeface="Trebuchet MS"/>
                <a:cs typeface="Trebuchet MS"/>
                <a:sym typeface="Trebuchet MS"/>
              </a:defRPr>
            </a:pPr>
            <a:r>
              <a:t>Andere werkvormen om deze eindtermen te behandelen in je klas.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Belangrijkste (nieuwe) begrippen HAVO"/>
          <p:cNvSpPr txBox="1">
            <a:spLocks noGrp="1"/>
          </p:cNvSpPr>
          <p:nvPr>
            <p:ph type="title"/>
          </p:nvPr>
        </p:nvSpPr>
        <p:spPr>
          <a:xfrm>
            <a:off x="531638" y="753228"/>
            <a:ext cx="8747789" cy="1080938"/>
          </a:xfrm>
          <a:prstGeom prst="rect">
            <a:avLst/>
          </a:prstGeom>
        </p:spPr>
        <p:txBody>
          <a:bodyPr/>
          <a:lstStyle>
            <a:lvl1pPr>
              <a:defRPr sz="3600">
                <a:latin typeface="Trebuchet MS"/>
                <a:ea typeface="Trebuchet MS"/>
                <a:cs typeface="Trebuchet MS"/>
                <a:sym typeface="Trebuchet MS"/>
              </a:defRPr>
            </a:lvl1pPr>
          </a:lstStyle>
          <a:p>
            <a:r>
              <a:t>Belangrijkste (nieuwe) begrippen HAVO</a:t>
            </a:r>
          </a:p>
        </p:txBody>
      </p:sp>
      <p:sp>
        <p:nvSpPr>
          <p:cNvPr id="129" name="Huren…"/>
          <p:cNvSpPr txBox="1">
            <a:spLocks noGrp="1"/>
          </p:cNvSpPr>
          <p:nvPr>
            <p:ph type="body" idx="1"/>
          </p:nvPr>
        </p:nvSpPr>
        <p:spPr>
          <a:xfrm>
            <a:off x="1495278" y="2029606"/>
            <a:ext cx="8110541" cy="4278242"/>
          </a:xfrm>
          <a:prstGeom prst="rect">
            <a:avLst/>
          </a:prstGeom>
        </p:spPr>
        <p:txBody>
          <a:bodyPr/>
          <a:lstStyle/>
          <a:p>
            <a:pPr>
              <a:lnSpc>
                <a:spcPct val="81000"/>
              </a:lnSpc>
              <a:tabLst>
                <a:tab pos="711200" algn="l"/>
              </a:tabLst>
              <a:defRPr sz="2400">
                <a:latin typeface="Trebuchet MS"/>
                <a:ea typeface="Trebuchet MS"/>
                <a:cs typeface="Trebuchet MS"/>
                <a:sym typeface="Trebuchet MS"/>
              </a:defRPr>
            </a:pPr>
            <a:r>
              <a:t>Huren</a:t>
            </a:r>
          </a:p>
          <a:p>
            <a:pPr>
              <a:lnSpc>
                <a:spcPct val="81000"/>
              </a:lnSpc>
              <a:tabLst>
                <a:tab pos="711200" algn="l"/>
              </a:tabLst>
              <a:defRPr sz="2400">
                <a:latin typeface="Trebuchet MS"/>
                <a:ea typeface="Trebuchet MS"/>
                <a:cs typeface="Trebuchet MS"/>
                <a:sym typeface="Trebuchet MS"/>
              </a:defRPr>
            </a:pPr>
            <a:r>
              <a:t>Kopen</a:t>
            </a:r>
          </a:p>
          <a:p>
            <a:pPr>
              <a:lnSpc>
                <a:spcPct val="81000"/>
              </a:lnSpc>
              <a:tabLst>
                <a:tab pos="711200" algn="l"/>
              </a:tabLst>
              <a:defRPr sz="2400">
                <a:latin typeface="Trebuchet MS"/>
                <a:ea typeface="Trebuchet MS"/>
                <a:cs typeface="Trebuchet MS"/>
                <a:sym typeface="Trebuchet MS"/>
              </a:defRPr>
            </a:pPr>
            <a:endParaRPr/>
          </a:p>
          <a:p>
            <a:pPr>
              <a:lnSpc>
                <a:spcPct val="81000"/>
              </a:lnSpc>
              <a:tabLst>
                <a:tab pos="711200" algn="l"/>
              </a:tabLst>
              <a:defRPr sz="2400">
                <a:latin typeface="Trebuchet MS"/>
                <a:ea typeface="Trebuchet MS"/>
                <a:cs typeface="Trebuchet MS"/>
                <a:sym typeface="Trebuchet MS"/>
              </a:defRPr>
            </a:pPr>
            <a:r>
              <a:t>Partijen op hypotheekmarkt</a:t>
            </a:r>
          </a:p>
          <a:p>
            <a:pPr marL="685800" lvl="1" indent="-228600">
              <a:lnSpc>
                <a:spcPct val="81000"/>
              </a:lnSpc>
              <a:spcBef>
                <a:spcPts val="500"/>
              </a:spcBef>
              <a:tabLst>
                <a:tab pos="711200" algn="l"/>
              </a:tabLst>
              <a:defRPr sz="2000">
                <a:latin typeface="Trebuchet MS"/>
                <a:ea typeface="Trebuchet MS"/>
                <a:cs typeface="Trebuchet MS"/>
                <a:sym typeface="Trebuchet MS"/>
              </a:defRPr>
            </a:pPr>
            <a:r>
              <a:t>Bank</a:t>
            </a:r>
          </a:p>
          <a:p>
            <a:pPr marL="685800" lvl="1" indent="-228600">
              <a:lnSpc>
                <a:spcPct val="81000"/>
              </a:lnSpc>
              <a:spcBef>
                <a:spcPts val="500"/>
              </a:spcBef>
              <a:tabLst>
                <a:tab pos="711200" algn="l"/>
              </a:tabLst>
              <a:defRPr sz="2000">
                <a:latin typeface="Trebuchet MS"/>
                <a:ea typeface="Trebuchet MS"/>
                <a:cs typeface="Trebuchet MS"/>
                <a:sym typeface="Trebuchet MS"/>
              </a:defRPr>
            </a:pPr>
            <a:r>
              <a:t>Hypotheekadviseur</a:t>
            </a:r>
          </a:p>
          <a:p>
            <a:pPr marL="685800" lvl="1" indent="-228600">
              <a:lnSpc>
                <a:spcPct val="81000"/>
              </a:lnSpc>
              <a:spcBef>
                <a:spcPts val="500"/>
              </a:spcBef>
              <a:tabLst>
                <a:tab pos="711200" algn="l"/>
              </a:tabLst>
              <a:defRPr sz="2000">
                <a:latin typeface="Trebuchet MS"/>
                <a:ea typeface="Trebuchet MS"/>
                <a:cs typeface="Trebuchet MS"/>
                <a:sym typeface="Trebuchet MS"/>
              </a:defRPr>
            </a:pPr>
            <a:r>
              <a:t>Makelaar</a:t>
            </a:r>
          </a:p>
          <a:p>
            <a:pPr marL="685800" lvl="1" indent="-228600">
              <a:lnSpc>
                <a:spcPct val="81000"/>
              </a:lnSpc>
              <a:spcBef>
                <a:spcPts val="500"/>
              </a:spcBef>
              <a:tabLst>
                <a:tab pos="711200" algn="l"/>
              </a:tabLst>
              <a:defRPr sz="2000">
                <a:latin typeface="Trebuchet MS"/>
                <a:ea typeface="Trebuchet MS"/>
                <a:cs typeface="Trebuchet MS"/>
                <a:sym typeface="Trebuchet MS"/>
              </a:defRPr>
            </a:pPr>
            <a:r>
              <a:t>Notaris</a:t>
            </a:r>
          </a:p>
          <a:p>
            <a:pPr marL="685800" lvl="1" indent="-228600">
              <a:lnSpc>
                <a:spcPct val="81000"/>
              </a:lnSpc>
              <a:spcBef>
                <a:spcPts val="500"/>
              </a:spcBef>
              <a:tabLst>
                <a:tab pos="711200" algn="l"/>
              </a:tabLst>
              <a:defRPr sz="2000">
                <a:latin typeface="Trebuchet MS"/>
                <a:ea typeface="Trebuchet MS"/>
                <a:cs typeface="Trebuchet MS"/>
                <a:sym typeface="Trebuchet MS"/>
              </a:defRPr>
            </a:pPr>
            <a:endParaRPr/>
          </a:p>
          <a:p>
            <a:pPr>
              <a:lnSpc>
                <a:spcPct val="81000"/>
              </a:lnSpc>
              <a:tabLst>
                <a:tab pos="711200" algn="l"/>
              </a:tabLst>
              <a:defRPr sz="2400">
                <a:latin typeface="Trebuchet MS"/>
                <a:ea typeface="Trebuchet MS"/>
                <a:cs typeface="Trebuchet MS"/>
                <a:sym typeface="Trebuchet MS"/>
              </a:defRPr>
            </a:pPr>
            <a:r>
              <a:t>Hypothecair krediet</a:t>
            </a:r>
          </a:p>
          <a:p>
            <a:pPr marL="685800" lvl="1" indent="-228600">
              <a:lnSpc>
                <a:spcPct val="81000"/>
              </a:lnSpc>
              <a:spcBef>
                <a:spcPts val="500"/>
              </a:spcBef>
              <a:tabLst>
                <a:tab pos="711200" algn="l"/>
              </a:tabLst>
              <a:defRPr sz="2000">
                <a:latin typeface="Trebuchet MS"/>
                <a:ea typeface="Trebuchet MS"/>
                <a:cs typeface="Trebuchet MS"/>
                <a:sym typeface="Trebuchet MS"/>
              </a:defRPr>
            </a:pPr>
            <a:r>
              <a:t>Lineaire hypotheek</a:t>
            </a:r>
          </a:p>
          <a:p>
            <a:pPr marL="685800" lvl="1" indent="-228600">
              <a:lnSpc>
                <a:spcPct val="81000"/>
              </a:lnSpc>
              <a:spcBef>
                <a:spcPts val="500"/>
              </a:spcBef>
              <a:tabLst>
                <a:tab pos="711200" algn="l"/>
              </a:tabLst>
              <a:defRPr sz="2000">
                <a:latin typeface="Trebuchet MS"/>
                <a:ea typeface="Trebuchet MS"/>
                <a:cs typeface="Trebuchet MS"/>
                <a:sym typeface="Trebuchet MS"/>
              </a:defRPr>
            </a:pPr>
            <a:r>
              <a:t>Annuïteitenhypotheek</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Huren…"/>
          <p:cNvSpPr txBox="1">
            <a:spLocks noGrp="1"/>
          </p:cNvSpPr>
          <p:nvPr>
            <p:ph type="body" idx="1"/>
          </p:nvPr>
        </p:nvSpPr>
        <p:spPr>
          <a:xfrm>
            <a:off x="1401762" y="1869292"/>
            <a:ext cx="8110541" cy="4278243"/>
          </a:xfrm>
          <a:prstGeom prst="rect">
            <a:avLst/>
          </a:prstGeom>
        </p:spPr>
        <p:txBody>
          <a:bodyPr/>
          <a:lstStyle/>
          <a:p>
            <a:pPr>
              <a:lnSpc>
                <a:spcPct val="72000"/>
              </a:lnSpc>
              <a:tabLst>
                <a:tab pos="711200" algn="l"/>
              </a:tabLst>
              <a:defRPr sz="2200">
                <a:latin typeface="Trebuchet MS"/>
                <a:ea typeface="Trebuchet MS"/>
                <a:cs typeface="Trebuchet MS"/>
                <a:sym typeface="Trebuchet MS"/>
              </a:defRPr>
            </a:pPr>
            <a:r>
              <a:t>Huren</a:t>
            </a:r>
          </a:p>
          <a:p>
            <a:pPr>
              <a:lnSpc>
                <a:spcPct val="72000"/>
              </a:lnSpc>
              <a:tabLst>
                <a:tab pos="711200" algn="l"/>
              </a:tabLst>
              <a:defRPr sz="2200">
                <a:latin typeface="Trebuchet MS"/>
                <a:ea typeface="Trebuchet MS"/>
                <a:cs typeface="Trebuchet MS"/>
                <a:sym typeface="Trebuchet MS"/>
              </a:defRPr>
            </a:pPr>
            <a:r>
              <a:t>Kopen</a:t>
            </a:r>
          </a:p>
          <a:p>
            <a:pPr>
              <a:lnSpc>
                <a:spcPct val="72000"/>
              </a:lnSpc>
              <a:tabLst>
                <a:tab pos="711200" algn="l"/>
              </a:tabLst>
              <a:defRPr sz="2200">
                <a:latin typeface="Trebuchet MS"/>
                <a:ea typeface="Trebuchet MS"/>
                <a:cs typeface="Trebuchet MS"/>
                <a:sym typeface="Trebuchet MS"/>
              </a:defRPr>
            </a:pPr>
            <a:endParaRPr/>
          </a:p>
          <a:p>
            <a:pPr>
              <a:lnSpc>
                <a:spcPct val="72000"/>
              </a:lnSpc>
              <a:tabLst>
                <a:tab pos="711200" algn="l"/>
              </a:tabLst>
              <a:defRPr sz="2200">
                <a:latin typeface="Trebuchet MS"/>
                <a:ea typeface="Trebuchet MS"/>
                <a:cs typeface="Trebuchet MS"/>
                <a:sym typeface="Trebuchet MS"/>
              </a:defRPr>
            </a:pPr>
            <a:r>
              <a:t>Partijen op hypotheekmarkt</a:t>
            </a:r>
          </a:p>
          <a:p>
            <a:pPr marL="685800" lvl="1" indent="-228600">
              <a:lnSpc>
                <a:spcPct val="72000"/>
              </a:lnSpc>
              <a:spcBef>
                <a:spcPts val="500"/>
              </a:spcBef>
              <a:tabLst>
                <a:tab pos="711200" algn="l"/>
              </a:tabLst>
              <a:defRPr sz="2000">
                <a:latin typeface="Trebuchet MS"/>
                <a:ea typeface="Trebuchet MS"/>
                <a:cs typeface="Trebuchet MS"/>
                <a:sym typeface="Trebuchet MS"/>
              </a:defRPr>
            </a:pPr>
            <a:r>
              <a:t>Bank</a:t>
            </a:r>
          </a:p>
          <a:p>
            <a:pPr marL="685800" lvl="1" indent="-228600">
              <a:lnSpc>
                <a:spcPct val="72000"/>
              </a:lnSpc>
              <a:spcBef>
                <a:spcPts val="500"/>
              </a:spcBef>
              <a:tabLst>
                <a:tab pos="711200" algn="l"/>
              </a:tabLst>
              <a:defRPr sz="2000">
                <a:latin typeface="Trebuchet MS"/>
                <a:ea typeface="Trebuchet MS"/>
                <a:cs typeface="Trebuchet MS"/>
                <a:sym typeface="Trebuchet MS"/>
              </a:defRPr>
            </a:pPr>
            <a:r>
              <a:t>Hypotheekadviseur</a:t>
            </a:r>
          </a:p>
          <a:p>
            <a:pPr marL="685800" lvl="1" indent="-228600">
              <a:lnSpc>
                <a:spcPct val="72000"/>
              </a:lnSpc>
              <a:spcBef>
                <a:spcPts val="500"/>
              </a:spcBef>
              <a:tabLst>
                <a:tab pos="711200" algn="l"/>
              </a:tabLst>
              <a:defRPr sz="2000">
                <a:latin typeface="Trebuchet MS"/>
                <a:ea typeface="Trebuchet MS"/>
                <a:cs typeface="Trebuchet MS"/>
                <a:sym typeface="Trebuchet MS"/>
              </a:defRPr>
            </a:pPr>
            <a:r>
              <a:t>Makelaar</a:t>
            </a:r>
          </a:p>
          <a:p>
            <a:pPr marL="685800" lvl="1" indent="-228600">
              <a:lnSpc>
                <a:spcPct val="72000"/>
              </a:lnSpc>
              <a:spcBef>
                <a:spcPts val="500"/>
              </a:spcBef>
              <a:tabLst>
                <a:tab pos="711200" algn="l"/>
              </a:tabLst>
              <a:defRPr sz="2000">
                <a:latin typeface="Trebuchet MS"/>
                <a:ea typeface="Trebuchet MS"/>
                <a:cs typeface="Trebuchet MS"/>
                <a:sym typeface="Trebuchet MS"/>
              </a:defRPr>
            </a:pPr>
            <a:r>
              <a:t>Notaris</a:t>
            </a:r>
          </a:p>
          <a:p>
            <a:pPr marL="685800" lvl="1" indent="-228600">
              <a:lnSpc>
                <a:spcPct val="72000"/>
              </a:lnSpc>
              <a:spcBef>
                <a:spcPts val="500"/>
              </a:spcBef>
              <a:tabLst>
                <a:tab pos="711200" algn="l"/>
              </a:tabLst>
              <a:defRPr sz="2000">
                <a:latin typeface="Trebuchet MS"/>
                <a:ea typeface="Trebuchet MS"/>
                <a:cs typeface="Trebuchet MS"/>
                <a:sym typeface="Trebuchet MS"/>
              </a:defRPr>
            </a:pPr>
            <a:r>
              <a:t>Taxateur</a:t>
            </a:r>
          </a:p>
          <a:p>
            <a:pPr marL="685800" lvl="1" indent="-228600">
              <a:lnSpc>
                <a:spcPct val="72000"/>
              </a:lnSpc>
              <a:spcBef>
                <a:spcPts val="500"/>
              </a:spcBef>
              <a:tabLst>
                <a:tab pos="711200" algn="l"/>
              </a:tabLst>
              <a:defRPr sz="1800">
                <a:latin typeface="Trebuchet MS"/>
                <a:ea typeface="Trebuchet MS"/>
                <a:cs typeface="Trebuchet MS"/>
                <a:sym typeface="Trebuchet MS"/>
              </a:defRPr>
            </a:pPr>
            <a:endParaRPr/>
          </a:p>
          <a:p>
            <a:pPr>
              <a:lnSpc>
                <a:spcPct val="72000"/>
              </a:lnSpc>
              <a:tabLst>
                <a:tab pos="711200" algn="l"/>
              </a:tabLst>
              <a:defRPr sz="2200">
                <a:latin typeface="Trebuchet MS"/>
                <a:ea typeface="Trebuchet MS"/>
                <a:cs typeface="Trebuchet MS"/>
                <a:sym typeface="Trebuchet MS"/>
              </a:defRPr>
            </a:pPr>
            <a:r>
              <a:t>Hypothecair krediet</a:t>
            </a:r>
          </a:p>
          <a:p>
            <a:pPr marL="685800" lvl="1" indent="-228600">
              <a:lnSpc>
                <a:spcPct val="72000"/>
              </a:lnSpc>
              <a:spcBef>
                <a:spcPts val="500"/>
              </a:spcBef>
              <a:tabLst>
                <a:tab pos="711200" algn="l"/>
              </a:tabLst>
              <a:defRPr sz="2000">
                <a:latin typeface="Trebuchet MS"/>
                <a:ea typeface="Trebuchet MS"/>
                <a:cs typeface="Trebuchet MS"/>
                <a:sym typeface="Trebuchet MS"/>
              </a:defRPr>
            </a:pPr>
            <a:r>
              <a:t>Lineaire hypotheek</a:t>
            </a:r>
          </a:p>
          <a:p>
            <a:pPr marL="685800" lvl="1" indent="-228600">
              <a:lnSpc>
                <a:spcPct val="72000"/>
              </a:lnSpc>
              <a:spcBef>
                <a:spcPts val="500"/>
              </a:spcBef>
              <a:tabLst>
                <a:tab pos="711200" algn="l"/>
              </a:tabLst>
              <a:defRPr sz="2000">
                <a:latin typeface="Trebuchet MS"/>
                <a:ea typeface="Trebuchet MS"/>
                <a:cs typeface="Trebuchet MS"/>
                <a:sym typeface="Trebuchet MS"/>
              </a:defRPr>
            </a:pPr>
            <a:r>
              <a:t>Annuïteitenhypotheek</a:t>
            </a:r>
          </a:p>
        </p:txBody>
      </p:sp>
      <p:sp>
        <p:nvSpPr>
          <p:cNvPr id="132" name="Belangrijkste (nieuwe) begrippen VWO"/>
          <p:cNvSpPr txBox="1">
            <a:spLocks noGrp="1"/>
          </p:cNvSpPr>
          <p:nvPr>
            <p:ph type="title"/>
          </p:nvPr>
        </p:nvSpPr>
        <p:spPr>
          <a:xfrm>
            <a:off x="531638" y="753228"/>
            <a:ext cx="8887094" cy="1080938"/>
          </a:xfrm>
          <a:prstGeom prst="rect">
            <a:avLst/>
          </a:prstGeom>
        </p:spPr>
        <p:txBody>
          <a:bodyPr/>
          <a:lstStyle>
            <a:lvl1pPr>
              <a:defRPr sz="3600">
                <a:latin typeface="Trebuchet MS"/>
                <a:ea typeface="Trebuchet MS"/>
                <a:cs typeface="Trebuchet MS"/>
                <a:sym typeface="Trebuchet MS"/>
              </a:defRPr>
            </a:lvl1pPr>
          </a:lstStyle>
          <a:p>
            <a:r>
              <a:t>Belangrijkste (nieuwe) begrippen VWO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Verschil tussen HAVO en VWO"/>
          <p:cNvSpPr txBox="1">
            <a:spLocks noGrp="1"/>
          </p:cNvSpPr>
          <p:nvPr>
            <p:ph type="title"/>
          </p:nvPr>
        </p:nvSpPr>
        <p:spPr>
          <a:xfrm>
            <a:off x="531638" y="753228"/>
            <a:ext cx="6896536" cy="1080938"/>
          </a:xfrm>
          <a:prstGeom prst="rect">
            <a:avLst/>
          </a:prstGeom>
        </p:spPr>
        <p:txBody>
          <a:bodyPr/>
          <a:lstStyle>
            <a:lvl1pPr>
              <a:defRPr sz="3600">
                <a:latin typeface="Trebuchet MS"/>
                <a:ea typeface="Trebuchet MS"/>
                <a:cs typeface="Trebuchet MS"/>
                <a:sym typeface="Trebuchet MS"/>
              </a:defRPr>
            </a:lvl1pPr>
          </a:lstStyle>
          <a:p>
            <a:r>
              <a:t>Verschil tussen HAVO en VWO</a:t>
            </a:r>
          </a:p>
        </p:txBody>
      </p:sp>
      <p:sp>
        <p:nvSpPr>
          <p:cNvPr id="135" name="HAVO: uitleggen…"/>
          <p:cNvSpPr txBox="1">
            <a:spLocks noGrp="1"/>
          </p:cNvSpPr>
          <p:nvPr>
            <p:ph type="body" sz="half" idx="1"/>
          </p:nvPr>
        </p:nvSpPr>
        <p:spPr>
          <a:xfrm>
            <a:off x="648217" y="1909371"/>
            <a:ext cx="6556986" cy="4278242"/>
          </a:xfrm>
          <a:prstGeom prst="rect">
            <a:avLst/>
          </a:prstGeom>
        </p:spPr>
        <p:txBody>
          <a:bodyPr/>
          <a:lstStyle/>
          <a:p>
            <a:pPr>
              <a:tabLst>
                <a:tab pos="711200" algn="l"/>
              </a:tabLst>
              <a:defRPr sz="2400">
                <a:latin typeface="Trebuchet MS"/>
                <a:ea typeface="Trebuchet MS"/>
                <a:cs typeface="Trebuchet MS"/>
                <a:sym typeface="Trebuchet MS"/>
              </a:defRPr>
            </a:pPr>
            <a:r>
              <a:t>HAVO: uitleggen</a:t>
            </a:r>
          </a:p>
          <a:p>
            <a:pPr>
              <a:tabLst>
                <a:tab pos="711200" algn="l"/>
              </a:tabLst>
              <a:defRPr sz="2400">
                <a:latin typeface="Trebuchet MS"/>
                <a:ea typeface="Trebuchet MS"/>
                <a:cs typeface="Trebuchet MS"/>
                <a:sym typeface="Trebuchet MS"/>
              </a:defRPr>
            </a:pPr>
            <a:r>
              <a:t>VWO:  analyseren</a:t>
            </a:r>
          </a:p>
          <a:p>
            <a:pPr>
              <a:tabLst>
                <a:tab pos="711200" algn="l"/>
              </a:tabLst>
              <a:defRPr sz="2400">
                <a:latin typeface="Trebuchet MS"/>
                <a:ea typeface="Trebuchet MS"/>
                <a:cs typeface="Trebuchet MS"/>
                <a:sym typeface="Trebuchet MS"/>
              </a:defRPr>
            </a:pPr>
            <a:endParaRPr/>
          </a:p>
          <a:p>
            <a:pPr>
              <a:tabLst>
                <a:tab pos="711200" algn="l"/>
              </a:tabLst>
              <a:defRPr sz="2400">
                <a:latin typeface="Trebuchet MS"/>
                <a:ea typeface="Trebuchet MS"/>
                <a:cs typeface="Trebuchet MS"/>
                <a:sym typeface="Trebuchet MS"/>
              </a:defRPr>
            </a:pPr>
            <a:r>
              <a:t>Extra voor VWO: de verplichtingen van de huurder noemen en de financiële gevolgen ervan voor de huurder uitleggen.</a:t>
            </a:r>
          </a:p>
          <a:p>
            <a:pPr>
              <a:tabLst>
                <a:tab pos="711200" algn="l"/>
              </a:tabLst>
              <a:defRPr sz="2400">
                <a:latin typeface="Trebuchet MS"/>
                <a:ea typeface="Trebuchet MS"/>
                <a:cs typeface="Trebuchet MS"/>
                <a:sym typeface="Trebuchet MS"/>
              </a:defRPr>
            </a:pPr>
            <a:endParaRPr/>
          </a:p>
          <a:p>
            <a:pPr>
              <a:tabLst>
                <a:tab pos="711200" algn="l"/>
              </a:tabLst>
              <a:defRPr sz="2400">
                <a:latin typeface="Trebuchet MS"/>
                <a:ea typeface="Trebuchet MS"/>
                <a:cs typeface="Trebuchet MS"/>
                <a:sym typeface="Trebuchet MS"/>
              </a:defRPr>
            </a:pPr>
            <a:r>
              <a:t>Extra begrip voor VWO: taxateur</a:t>
            </a:r>
          </a:p>
        </p:txBody>
      </p:sp>
      <p:pic>
        <p:nvPicPr>
          <p:cNvPr id="136" name="http://www.wereldverkenning.nl/wp-content/uploads/2013/08/Bloom.jpg" descr="http://www.wereldverkenning.nl/wp-content/uploads/2013/08/Bloom.jpg"/>
          <p:cNvPicPr>
            <a:picLocks noChangeAspect="1"/>
          </p:cNvPicPr>
          <p:nvPr/>
        </p:nvPicPr>
        <p:blipFill>
          <a:blip r:embed="rId2">
            <a:extLst/>
          </a:blip>
          <a:srcRect t="9141"/>
          <a:stretch>
            <a:fillRect/>
          </a:stretch>
        </p:blipFill>
        <p:spPr>
          <a:xfrm>
            <a:off x="8011816" y="1348581"/>
            <a:ext cx="3857163" cy="4160643"/>
          </a:xfrm>
          <a:prstGeom prst="rect">
            <a:avLst/>
          </a:prstGeom>
          <a:ln w="12700">
            <a:miter lim="400000"/>
          </a:ln>
        </p:spPr>
      </p:pic>
      <p:sp>
        <p:nvSpPr>
          <p:cNvPr id="137" name="Taxonomie van Bloom"/>
          <p:cNvSpPr txBox="1"/>
          <p:nvPr/>
        </p:nvSpPr>
        <p:spPr>
          <a:xfrm>
            <a:off x="8780688" y="5467596"/>
            <a:ext cx="2319485"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Taxonomie van Bloom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rogramma van vandaag"/>
          <p:cNvSpPr txBox="1"/>
          <p:nvPr/>
        </p:nvSpPr>
        <p:spPr>
          <a:xfrm>
            <a:off x="531638" y="753228"/>
            <a:ext cx="6896536" cy="10809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600">
                <a:latin typeface="Trebuchet MS"/>
                <a:ea typeface="Trebuchet MS"/>
                <a:cs typeface="Trebuchet MS"/>
                <a:sym typeface="Trebuchet MS"/>
              </a:defRPr>
            </a:lvl1pPr>
          </a:lstStyle>
          <a:p>
            <a:r>
              <a:t>Programma</a:t>
            </a:r>
          </a:p>
        </p:txBody>
      </p:sp>
      <p:sp>
        <p:nvSpPr>
          <p:cNvPr id="140" name="Nader kennismaken met de nieuwe eindtermen omtrent de keuze voor het huren of kopen van een woonhuis;…"/>
          <p:cNvSpPr txBox="1"/>
          <p:nvPr/>
        </p:nvSpPr>
        <p:spPr>
          <a:xfrm>
            <a:off x="703446" y="2077108"/>
            <a:ext cx="10785108" cy="359931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20842" indent="-320842">
              <a:lnSpc>
                <a:spcPct val="90000"/>
              </a:lnSpc>
              <a:spcBef>
                <a:spcPts val="1000"/>
              </a:spcBef>
              <a:buSzPct val="100000"/>
              <a:buAutoNum type="arabicPeriod"/>
              <a:defRPr sz="2400">
                <a:solidFill>
                  <a:srgbClr val="A7A7A7"/>
                </a:solidFill>
                <a:latin typeface="Trebuchet MS"/>
                <a:ea typeface="Trebuchet MS"/>
                <a:cs typeface="Trebuchet MS"/>
                <a:sym typeface="Trebuchet MS"/>
              </a:defRPr>
            </a:pPr>
            <a:r>
              <a:t>Nader kennismaken met de nieuwe eindtermen omtrent de keuze voor het huren of kopen van een woonhuis;</a:t>
            </a:r>
          </a:p>
          <a:p>
            <a:pPr>
              <a:lnSpc>
                <a:spcPct val="90000"/>
              </a:lnSpc>
              <a:spcBef>
                <a:spcPts val="1000"/>
              </a:spcBef>
              <a:defRPr sz="2400">
                <a:latin typeface="Trebuchet MS"/>
                <a:ea typeface="Trebuchet MS"/>
                <a:cs typeface="Trebuchet MS"/>
                <a:sym typeface="Trebuchet MS"/>
              </a:defRPr>
            </a:pPr>
            <a:endParaRPr/>
          </a:p>
          <a:p>
            <a:pPr marL="320842" indent="-320842">
              <a:lnSpc>
                <a:spcPct val="90000"/>
              </a:lnSpc>
              <a:spcBef>
                <a:spcPts val="1000"/>
              </a:spcBef>
              <a:buSzPct val="100000"/>
              <a:buAutoNum type="arabicPeriod" startAt="2"/>
              <a:defRPr sz="2400">
                <a:latin typeface="Trebuchet MS"/>
                <a:ea typeface="Trebuchet MS"/>
                <a:cs typeface="Trebuchet MS"/>
                <a:sym typeface="Trebuchet MS"/>
              </a:defRPr>
            </a:pPr>
            <a:r>
              <a:t>Zelf aan de slag met deze eindtermen;</a:t>
            </a:r>
          </a:p>
          <a:p>
            <a:pPr>
              <a:lnSpc>
                <a:spcPct val="90000"/>
              </a:lnSpc>
              <a:spcBef>
                <a:spcPts val="1000"/>
              </a:spcBef>
              <a:defRPr sz="2400">
                <a:latin typeface="Trebuchet MS"/>
                <a:ea typeface="Trebuchet MS"/>
                <a:cs typeface="Trebuchet MS"/>
                <a:sym typeface="Trebuchet MS"/>
              </a:defRPr>
            </a:pPr>
            <a:endParaRPr/>
          </a:p>
          <a:p>
            <a:pPr marL="320842" indent="-320842">
              <a:lnSpc>
                <a:spcPct val="90000"/>
              </a:lnSpc>
              <a:spcBef>
                <a:spcPts val="1000"/>
              </a:spcBef>
              <a:buSzPct val="100000"/>
              <a:buAutoNum type="arabicPeriod" startAt="3"/>
              <a:defRPr sz="2400">
                <a:latin typeface="Trebuchet MS"/>
                <a:ea typeface="Trebuchet MS"/>
                <a:cs typeface="Trebuchet MS"/>
                <a:sym typeface="Trebuchet MS"/>
              </a:defRPr>
            </a:pPr>
            <a:r>
              <a:t>Andere werkvormen om deze eindtermen te behandelen in de klas.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Opdracht stappenplan d.m.v. rollenspel"/>
          <p:cNvSpPr txBox="1">
            <a:spLocks noGrp="1"/>
          </p:cNvSpPr>
          <p:nvPr>
            <p:ph type="title"/>
          </p:nvPr>
        </p:nvSpPr>
        <p:spPr>
          <a:xfrm>
            <a:off x="531638" y="753228"/>
            <a:ext cx="11128724" cy="1080938"/>
          </a:xfrm>
          <a:prstGeom prst="rect">
            <a:avLst/>
          </a:prstGeom>
        </p:spPr>
        <p:txBody>
          <a:bodyPr/>
          <a:lstStyle>
            <a:lvl1pPr>
              <a:defRPr sz="3600">
                <a:latin typeface="Trebuchet MS"/>
                <a:ea typeface="Trebuchet MS"/>
                <a:cs typeface="Trebuchet MS"/>
                <a:sym typeface="Trebuchet MS"/>
              </a:defRPr>
            </a:lvl1pPr>
          </a:lstStyle>
          <a:p>
            <a:r>
              <a:t>Opdracht stappenplan d.m.v. rollenspel</a:t>
            </a:r>
          </a:p>
        </p:txBody>
      </p:sp>
      <p:sp>
        <p:nvSpPr>
          <p:cNvPr id="143" name="Mariska en Richard willen graag een huis kopen van ongeveer  € 500.000,-. Echter wij hebben geen idee hoe we dit aan moeten pakken."/>
          <p:cNvSpPr txBox="1">
            <a:spLocks noGrp="1"/>
          </p:cNvSpPr>
          <p:nvPr>
            <p:ph type="body" sz="quarter" idx="1"/>
          </p:nvPr>
        </p:nvSpPr>
        <p:spPr>
          <a:xfrm>
            <a:off x="568093" y="1922730"/>
            <a:ext cx="10756042" cy="1264753"/>
          </a:xfrm>
          <a:prstGeom prst="rect">
            <a:avLst/>
          </a:prstGeom>
        </p:spPr>
        <p:txBody>
          <a:bodyPr/>
          <a:lstStyle>
            <a:lvl1pPr>
              <a:lnSpc>
                <a:spcPct val="100000"/>
              </a:lnSpc>
              <a:tabLst>
                <a:tab pos="711200" algn="l"/>
              </a:tabLst>
              <a:defRPr sz="2400">
                <a:latin typeface="Trebuchet MS"/>
                <a:ea typeface="Trebuchet MS"/>
                <a:cs typeface="Trebuchet MS"/>
                <a:sym typeface="Trebuchet MS"/>
              </a:defRPr>
            </a:lvl1pPr>
          </a:lstStyle>
          <a:p>
            <a:r>
              <a:t>Mariska en Richard willen graag een huis kopen van ongeveer  € 500.000,-. Echter wij hebben geen idee hoe we dit aan moeten pakken.</a:t>
            </a:r>
          </a:p>
        </p:txBody>
      </p:sp>
      <p:sp>
        <p:nvSpPr>
          <p:cNvPr id="144" name="Wij vragen daarom aan jullie om een stappenplan te maken van het aankoopproces waarin staat:…"/>
          <p:cNvSpPr txBox="1"/>
          <p:nvPr/>
        </p:nvSpPr>
        <p:spPr>
          <a:xfrm>
            <a:off x="568093" y="3035951"/>
            <a:ext cx="11055814" cy="2250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tabLst>
                <a:tab pos="711200" algn="l"/>
              </a:tabLst>
              <a:defRPr sz="2400">
                <a:latin typeface="Trebuchet MS"/>
                <a:ea typeface="Trebuchet MS"/>
                <a:cs typeface="Trebuchet MS"/>
                <a:sym typeface="Trebuchet MS"/>
              </a:defRPr>
            </a:pPr>
            <a:r>
              <a:t>Wij vragen daarom aan jullie om een stappenplan te maken van het aankoopproces waarin staat:</a:t>
            </a:r>
          </a:p>
          <a:p>
            <a:pPr marL="228600" indent="-228600">
              <a:spcBef>
                <a:spcPts val="1000"/>
              </a:spcBef>
              <a:buSzPct val="100000"/>
              <a:buFont typeface="Arial"/>
              <a:buChar char="•"/>
              <a:tabLst>
                <a:tab pos="711200" algn="l"/>
              </a:tabLst>
              <a:defRPr sz="2400">
                <a:latin typeface="Trebuchet MS"/>
                <a:ea typeface="Trebuchet MS"/>
                <a:cs typeface="Trebuchet MS"/>
                <a:sym typeface="Trebuchet MS"/>
              </a:defRPr>
            </a:pPr>
            <a:r>
              <a:t> welke partijen wij tegen gaan komen; </a:t>
            </a:r>
          </a:p>
          <a:p>
            <a:pPr marL="228600" indent="-228600">
              <a:spcBef>
                <a:spcPts val="1000"/>
              </a:spcBef>
              <a:buSzPct val="100000"/>
              <a:buFont typeface="Arial"/>
              <a:buChar char="•"/>
              <a:tabLst>
                <a:tab pos="711200" algn="l"/>
              </a:tabLst>
              <a:defRPr sz="2400">
                <a:latin typeface="Trebuchet MS"/>
                <a:ea typeface="Trebuchet MS"/>
                <a:cs typeface="Trebuchet MS"/>
                <a:sym typeface="Trebuchet MS"/>
              </a:defRPr>
            </a:pPr>
            <a:r>
              <a:t> wanneer deze partijen een rol spelen;</a:t>
            </a:r>
          </a:p>
          <a:p>
            <a:pPr marL="228600" indent="-228600">
              <a:spcBef>
                <a:spcPts val="1000"/>
              </a:spcBef>
              <a:buSzPct val="100000"/>
              <a:buFont typeface="Arial"/>
              <a:buChar char="•"/>
              <a:tabLst>
                <a:tab pos="711200" algn="l"/>
              </a:tabLst>
              <a:defRPr sz="2400">
                <a:latin typeface="Trebuchet MS"/>
                <a:ea typeface="Trebuchet MS"/>
                <a:cs typeface="Trebuchet MS"/>
                <a:sym typeface="Trebuchet MS"/>
              </a:defRPr>
            </a:pPr>
            <a:r>
              <a:t> wat de taken van deze partijen in het aankoopproces zijn; </a:t>
            </a:r>
          </a:p>
        </p:txBody>
      </p:sp>
      <p:sp>
        <p:nvSpPr>
          <p:cNvPr id="145" name="We gaan het als volgt aanpakken…………………"/>
          <p:cNvSpPr txBox="1"/>
          <p:nvPr/>
        </p:nvSpPr>
        <p:spPr>
          <a:xfrm>
            <a:off x="579965" y="5636366"/>
            <a:ext cx="6371144" cy="447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marL="228600" indent="-228600">
              <a:spcBef>
                <a:spcPts val="1000"/>
              </a:spcBef>
              <a:buSzPct val="100000"/>
              <a:buFont typeface="Arial"/>
              <a:buChar char="•"/>
              <a:tabLst>
                <a:tab pos="711200" algn="l"/>
              </a:tabLst>
              <a:defRPr sz="2400">
                <a:latin typeface="Trebuchet MS"/>
                <a:ea typeface="Trebuchet MS"/>
                <a:cs typeface="Trebuchet MS"/>
                <a:sym typeface="Trebuchet MS"/>
              </a:defRPr>
            </a:lvl1pPr>
          </a:lstStyle>
          <a:p>
            <a:r>
              <a:t>We gaan het als volgt aanpakken…………………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fill="hold"/>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animBg="1" advAuto="0"/>
      <p:bldP spid="145" grpId="2" animBg="1" advAuto="0"/>
    </p:bldLst>
  </p:timing>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1048</Words>
  <Application>Microsoft Office PowerPoint</Application>
  <PresentationFormat>Breedbeeld</PresentationFormat>
  <Paragraphs>168</Paragraphs>
  <Slides>21</Slides>
  <Notes>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Arial</vt:lpstr>
      <vt:lpstr>Calibri</vt:lpstr>
      <vt:lpstr>Calibri Light</vt:lpstr>
      <vt:lpstr>Helvetica</vt:lpstr>
      <vt:lpstr>Lucida Sans Unicode</vt:lpstr>
      <vt:lpstr>Trebuchet MS</vt:lpstr>
      <vt:lpstr>Wingdings</vt:lpstr>
      <vt:lpstr>Kantoorthema</vt:lpstr>
      <vt:lpstr>Kopen of huren</vt:lpstr>
      <vt:lpstr>PowerPoint-presentatie</vt:lpstr>
      <vt:lpstr>PowerPoint-presentatie</vt:lpstr>
      <vt:lpstr>PowerPoint-presentatie</vt:lpstr>
      <vt:lpstr>Belangrijkste (nieuwe) begrippen HAVO</vt:lpstr>
      <vt:lpstr>Belangrijkste (nieuwe) begrippen VWO</vt:lpstr>
      <vt:lpstr>Verschil tussen HAVO en VWO</vt:lpstr>
      <vt:lpstr>PowerPoint-presentatie</vt:lpstr>
      <vt:lpstr>Opdracht stappenplan d.m.v. rollenspel</vt:lpstr>
      <vt:lpstr>PowerPoint-presentatie</vt:lpstr>
      <vt:lpstr>PowerPoint-presentatie</vt:lpstr>
      <vt:lpstr>Nabespreken stappenplan</vt:lpstr>
      <vt:lpstr>Didactische verantwoording samenwerkingsopdracht</vt:lpstr>
      <vt:lpstr>T-kaart voor samenwerken</vt:lpstr>
      <vt:lpstr>Evaluatie lesopdracht</vt:lpstr>
      <vt:lpstr>PowerPoint-presentatie</vt:lpstr>
      <vt:lpstr>Werkvorm 2  Kopen of huren</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Kopen of huren</dc:title>
  <dc:creator>Mariska van Son</dc:creator>
  <cp:lastModifiedBy>Mariska van Son</cp:lastModifiedBy>
  <cp:revision>3</cp:revision>
  <dcterms:modified xsi:type="dcterms:W3CDTF">2018-02-02T06:31:00Z</dcterms:modified>
</cp:coreProperties>
</file>