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96" r:id="rId3"/>
    <p:sldId id="29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94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91" r:id="rId31"/>
    <p:sldId id="282" r:id="rId32"/>
    <p:sldId id="284" r:id="rId33"/>
    <p:sldId id="283" r:id="rId34"/>
    <p:sldId id="285" r:id="rId35"/>
    <p:sldId id="292" r:id="rId36"/>
    <p:sldId id="287" r:id="rId37"/>
    <p:sldId id="286" r:id="rId38"/>
    <p:sldId id="293" r:id="rId3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FDB5F-008B-4DCB-BE24-86AAEFE19660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DEBEB-36A5-4102-AC2A-3598B56D4B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812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Laatste slide // de hiernavolgende slides zijn extra’s…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DEBEB-36A5-4102-AC2A-3598B56D4B1A}" type="slidenum">
              <a:rPr lang="nl-NL" smtClean="0"/>
              <a:t>36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026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A8DD6-F319-4543-B2C3-90B95B4A83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254F0A-904C-4098-8067-F3574C413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8BF1B-DF5F-48B5-8BD5-2F449C52F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5FD-8E36-4B53-917F-59BD65E2CA4A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BB787-0AFB-4DC8-A9A4-7F572F5F4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9517B-34F1-4378-8D35-12009A237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BD70-DEBF-4A64-ACA4-7F3E21DB6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849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2C8C-7889-4F60-9909-B38E74765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1439FE-B83D-43D3-A0E4-128C48D86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EA3A1-082C-471A-873C-2299A7FD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5FD-8E36-4B53-917F-59BD65E2CA4A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01445-BEBD-4D6B-AADC-962F7E08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D1EA8-5D62-4D41-8BEA-1C1B2EC3B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BD70-DEBF-4A64-ACA4-7F3E21DB6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05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C45F49-E315-4F96-B68D-5285B119A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576BFF-967C-429E-820A-4B4609AF3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52B4A-2A20-48BA-A706-98D8EB319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5FD-8E36-4B53-917F-59BD65E2CA4A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3004C-CB7C-4877-8810-5BF9A8E12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31298-11BC-482A-BE61-4786678DE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BD70-DEBF-4A64-ACA4-7F3E21DB6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41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2E594-CFCE-47A5-B1B5-1E71CAED5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FF3EC-BA2B-4582-AFA7-4CE0A7458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6D41E-5465-448E-9530-371EEE046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5FD-8E36-4B53-917F-59BD65E2CA4A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0DA03-5F54-4CB4-A824-477D90A39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50127-691B-44F5-89EA-3B3041322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BD70-DEBF-4A64-ACA4-7F3E21DB6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637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F175-5FCA-4ED6-8F45-0B4776C3F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68257-D58D-43C7-B9AC-D1B2C452D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2A923-0F97-4F24-9672-4A11EB82D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5FD-8E36-4B53-917F-59BD65E2CA4A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77160-043A-4D27-9B97-41022DC17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A6E30-61E6-43F4-9EC3-7F9D3B02D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BD70-DEBF-4A64-ACA4-7F3E21DB6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144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CDE41-B439-4FEF-9C31-E6262116E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34459-0A30-4F3F-ACC4-025D27398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EADDED-90BD-4085-99B9-A382CF6E6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3BED55-96D7-4905-8FCC-628768739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5FD-8E36-4B53-917F-59BD65E2CA4A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E104A-353F-4034-AC0F-C1DE021E4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99A10-A8E4-4B66-8572-EC19C9B7F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BD70-DEBF-4A64-ACA4-7F3E21DB6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843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53CF8-AE74-4D86-B386-A346A4F8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7213B-C4E1-4E3F-99DF-46D0321E8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D40D8-E390-45A4-8148-6C9B59046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13582D-0C5A-447B-8487-1C268393B3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1EE14C-EAC2-4228-9655-3B68F3B0CA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7A89E9-3174-4041-9523-0B6E02A12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5FD-8E36-4B53-917F-59BD65E2CA4A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D0DD1E-CD8B-4900-849D-5ECA51E45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93DD39-A5FB-40E3-BAAE-90105B8AB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BD70-DEBF-4A64-ACA4-7F3E21DB6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151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626C9-ECAA-485D-8FB7-656ACBCD3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703A94-B4B3-497B-A81C-D0B1F2564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5FD-8E36-4B53-917F-59BD65E2CA4A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55AEE1-0E01-4CD6-8202-87801A6C5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8C8A82-3184-4D79-9E96-982D5C62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BD70-DEBF-4A64-ACA4-7F3E21DB6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517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99D1D9-E623-42B1-8B49-4D2B6BC95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5FD-8E36-4B53-917F-59BD65E2CA4A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A3DFB7-E4B1-48F5-8BE6-DE330867C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D680F-9338-43C7-9A8D-60C882322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BD70-DEBF-4A64-ACA4-7F3E21DB6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737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79D6F-1F34-48A3-9BF7-15E9A97C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FF0B4-7BE8-4639-A4FC-B2448D95F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4E4AD-95AE-4C42-8260-3F6D08031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345813-3DB6-4133-8E58-DE64B1BFA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5FD-8E36-4B53-917F-59BD65E2CA4A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34C73A-D6AF-420C-9651-C48C1F025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37CA3-4A8B-451D-8C38-634D7AF4C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BD70-DEBF-4A64-ACA4-7F3E21DB6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334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B799E-6CA8-49CD-9F59-272699790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4E72E7-5FD8-4642-A5BB-4F454FA0FC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EA2E1-4A9A-47A6-B05E-13838CAEC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BFE3BA-9C86-4825-817E-21053A10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5FD-8E36-4B53-917F-59BD65E2CA4A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E9EE5-A33C-4671-B944-3B8887672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9604C4-26D7-4F8D-AE90-A0B137866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BD70-DEBF-4A64-ACA4-7F3E21DB6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15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37383B-E496-426C-A3BC-059E8D655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6CC50-8D78-4217-A309-D655EF1EF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A002E-68A5-48C9-9BA4-6788575D8B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C35FD-8E36-4B53-917F-59BD65E2CA4A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AD5D8-DA5E-46A5-BE0F-1CDD6D0B5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B8E57-2132-4778-89F8-C66DBFE148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3BD70-DEBF-4A64-ACA4-7F3E21DB694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46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DC27F-799C-41BD-A486-CC709477B8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IS-MB-GA model (uitbreiding)</a:t>
            </a:r>
            <a:br>
              <a:rPr lang="nl-NL" dirty="0"/>
            </a:br>
            <a:r>
              <a:rPr lang="nl-NL" dirty="0"/>
              <a:t>verwachtingen, doelstelling en schokken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D5A363-A91B-4160-B3A8-AD3A4FB98A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 </a:t>
            </a:r>
          </a:p>
          <a:p>
            <a:r>
              <a:rPr lang="nl-NL" dirty="0"/>
              <a:t>Nascholingsdag</a:t>
            </a:r>
          </a:p>
          <a:p>
            <a:r>
              <a:rPr lang="nl-NL" dirty="0"/>
              <a:t>Sessie voor gevorderden</a:t>
            </a:r>
          </a:p>
          <a:p>
            <a:endParaRPr lang="nl-NL" dirty="0"/>
          </a:p>
          <a:p>
            <a:r>
              <a:rPr lang="nl-NL" dirty="0"/>
              <a:t>Marc Schramm, Ferry Haan</a:t>
            </a:r>
          </a:p>
        </p:txBody>
      </p:sp>
    </p:spTree>
    <p:extLst>
      <p:ext uri="{BB962C8B-B14F-4D97-AF65-F5344CB8AC3E}">
        <p14:creationId xmlns:p14="http://schemas.microsoft.com/office/powerpoint/2010/main" val="2051328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E2F79-6CFF-4435-BDE8-293195000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5800" y="151766"/>
            <a:ext cx="3733800" cy="529610"/>
          </a:xfrm>
        </p:spPr>
        <p:txBody>
          <a:bodyPr>
            <a:normAutofit/>
          </a:bodyPr>
          <a:lstStyle/>
          <a:p>
            <a:r>
              <a:rPr lang="nl-NL" sz="2800" dirty="0"/>
              <a:t>Hoger belastingtarief?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FB58B-462B-4B70-AB29-B2DF44F31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6896" y="3302758"/>
            <a:ext cx="3697584" cy="529610"/>
          </a:xfrm>
        </p:spPr>
        <p:txBody>
          <a:bodyPr>
            <a:normAutofit fontScale="92500" lnSpcReduction="10000"/>
          </a:bodyPr>
          <a:lstStyle/>
          <a:p>
            <a:r>
              <a:rPr lang="nl-NL" sz="1800" dirty="0"/>
              <a:t>Bestedingslijn minder steil → lager inkomen, productie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002A4D2-C5A9-4F2A-978A-12AF487865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59040" cy="707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215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E2F79-6CFF-4435-BDE8-293195000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7929" y="153069"/>
            <a:ext cx="4107426" cy="450952"/>
          </a:xfrm>
        </p:spPr>
        <p:txBody>
          <a:bodyPr>
            <a:normAutofit/>
          </a:bodyPr>
          <a:lstStyle/>
          <a:p>
            <a:r>
              <a:rPr lang="nl-NL" sz="2400" dirty="0"/>
              <a:t>Lagere overheidsbestedingen?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FB58B-462B-4B70-AB29-B2DF44F31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7929" y="1633025"/>
            <a:ext cx="3706761" cy="661936"/>
          </a:xfrm>
        </p:spPr>
        <p:txBody>
          <a:bodyPr>
            <a:normAutofit fontScale="92500" lnSpcReduction="20000"/>
          </a:bodyPr>
          <a:lstStyle/>
          <a:p>
            <a:r>
              <a:rPr lang="nl-NL" sz="1800" dirty="0"/>
              <a:t>Bestedingslijn schuift naar beneden (1 op 1 met daling in O) → lager inkomen, productie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EF6F3-8D56-409C-84E9-8CAC559ED2B6}"/>
              </a:ext>
            </a:extLst>
          </p:cNvPr>
          <p:cNvSpPr/>
          <p:nvPr/>
        </p:nvSpPr>
        <p:spPr>
          <a:xfrm>
            <a:off x="1356853" y="471948"/>
            <a:ext cx="6017342" cy="56437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FB5AB6-84BF-4D7B-BD4A-405CBC582674}"/>
              </a:ext>
            </a:extLst>
          </p:cNvPr>
          <p:cNvSpPr txBox="1"/>
          <p:nvPr/>
        </p:nvSpPr>
        <p:spPr>
          <a:xfrm>
            <a:off x="1145458" y="6110123"/>
            <a:ext cx="422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0D06BB-3B68-4852-AC05-6ADCFBA03858}"/>
              </a:ext>
            </a:extLst>
          </p:cNvPr>
          <p:cNvSpPr txBox="1"/>
          <p:nvPr/>
        </p:nvSpPr>
        <p:spPr>
          <a:xfrm>
            <a:off x="6501271" y="6110123"/>
            <a:ext cx="1799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Inkomen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1C93099-B4AF-4FCF-9F3F-CD1F0FF4345C}"/>
              </a:ext>
            </a:extLst>
          </p:cNvPr>
          <p:cNvCxnSpPr>
            <a:cxnSpLocks/>
          </p:cNvCxnSpPr>
          <p:nvPr/>
        </p:nvCxnSpPr>
        <p:spPr>
          <a:xfrm>
            <a:off x="7374194" y="471948"/>
            <a:ext cx="0" cy="5638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A9CFFB5-35CB-4C03-8000-2858274059BB}"/>
              </a:ext>
            </a:extLst>
          </p:cNvPr>
          <p:cNvCxnSpPr/>
          <p:nvPr/>
        </p:nvCxnSpPr>
        <p:spPr>
          <a:xfrm flipV="1">
            <a:off x="1356851" y="471948"/>
            <a:ext cx="6017343" cy="5638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1994774-6F5B-4334-B754-6049A4252F40}"/>
              </a:ext>
            </a:extLst>
          </p:cNvPr>
          <p:cNvSpPr txBox="1"/>
          <p:nvPr/>
        </p:nvSpPr>
        <p:spPr>
          <a:xfrm>
            <a:off x="1494507" y="5833123"/>
            <a:ext cx="570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45°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8B4A5417-4E4E-4725-A881-E7EDD14B1F78}"/>
              </a:ext>
            </a:extLst>
          </p:cNvPr>
          <p:cNvSpPr/>
          <p:nvPr/>
        </p:nvSpPr>
        <p:spPr>
          <a:xfrm>
            <a:off x="1747678" y="5863900"/>
            <a:ext cx="137657" cy="2770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735E618-29A6-4554-AB8C-E5D561D38612}"/>
              </a:ext>
            </a:extLst>
          </p:cNvPr>
          <p:cNvCxnSpPr/>
          <p:nvPr/>
        </p:nvCxnSpPr>
        <p:spPr>
          <a:xfrm flipV="1">
            <a:off x="1356851" y="2821858"/>
            <a:ext cx="5348749" cy="217292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E54B3FBF-24D7-4E4E-97EC-204448744938}"/>
              </a:ext>
            </a:extLst>
          </p:cNvPr>
          <p:cNvSpPr/>
          <p:nvPr/>
        </p:nvSpPr>
        <p:spPr>
          <a:xfrm>
            <a:off x="3431458" y="4070555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9A28445-FFB7-4824-98EF-FEEE910E435D}"/>
              </a:ext>
            </a:extLst>
          </p:cNvPr>
          <p:cNvSpPr txBox="1"/>
          <p:nvPr/>
        </p:nvSpPr>
        <p:spPr>
          <a:xfrm>
            <a:off x="3333134" y="3723656"/>
            <a:ext cx="648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621E259-EC31-4066-9F5C-3F6B18A5FE64}"/>
              </a:ext>
            </a:extLst>
          </p:cNvPr>
          <p:cNvCxnSpPr/>
          <p:nvPr/>
        </p:nvCxnSpPr>
        <p:spPr>
          <a:xfrm flipV="1">
            <a:off x="1367737" y="3398802"/>
            <a:ext cx="5348749" cy="2172929"/>
          </a:xfrm>
          <a:prstGeom prst="line">
            <a:avLst/>
          </a:prstGeom>
          <a:ln w="38100">
            <a:solidFill>
              <a:srgbClr val="FFC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E9240C7F-763E-46AF-AB32-E27A9530B56B}"/>
              </a:ext>
            </a:extLst>
          </p:cNvPr>
          <p:cNvSpPr/>
          <p:nvPr/>
        </p:nvSpPr>
        <p:spPr>
          <a:xfrm>
            <a:off x="2360449" y="5083277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A9192D1-0D07-46CC-A865-88854A153F4A}"/>
              </a:ext>
            </a:extLst>
          </p:cNvPr>
          <p:cNvSpPr txBox="1"/>
          <p:nvPr/>
        </p:nvSpPr>
        <p:spPr>
          <a:xfrm>
            <a:off x="2285292" y="5162869"/>
            <a:ext cx="71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7C01F6-9456-4B64-BD30-DBC1CF634D75}"/>
              </a:ext>
            </a:extLst>
          </p:cNvPr>
          <p:cNvSpPr txBox="1"/>
          <p:nvPr/>
        </p:nvSpPr>
        <p:spPr>
          <a:xfrm rot="16200000">
            <a:off x="309716" y="757083"/>
            <a:ext cx="167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Bestedingen</a:t>
            </a:r>
          </a:p>
        </p:txBody>
      </p:sp>
    </p:spTree>
    <p:extLst>
      <p:ext uri="{BB962C8B-B14F-4D97-AF65-F5344CB8AC3E}">
        <p14:creationId xmlns:p14="http://schemas.microsoft.com/office/powerpoint/2010/main" val="31178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6" grpId="0" animBg="1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9629-44D7-4F8D-8802-E723BCF54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4741" y="355713"/>
            <a:ext cx="2760406" cy="558688"/>
          </a:xfrm>
        </p:spPr>
        <p:txBody>
          <a:bodyPr>
            <a:normAutofit/>
          </a:bodyPr>
          <a:lstStyle/>
          <a:p>
            <a:r>
              <a:rPr lang="nl-NL" sz="2400" dirty="0"/>
              <a:t>Hogere reële rente?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358E2-B071-4A85-8C10-8056AD8FE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4741" y="1638812"/>
            <a:ext cx="4117259" cy="691433"/>
          </a:xfrm>
        </p:spPr>
        <p:txBody>
          <a:bodyPr>
            <a:normAutofit/>
          </a:bodyPr>
          <a:lstStyle/>
          <a:p>
            <a:r>
              <a:rPr lang="nl-NL" sz="1800" dirty="0"/>
              <a:t>Bestedingslijn schuift naar beneden → lager inkomen, productie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8CB621-4A0B-4D3C-8BE9-051B8C3B1077}"/>
              </a:ext>
            </a:extLst>
          </p:cNvPr>
          <p:cNvSpPr/>
          <p:nvPr/>
        </p:nvSpPr>
        <p:spPr>
          <a:xfrm>
            <a:off x="1130710" y="471948"/>
            <a:ext cx="6017342" cy="56437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578DE4-5005-4B7F-991F-F27D6A7EAFB6}"/>
              </a:ext>
            </a:extLst>
          </p:cNvPr>
          <p:cNvSpPr txBox="1"/>
          <p:nvPr/>
        </p:nvSpPr>
        <p:spPr>
          <a:xfrm>
            <a:off x="919315" y="6110123"/>
            <a:ext cx="422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ECEEB7D-3F98-4813-ABBB-4A3B12BB0453}"/>
              </a:ext>
            </a:extLst>
          </p:cNvPr>
          <p:cNvCxnSpPr>
            <a:cxnSpLocks/>
          </p:cNvCxnSpPr>
          <p:nvPr/>
        </p:nvCxnSpPr>
        <p:spPr>
          <a:xfrm>
            <a:off x="7148051" y="471948"/>
            <a:ext cx="0" cy="5638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C1C5E4-27B5-4431-8741-E773BCF8667C}"/>
              </a:ext>
            </a:extLst>
          </p:cNvPr>
          <p:cNvCxnSpPr/>
          <p:nvPr/>
        </p:nvCxnSpPr>
        <p:spPr>
          <a:xfrm flipV="1">
            <a:off x="1130708" y="471948"/>
            <a:ext cx="6017343" cy="5638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68A5DCD-BFE9-4D09-B32A-48393E8DE359}"/>
              </a:ext>
            </a:extLst>
          </p:cNvPr>
          <p:cNvSpPr txBox="1"/>
          <p:nvPr/>
        </p:nvSpPr>
        <p:spPr>
          <a:xfrm>
            <a:off x="1268364" y="5833123"/>
            <a:ext cx="570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45°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3F2DBC9A-4902-4D35-A98F-C2EBD0A5183B}"/>
              </a:ext>
            </a:extLst>
          </p:cNvPr>
          <p:cNvSpPr/>
          <p:nvPr/>
        </p:nvSpPr>
        <p:spPr>
          <a:xfrm>
            <a:off x="1521535" y="5863900"/>
            <a:ext cx="137657" cy="2770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7BD1908-54A4-46AA-B1D6-F57DC50D9B7F}"/>
              </a:ext>
            </a:extLst>
          </p:cNvPr>
          <p:cNvCxnSpPr/>
          <p:nvPr/>
        </p:nvCxnSpPr>
        <p:spPr>
          <a:xfrm flipV="1">
            <a:off x="1130708" y="2821858"/>
            <a:ext cx="5348749" cy="217292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F306BD2C-99C4-47E9-A0B7-96AF034BB5C3}"/>
              </a:ext>
            </a:extLst>
          </p:cNvPr>
          <p:cNvSpPr/>
          <p:nvPr/>
        </p:nvSpPr>
        <p:spPr>
          <a:xfrm>
            <a:off x="3205315" y="4070555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C4A9B-7F1C-41FD-AF47-2B39CE6B785E}"/>
              </a:ext>
            </a:extLst>
          </p:cNvPr>
          <p:cNvSpPr txBox="1"/>
          <p:nvPr/>
        </p:nvSpPr>
        <p:spPr>
          <a:xfrm>
            <a:off x="3106991" y="3723656"/>
            <a:ext cx="648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8AA3044-888E-44DC-8FD8-49BF4C566744}"/>
              </a:ext>
            </a:extLst>
          </p:cNvPr>
          <p:cNvCxnSpPr/>
          <p:nvPr/>
        </p:nvCxnSpPr>
        <p:spPr>
          <a:xfrm flipV="1">
            <a:off x="1141594" y="3398802"/>
            <a:ext cx="5348749" cy="2172929"/>
          </a:xfrm>
          <a:prstGeom prst="line">
            <a:avLst/>
          </a:prstGeom>
          <a:ln w="38100">
            <a:solidFill>
              <a:srgbClr val="FFC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3774F7B4-E115-4CCF-AD64-EF686ED74B00}"/>
              </a:ext>
            </a:extLst>
          </p:cNvPr>
          <p:cNvSpPr/>
          <p:nvPr/>
        </p:nvSpPr>
        <p:spPr>
          <a:xfrm>
            <a:off x="2134306" y="5083277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AF3A17-AEC7-4B63-9D0E-BCE95A87A2F5}"/>
              </a:ext>
            </a:extLst>
          </p:cNvPr>
          <p:cNvSpPr txBox="1"/>
          <p:nvPr/>
        </p:nvSpPr>
        <p:spPr>
          <a:xfrm>
            <a:off x="2059149" y="5162869"/>
            <a:ext cx="71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2D24B4A-D738-49C3-8E43-83DA233DD85F}"/>
              </a:ext>
            </a:extLst>
          </p:cNvPr>
          <p:cNvSpPr txBox="1"/>
          <p:nvPr/>
        </p:nvSpPr>
        <p:spPr>
          <a:xfrm rot="16200000">
            <a:off x="96604" y="729735"/>
            <a:ext cx="167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Bestedingen</a:t>
            </a:r>
          </a:p>
        </p:txBody>
      </p:sp>
    </p:spTree>
    <p:extLst>
      <p:ext uri="{BB962C8B-B14F-4D97-AF65-F5344CB8AC3E}">
        <p14:creationId xmlns:p14="http://schemas.microsoft.com/office/powerpoint/2010/main" val="23752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 animBg="1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AD39D-72A8-4A67-9ADF-035848281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IS-curve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EAA22-AB41-42B4-9E18-1D299D5B4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Geeft effect van reële rente op evenwichtsinkomen weer</a:t>
            </a:r>
          </a:p>
          <a:p>
            <a:r>
              <a:rPr lang="nl-NL" dirty="0"/>
              <a:t>Maak gebruik van Keynesiaans kruis</a:t>
            </a:r>
          </a:p>
          <a:p>
            <a:r>
              <a:rPr lang="nl-NL" dirty="0">
                <a:solidFill>
                  <a:schemeClr val="accent3"/>
                </a:solidFill>
              </a:rPr>
              <a:t>Of 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schrijf identiteitsvergelijking uit</a:t>
            </a:r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>
              <a:solidFill>
                <a:schemeClr val="accent3"/>
              </a:solidFill>
            </a:endParaRP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20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9629-44D7-4F8D-8802-E723BCF54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1826" y="275252"/>
            <a:ext cx="2593258" cy="591429"/>
          </a:xfrm>
        </p:spPr>
        <p:txBody>
          <a:bodyPr>
            <a:normAutofit fontScale="90000"/>
          </a:bodyPr>
          <a:lstStyle/>
          <a:p>
            <a:r>
              <a:rPr lang="nl-NL" sz="2400" dirty="0"/>
              <a:t>Hogere reële rente?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358E2-B071-4A85-8C10-8056AD8FE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0865" y="1384123"/>
            <a:ext cx="3214993" cy="444583"/>
          </a:xfrm>
        </p:spPr>
        <p:txBody>
          <a:bodyPr>
            <a:normAutofit fontScale="85000" lnSpcReduction="20000"/>
          </a:bodyPr>
          <a:lstStyle/>
          <a:p>
            <a:r>
              <a:rPr lang="nl-NL" sz="1800" dirty="0"/>
              <a:t>Stel reële rente stijgt van bijv. 0,5% naar 1%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E90F84-7D3B-47E4-BE74-ADD8E4FC959F}"/>
              </a:ext>
            </a:extLst>
          </p:cNvPr>
          <p:cNvSpPr/>
          <p:nvPr/>
        </p:nvSpPr>
        <p:spPr>
          <a:xfrm>
            <a:off x="1356853" y="471948"/>
            <a:ext cx="6017342" cy="56437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B1E31F-E038-459D-91EF-36E508124104}"/>
              </a:ext>
            </a:extLst>
          </p:cNvPr>
          <p:cNvSpPr txBox="1"/>
          <p:nvPr/>
        </p:nvSpPr>
        <p:spPr>
          <a:xfrm>
            <a:off x="1145458" y="6110123"/>
            <a:ext cx="422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50BCB3-A3D4-4895-A200-18E4100353B8}"/>
              </a:ext>
            </a:extLst>
          </p:cNvPr>
          <p:cNvSpPr txBox="1"/>
          <p:nvPr/>
        </p:nvSpPr>
        <p:spPr>
          <a:xfrm>
            <a:off x="6501271" y="6110123"/>
            <a:ext cx="1799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Inkomen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49D0307-5711-4056-A43E-CA7E0E5C8BC3}"/>
              </a:ext>
            </a:extLst>
          </p:cNvPr>
          <p:cNvCxnSpPr>
            <a:cxnSpLocks/>
          </p:cNvCxnSpPr>
          <p:nvPr/>
        </p:nvCxnSpPr>
        <p:spPr>
          <a:xfrm>
            <a:off x="7374194" y="471948"/>
            <a:ext cx="0" cy="5638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0248E1A-5378-4D42-9248-6EBE7558EE9C}"/>
              </a:ext>
            </a:extLst>
          </p:cNvPr>
          <p:cNvCxnSpPr/>
          <p:nvPr/>
        </p:nvCxnSpPr>
        <p:spPr>
          <a:xfrm flipV="1">
            <a:off x="1356851" y="471948"/>
            <a:ext cx="6017343" cy="5638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EB9D0EB-BF24-47E4-917C-045E53E4F97E}"/>
              </a:ext>
            </a:extLst>
          </p:cNvPr>
          <p:cNvSpPr txBox="1"/>
          <p:nvPr/>
        </p:nvSpPr>
        <p:spPr>
          <a:xfrm>
            <a:off x="1494507" y="5833123"/>
            <a:ext cx="5702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45°</a:t>
            </a: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01CA9DB8-6404-438D-9C2A-E69DF62A4D9A}"/>
              </a:ext>
            </a:extLst>
          </p:cNvPr>
          <p:cNvSpPr/>
          <p:nvPr/>
        </p:nvSpPr>
        <p:spPr>
          <a:xfrm>
            <a:off x="1747678" y="5863900"/>
            <a:ext cx="137657" cy="2770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F51E3B0-E1B4-4040-9001-32B5C51C1BBD}"/>
              </a:ext>
            </a:extLst>
          </p:cNvPr>
          <p:cNvCxnSpPr/>
          <p:nvPr/>
        </p:nvCxnSpPr>
        <p:spPr>
          <a:xfrm flipV="1">
            <a:off x="1356851" y="2821858"/>
            <a:ext cx="5348749" cy="217292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B7A1B604-0681-4C2D-8AB1-2DC3B46DA29C}"/>
              </a:ext>
            </a:extLst>
          </p:cNvPr>
          <p:cNvSpPr/>
          <p:nvPr/>
        </p:nvSpPr>
        <p:spPr>
          <a:xfrm>
            <a:off x="3431458" y="4070555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D6AF755-1952-47E8-9434-08E71024F7A6}"/>
              </a:ext>
            </a:extLst>
          </p:cNvPr>
          <p:cNvSpPr txBox="1"/>
          <p:nvPr/>
        </p:nvSpPr>
        <p:spPr>
          <a:xfrm>
            <a:off x="3333134" y="3723656"/>
            <a:ext cx="648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1885D0F-0383-4FC1-950A-7CF7929181A1}"/>
              </a:ext>
            </a:extLst>
          </p:cNvPr>
          <p:cNvCxnSpPr/>
          <p:nvPr/>
        </p:nvCxnSpPr>
        <p:spPr>
          <a:xfrm flipV="1">
            <a:off x="1367737" y="3398802"/>
            <a:ext cx="5348749" cy="2172929"/>
          </a:xfrm>
          <a:prstGeom prst="line">
            <a:avLst/>
          </a:prstGeom>
          <a:ln w="38100">
            <a:solidFill>
              <a:srgbClr val="FFC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A699C3D1-299D-49BB-95ED-DE21DEFA2FCD}"/>
              </a:ext>
            </a:extLst>
          </p:cNvPr>
          <p:cNvSpPr/>
          <p:nvPr/>
        </p:nvSpPr>
        <p:spPr>
          <a:xfrm>
            <a:off x="2360449" y="5083277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78056A-C7E2-4C9B-8163-7000F6ECFE0C}"/>
              </a:ext>
            </a:extLst>
          </p:cNvPr>
          <p:cNvSpPr txBox="1"/>
          <p:nvPr/>
        </p:nvSpPr>
        <p:spPr>
          <a:xfrm>
            <a:off x="2285292" y="5162869"/>
            <a:ext cx="71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A93BB45-9343-4D2E-86EB-CF089DBC9C8E}"/>
              </a:ext>
            </a:extLst>
          </p:cNvPr>
          <p:cNvCxnSpPr/>
          <p:nvPr/>
        </p:nvCxnSpPr>
        <p:spPr>
          <a:xfrm>
            <a:off x="2429063" y="511974"/>
            <a:ext cx="0" cy="56381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5104E47-5AD2-4131-A664-BDB38D46E4B6}"/>
              </a:ext>
            </a:extLst>
          </p:cNvPr>
          <p:cNvCxnSpPr/>
          <p:nvPr/>
        </p:nvCxnSpPr>
        <p:spPr>
          <a:xfrm>
            <a:off x="3491055" y="486119"/>
            <a:ext cx="0" cy="563817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04FBF65-EBEE-4B88-942D-3FA42C58A472}"/>
              </a:ext>
            </a:extLst>
          </p:cNvPr>
          <p:cNvSpPr txBox="1"/>
          <p:nvPr/>
        </p:nvSpPr>
        <p:spPr>
          <a:xfrm rot="16200000">
            <a:off x="309716" y="757083"/>
            <a:ext cx="167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Bestedingen</a:t>
            </a:r>
          </a:p>
        </p:txBody>
      </p:sp>
    </p:spTree>
    <p:extLst>
      <p:ext uri="{BB962C8B-B14F-4D97-AF65-F5344CB8AC3E}">
        <p14:creationId xmlns:p14="http://schemas.microsoft.com/office/powerpoint/2010/main" val="292959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0EFBD-52C7-4F86-A33A-BC4E0C13C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4304" y="188248"/>
            <a:ext cx="4569542" cy="637661"/>
          </a:xfrm>
        </p:spPr>
        <p:txBody>
          <a:bodyPr>
            <a:normAutofit/>
          </a:bodyPr>
          <a:lstStyle/>
          <a:p>
            <a:r>
              <a:rPr lang="nl-NL" sz="2400" dirty="0"/>
              <a:t>Van Keynesiaans kruis naar IS-curve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5693626-B53E-431B-9469-0241A254C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650"/>
            <a:ext cx="10515600" cy="4351338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360FEEB-E888-4B7A-984E-53B34E1B8A5F}"/>
              </a:ext>
            </a:extLst>
          </p:cNvPr>
          <p:cNvSpPr/>
          <p:nvPr/>
        </p:nvSpPr>
        <p:spPr>
          <a:xfrm>
            <a:off x="1356853" y="471948"/>
            <a:ext cx="6017342" cy="56437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1CDA556-8608-47A6-BFB0-B161218D4D1C}"/>
              </a:ext>
            </a:extLst>
          </p:cNvPr>
          <p:cNvSpPr txBox="1"/>
          <p:nvPr/>
        </p:nvSpPr>
        <p:spPr>
          <a:xfrm>
            <a:off x="1145458" y="6110123"/>
            <a:ext cx="422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6DE652B-D055-4CD4-9961-165E5FC9A5C3}"/>
              </a:ext>
            </a:extLst>
          </p:cNvPr>
          <p:cNvCxnSpPr>
            <a:cxnSpLocks/>
          </p:cNvCxnSpPr>
          <p:nvPr/>
        </p:nvCxnSpPr>
        <p:spPr>
          <a:xfrm>
            <a:off x="7374194" y="471948"/>
            <a:ext cx="0" cy="5638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F619A8E0-6E6A-4F0B-8E03-123C0DFB2BD0}"/>
              </a:ext>
            </a:extLst>
          </p:cNvPr>
          <p:cNvSpPr/>
          <p:nvPr/>
        </p:nvSpPr>
        <p:spPr>
          <a:xfrm>
            <a:off x="3432061" y="5235882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5EC0779-A4E3-4615-B391-D2072BD85945}"/>
              </a:ext>
            </a:extLst>
          </p:cNvPr>
          <p:cNvCxnSpPr>
            <a:cxnSpLocks/>
          </p:cNvCxnSpPr>
          <p:nvPr/>
        </p:nvCxnSpPr>
        <p:spPr>
          <a:xfrm flipH="1">
            <a:off x="1330125" y="5297557"/>
            <a:ext cx="267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9BC8828-8A79-4571-B5FE-163CC3E8231A}"/>
              </a:ext>
            </a:extLst>
          </p:cNvPr>
          <p:cNvCxnSpPr>
            <a:cxnSpLocks/>
          </p:cNvCxnSpPr>
          <p:nvPr/>
        </p:nvCxnSpPr>
        <p:spPr>
          <a:xfrm flipH="1">
            <a:off x="1330125" y="4475919"/>
            <a:ext cx="300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8BBBC918-234E-46B8-816B-B08E2CC0C0CB}"/>
              </a:ext>
            </a:extLst>
          </p:cNvPr>
          <p:cNvSpPr txBox="1"/>
          <p:nvPr/>
        </p:nvSpPr>
        <p:spPr>
          <a:xfrm>
            <a:off x="895841" y="4277032"/>
            <a:ext cx="556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1,0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C615E4B-02A6-48D3-BB94-468990990CF9}"/>
              </a:ext>
            </a:extLst>
          </p:cNvPr>
          <p:cNvSpPr txBox="1"/>
          <p:nvPr/>
        </p:nvSpPr>
        <p:spPr>
          <a:xfrm>
            <a:off x="909095" y="5105294"/>
            <a:ext cx="556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0,5</a:t>
            </a:r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B2E28EC8-CCF2-457D-BEFC-6598B7339FAE}"/>
              </a:ext>
            </a:extLst>
          </p:cNvPr>
          <p:cNvSpPr/>
          <p:nvPr/>
        </p:nvSpPr>
        <p:spPr>
          <a:xfrm>
            <a:off x="2364248" y="4437016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51D633F-DE95-41FA-AEB6-B4F8DAC2A548}"/>
              </a:ext>
            </a:extLst>
          </p:cNvPr>
          <p:cNvSpPr txBox="1"/>
          <p:nvPr/>
        </p:nvSpPr>
        <p:spPr>
          <a:xfrm>
            <a:off x="3493908" y="4998467"/>
            <a:ext cx="546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3D8651F-D037-4101-B5D4-E9BC1FC97F53}"/>
              </a:ext>
            </a:extLst>
          </p:cNvPr>
          <p:cNvSpPr txBox="1"/>
          <p:nvPr/>
        </p:nvSpPr>
        <p:spPr>
          <a:xfrm>
            <a:off x="2373574" y="4092366"/>
            <a:ext cx="270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EAE3481-258E-47B1-B143-2A82C683BE72}"/>
              </a:ext>
            </a:extLst>
          </p:cNvPr>
          <p:cNvCxnSpPr/>
          <p:nvPr/>
        </p:nvCxnSpPr>
        <p:spPr>
          <a:xfrm>
            <a:off x="1663604" y="3939821"/>
            <a:ext cx="2405269" cy="18089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BFAA57C4-9F3D-4730-B09C-6A4980792EEA}"/>
              </a:ext>
            </a:extLst>
          </p:cNvPr>
          <p:cNvSpPr txBox="1"/>
          <p:nvPr/>
        </p:nvSpPr>
        <p:spPr>
          <a:xfrm>
            <a:off x="4070142" y="5564077"/>
            <a:ext cx="889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00130E3-DEAE-4CB6-A485-1CF067966771}"/>
              </a:ext>
            </a:extLst>
          </p:cNvPr>
          <p:cNvSpPr txBox="1"/>
          <p:nvPr/>
        </p:nvSpPr>
        <p:spPr>
          <a:xfrm rot="16200000">
            <a:off x="309716" y="657693"/>
            <a:ext cx="167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Reële rente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2F27171-1392-4036-8A87-03B62F714F88}"/>
              </a:ext>
            </a:extLst>
          </p:cNvPr>
          <p:cNvCxnSpPr>
            <a:cxnSpLocks/>
          </p:cNvCxnSpPr>
          <p:nvPr/>
        </p:nvCxnSpPr>
        <p:spPr>
          <a:xfrm>
            <a:off x="2413612" y="-32713"/>
            <a:ext cx="0" cy="61035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9EA6406-77A3-4706-A3DD-B4A3E1621A34}"/>
              </a:ext>
            </a:extLst>
          </p:cNvPr>
          <p:cNvCxnSpPr>
            <a:cxnSpLocks/>
          </p:cNvCxnSpPr>
          <p:nvPr/>
        </p:nvCxnSpPr>
        <p:spPr>
          <a:xfrm>
            <a:off x="3500890" y="-33836"/>
            <a:ext cx="0" cy="61242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360CF758-60ED-49F4-80AB-E97AF0BC1ED0}"/>
              </a:ext>
            </a:extLst>
          </p:cNvPr>
          <p:cNvSpPr txBox="1"/>
          <p:nvPr/>
        </p:nvSpPr>
        <p:spPr>
          <a:xfrm>
            <a:off x="6501271" y="6110123"/>
            <a:ext cx="1799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Inkomen</a:t>
            </a:r>
          </a:p>
        </p:txBody>
      </p:sp>
    </p:spTree>
    <p:extLst>
      <p:ext uri="{BB962C8B-B14F-4D97-AF65-F5344CB8AC3E}">
        <p14:creationId xmlns:p14="http://schemas.microsoft.com/office/powerpoint/2010/main" val="268080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2" grpId="0" animBg="1"/>
      <p:bldP spid="44" grpId="0"/>
      <p:bldP spid="45" grpId="0"/>
      <p:bldP spid="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44C4-9337-48D0-B2BB-5FF7873A0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schuift IS-curve?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0293B-EF39-4088-9110-918F4E6AC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Alles (met uitzondering van reële rente) wat bestedingslijn doet schuiven of van helling doet veranderen</a:t>
            </a:r>
          </a:p>
          <a:p>
            <a:r>
              <a:rPr lang="nl-NL" dirty="0"/>
              <a:t>Dus verandering in O, belastingtarief, autonome consumptie en investeringen etc.</a:t>
            </a:r>
          </a:p>
          <a:p>
            <a:endParaRPr lang="nl-NL" dirty="0"/>
          </a:p>
          <a:p>
            <a:r>
              <a:rPr lang="nl-NL" dirty="0"/>
              <a:t>Een steilere bestedingslijn maakt IS-curve minder steil</a:t>
            </a:r>
          </a:p>
          <a:p>
            <a:r>
              <a:rPr lang="nl-NL" dirty="0"/>
              <a:t>Een opwaartse verschuiving van bestedingslijn leidt tot opwaartse verschuiving van IS-curve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1742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6231B-CBBF-488B-A4E4-FCE926400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MB-curve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0BA1C-88EF-4581-976F-026D7C801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Veronderstelling: reële rente bepaald door monetair beleid</a:t>
            </a:r>
          </a:p>
          <a:p>
            <a:r>
              <a:rPr lang="nl-NL" dirty="0"/>
              <a:t>Tijdens laagconjunctuur verlaagt centrale bank reële rente (MB-curve omlaag)</a:t>
            </a:r>
          </a:p>
          <a:p>
            <a:r>
              <a:rPr lang="nl-NL" dirty="0"/>
              <a:t>Tijdens hoogconjunctuur verhoogt centrale bank reële rente (MB-curve omhoog)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Enkelvoudig mandaat centrale bank (slechts 1 doelstelling): </a:t>
            </a:r>
          </a:p>
          <a:p>
            <a:r>
              <a:rPr lang="nl-NL" dirty="0"/>
              <a:t>Stabiliseren inflatie; halt toeroepen aan stijging van inflatie (tijdens bijv. hoogconjunctuur) en aan daling van inflatie (tijdens bijv. laagconjunctuur). Als inflatie stijgt → verhoging reële rente. Als inflatie daalt → verlaging reële rente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5739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413EB-9F62-4695-A2AE-584BD88FC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Vergelijk beleidsregel in IS-MB-GA met mandaat ECB (5 minuten)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F7145-9073-4043-A6BB-4B41D156C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het mandaat van de ECB?</a:t>
            </a:r>
          </a:p>
          <a:p>
            <a:r>
              <a:rPr lang="nl-NL" dirty="0"/>
              <a:t>Welke beleidsregel volgt daaruit voort?</a:t>
            </a:r>
          </a:p>
          <a:p>
            <a:r>
              <a:rPr lang="nl-NL" dirty="0"/>
              <a:t>Kan beleidsregel ingebouwd worden in IS-MB-GA? Zo ja, hoe?</a:t>
            </a:r>
          </a:p>
        </p:txBody>
      </p:sp>
    </p:spTree>
    <p:extLst>
      <p:ext uri="{BB962C8B-B14F-4D97-AF65-F5344CB8AC3E}">
        <p14:creationId xmlns:p14="http://schemas.microsoft.com/office/powerpoint/2010/main" val="92668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7C2A9-49EC-4AB3-96E1-F187D10BD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GA-curve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84226-7362-4DC9-8E16-B36561BEA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Verschillende economische onderbouwingen GA-curve zijn denkbaar</a:t>
            </a:r>
          </a:p>
          <a:p>
            <a:pPr lvl="1"/>
            <a:r>
              <a:rPr lang="nl-NL" dirty="0"/>
              <a:t>Milton Friedman: loonvorming – arbeidsmarkt</a:t>
            </a:r>
          </a:p>
          <a:p>
            <a:pPr lvl="1"/>
            <a:r>
              <a:rPr lang="nl-NL" dirty="0"/>
              <a:t>Robert Lucas: bedrijven beoordelen verandering in vraag als gevolg van verandering in monetair beleid verkeerd</a:t>
            </a:r>
          </a:p>
          <a:p>
            <a:pPr lvl="1"/>
            <a:r>
              <a:rPr lang="nl-NL" dirty="0"/>
              <a:t>Etc.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17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B7D38-41A6-44D2-BB40-264B183AF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Curriculumversie IS-MB-GA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ECCEBF-62E7-48AE-B1FC-A090E4C51E08}"/>
              </a:ext>
            </a:extLst>
          </p:cNvPr>
          <p:cNvSpPr txBox="1"/>
          <p:nvPr/>
        </p:nvSpPr>
        <p:spPr>
          <a:xfrm>
            <a:off x="493987" y="1690688"/>
            <a:ext cx="6675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Een of andere vraagschok, bijvoorbeeld: consumentenvertrouwen ↑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36CA21-4D9C-43B7-815C-CA6DEFCF54D2}"/>
              </a:ext>
            </a:extLst>
          </p:cNvPr>
          <p:cNvSpPr txBox="1"/>
          <p:nvPr/>
        </p:nvSpPr>
        <p:spPr>
          <a:xfrm>
            <a:off x="838200" y="223197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Economie oververhit (productie &gt; productiecapaciteit)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FCC3E5-A41A-4510-B9E9-F61951D184DC}"/>
              </a:ext>
            </a:extLst>
          </p:cNvPr>
          <p:cNvSpPr txBox="1"/>
          <p:nvPr/>
        </p:nvSpPr>
        <p:spPr>
          <a:xfrm>
            <a:off x="1445173" y="2682227"/>
            <a:ext cx="285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Inflatie ↑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12B19F-B603-4704-9D23-4614EA9DBD01}"/>
              </a:ext>
            </a:extLst>
          </p:cNvPr>
          <p:cNvSpPr txBox="1"/>
          <p:nvPr/>
        </p:nvSpPr>
        <p:spPr>
          <a:xfrm>
            <a:off x="2840420" y="2630232"/>
            <a:ext cx="3111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Centrale bank </a:t>
            </a:r>
            <a:r>
              <a:rPr lang="nl-NL" dirty="0" err="1"/>
              <a:t>interveniëert</a:t>
            </a:r>
            <a:r>
              <a:rPr lang="nl-NL" dirty="0"/>
              <a:t>:</a:t>
            </a:r>
          </a:p>
          <a:p>
            <a:r>
              <a:rPr lang="nl-NL" dirty="0"/>
              <a:t>Reële rente ↑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BD69A4-9C9C-4A4A-8893-BF0F63DB2C84}"/>
              </a:ext>
            </a:extLst>
          </p:cNvPr>
          <p:cNvSpPr txBox="1"/>
          <p:nvPr/>
        </p:nvSpPr>
        <p:spPr>
          <a:xfrm>
            <a:off x="5699233" y="2659152"/>
            <a:ext cx="3111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Economie minder oververhit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42E2FC-4058-4480-BAFA-74C93172C8E7}"/>
              </a:ext>
            </a:extLst>
          </p:cNvPr>
          <p:cNvSpPr txBox="1"/>
          <p:nvPr/>
        </p:nvSpPr>
        <p:spPr>
          <a:xfrm>
            <a:off x="8702540" y="2640742"/>
            <a:ext cx="285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Inflatie ↑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BB5F2D-293F-4515-9BCB-45519815FC63}"/>
              </a:ext>
            </a:extLst>
          </p:cNvPr>
          <p:cNvSpPr txBox="1"/>
          <p:nvPr/>
        </p:nvSpPr>
        <p:spPr>
          <a:xfrm>
            <a:off x="2835167" y="3392231"/>
            <a:ext cx="3111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Centrale bank </a:t>
            </a:r>
            <a:r>
              <a:rPr lang="nl-NL" dirty="0" err="1"/>
              <a:t>interveniëert</a:t>
            </a:r>
            <a:r>
              <a:rPr lang="nl-NL" dirty="0"/>
              <a:t>:</a:t>
            </a:r>
          </a:p>
          <a:p>
            <a:r>
              <a:rPr lang="nl-NL" dirty="0"/>
              <a:t>Reële rente ↑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A4508E-2BA8-43DC-BA5C-DE937B33F94E}"/>
              </a:ext>
            </a:extLst>
          </p:cNvPr>
          <p:cNvSpPr txBox="1"/>
          <p:nvPr/>
        </p:nvSpPr>
        <p:spPr>
          <a:xfrm>
            <a:off x="5688718" y="3407995"/>
            <a:ext cx="2856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Enzovoorts, enzovoorts</a:t>
            </a:r>
          </a:p>
          <a:p>
            <a:r>
              <a:rPr lang="nl-NL" dirty="0"/>
              <a:t>Totdat economie niet meer oververhit is (productie = productiecapaciteit)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63C8FF-B4D0-4712-87C7-E3FA614ADF19}"/>
              </a:ext>
            </a:extLst>
          </p:cNvPr>
          <p:cNvSpPr txBox="1"/>
          <p:nvPr/>
        </p:nvSpPr>
        <p:spPr>
          <a:xfrm>
            <a:off x="8692030" y="3429000"/>
            <a:ext cx="285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Inflatie stijgt niet verder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4E19025C-49AC-48B1-8E64-359B8BB7C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986" y="1690688"/>
            <a:ext cx="10956795" cy="4351338"/>
          </a:xfrm>
        </p:spPr>
        <p:txBody>
          <a:bodyPr>
            <a:normAutofit lnSpcReduction="10000"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Hoe kunnen we het model nog realistischer maken? Aan welke uitbreidingen denken jullie?</a:t>
            </a:r>
          </a:p>
        </p:txBody>
      </p:sp>
    </p:spTree>
    <p:extLst>
      <p:ext uri="{BB962C8B-B14F-4D97-AF65-F5344CB8AC3E}">
        <p14:creationId xmlns:p14="http://schemas.microsoft.com/office/powerpoint/2010/main" val="5430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14" grpId="0"/>
      <p:bldP spid="16" grpId="0"/>
      <p:bldP spid="17" grpId="0"/>
      <p:bldP spid="19" grpId="0"/>
      <p:bldP spid="21" grpId="0"/>
      <p:bldP spid="2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C245-DFD5-46E2-B2B5-948425C4D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Friedman-onderbouwing achter GA-curve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0DC48-4CAA-427A-9A07-EF9AFC088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u="sng" dirty="0"/>
              <a:t>Loonvorming</a:t>
            </a:r>
          </a:p>
          <a:p>
            <a:r>
              <a:rPr lang="en-US" dirty="0" err="1"/>
              <a:t>Loononderhandeling</a:t>
            </a:r>
            <a:r>
              <a:rPr lang="en-US" dirty="0"/>
              <a:t> </a:t>
            </a:r>
            <a:r>
              <a:rPr lang="en-US" dirty="0" err="1"/>
              <a:t>vakbonden</a:t>
            </a:r>
            <a:r>
              <a:rPr lang="en-US" dirty="0"/>
              <a:t> – </a:t>
            </a:r>
            <a:r>
              <a:rPr lang="en-US" dirty="0" err="1"/>
              <a:t>werkgevers</a:t>
            </a:r>
            <a:endParaRPr lang="en-US" dirty="0"/>
          </a:p>
          <a:p>
            <a:r>
              <a:rPr lang="en-US" dirty="0" err="1"/>
              <a:t>Onderhandeling</a:t>
            </a:r>
            <a:r>
              <a:rPr lang="en-US" dirty="0"/>
              <a:t> over loon in de </a:t>
            </a:r>
            <a:r>
              <a:rPr lang="en-US" dirty="0" err="1"/>
              <a:t>nabije</a:t>
            </a:r>
            <a:r>
              <a:rPr lang="en-US" dirty="0"/>
              <a:t> </a:t>
            </a:r>
            <a:r>
              <a:rPr lang="en-US" dirty="0" err="1"/>
              <a:t>toekomst</a:t>
            </a:r>
            <a:endParaRPr lang="en-US" dirty="0"/>
          </a:p>
          <a:p>
            <a:r>
              <a:rPr lang="en-US" dirty="0"/>
              <a:t>Wat </a:t>
            </a:r>
            <a:r>
              <a:rPr lang="en-US" dirty="0" err="1"/>
              <a:t>speelt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afspraak</a:t>
            </a:r>
            <a:r>
              <a:rPr lang="en-US" dirty="0"/>
              <a:t> m.b.t. </a:t>
            </a:r>
            <a:r>
              <a:rPr lang="en-US" dirty="0" err="1"/>
              <a:t>loonstijging</a:t>
            </a:r>
            <a:r>
              <a:rPr lang="en-US" dirty="0"/>
              <a:t>? </a:t>
            </a:r>
            <a:r>
              <a:rPr lang="en-US" dirty="0" err="1"/>
              <a:t>Arbeidsproductiviteit</a:t>
            </a:r>
            <a:r>
              <a:rPr lang="en-US" dirty="0"/>
              <a:t>, </a:t>
            </a:r>
            <a:r>
              <a:rPr lang="en-US" dirty="0" err="1"/>
              <a:t>inflatie</a:t>
            </a:r>
            <a:r>
              <a:rPr lang="en-US" dirty="0"/>
              <a:t> die men </a:t>
            </a:r>
            <a:r>
              <a:rPr lang="en-US" dirty="0" err="1"/>
              <a:t>verwacht</a:t>
            </a:r>
            <a:r>
              <a:rPr lang="en-US" dirty="0"/>
              <a:t> in de </a:t>
            </a:r>
            <a:r>
              <a:rPr lang="en-US" dirty="0" err="1"/>
              <a:t>nabije</a:t>
            </a:r>
            <a:r>
              <a:rPr lang="en-US" dirty="0"/>
              <a:t> </a:t>
            </a:r>
            <a:r>
              <a:rPr lang="en-US" dirty="0" err="1"/>
              <a:t>toekomst</a:t>
            </a:r>
            <a:r>
              <a:rPr lang="en-US" dirty="0"/>
              <a:t>, </a:t>
            </a:r>
            <a:r>
              <a:rPr lang="en-US" dirty="0" err="1"/>
              <a:t>onderhandelingspositie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Hoe </a:t>
            </a:r>
            <a:r>
              <a:rPr lang="en-US" dirty="0" err="1"/>
              <a:t>productiever</a:t>
            </a:r>
            <a:r>
              <a:rPr lang="en-US" dirty="0"/>
              <a:t> </a:t>
            </a:r>
            <a:r>
              <a:rPr lang="en-US" dirty="0" err="1"/>
              <a:t>werknemers</a:t>
            </a:r>
            <a:r>
              <a:rPr lang="en-US" dirty="0"/>
              <a:t>, hoe </a:t>
            </a:r>
            <a:r>
              <a:rPr lang="en-US" dirty="0" err="1"/>
              <a:t>hoger</a:t>
            </a:r>
            <a:r>
              <a:rPr lang="en-US" dirty="0"/>
              <a:t> het </a:t>
            </a:r>
            <a:r>
              <a:rPr lang="en-US" dirty="0" err="1"/>
              <a:t>reële</a:t>
            </a:r>
            <a:r>
              <a:rPr lang="en-US" dirty="0"/>
              <a:t> loon </a:t>
            </a:r>
          </a:p>
          <a:p>
            <a:pPr lvl="1"/>
            <a:r>
              <a:rPr lang="en-US" dirty="0"/>
              <a:t>Hoe </a:t>
            </a:r>
            <a:r>
              <a:rPr lang="en-US" dirty="0" err="1"/>
              <a:t>hoger</a:t>
            </a:r>
            <a:r>
              <a:rPr lang="en-US" dirty="0"/>
              <a:t> de </a:t>
            </a:r>
            <a:r>
              <a:rPr lang="en-US" dirty="0" err="1"/>
              <a:t>inflatie</a:t>
            </a:r>
            <a:r>
              <a:rPr lang="en-US" dirty="0"/>
              <a:t> die men </a:t>
            </a:r>
            <a:r>
              <a:rPr lang="en-US" dirty="0" err="1"/>
              <a:t>verwacht</a:t>
            </a:r>
            <a:r>
              <a:rPr lang="en-US" dirty="0"/>
              <a:t>, hoe </a:t>
            </a:r>
            <a:r>
              <a:rPr lang="en-US" dirty="0" err="1"/>
              <a:t>hoger</a:t>
            </a:r>
            <a:r>
              <a:rPr lang="en-US" dirty="0"/>
              <a:t> de </a:t>
            </a:r>
            <a:r>
              <a:rPr lang="en-US" dirty="0" err="1"/>
              <a:t>stijging</a:t>
            </a:r>
            <a:r>
              <a:rPr lang="en-US" dirty="0"/>
              <a:t> van het </a:t>
            </a:r>
            <a:r>
              <a:rPr lang="en-US" dirty="0" err="1"/>
              <a:t>nominale</a:t>
            </a:r>
            <a:r>
              <a:rPr lang="en-US" dirty="0"/>
              <a:t> loon die men </a:t>
            </a:r>
            <a:r>
              <a:rPr lang="en-US" dirty="0" err="1"/>
              <a:t>uitonderhandelt</a:t>
            </a:r>
            <a:endParaRPr lang="en-US" dirty="0"/>
          </a:p>
          <a:p>
            <a:pPr lvl="1"/>
            <a:r>
              <a:rPr lang="en-US" dirty="0"/>
              <a:t>Hoe </a:t>
            </a:r>
            <a:r>
              <a:rPr lang="en-US" dirty="0" err="1"/>
              <a:t>hoger</a:t>
            </a:r>
            <a:r>
              <a:rPr lang="en-US" dirty="0"/>
              <a:t> de </a:t>
            </a:r>
            <a:r>
              <a:rPr lang="en-US" dirty="0" err="1"/>
              <a:t>werkloosheid</a:t>
            </a:r>
            <a:r>
              <a:rPr lang="en-US" dirty="0"/>
              <a:t>, hoe </a:t>
            </a:r>
            <a:r>
              <a:rPr lang="en-US" dirty="0" err="1"/>
              <a:t>zwakker</a:t>
            </a:r>
            <a:r>
              <a:rPr lang="en-US" dirty="0"/>
              <a:t> de </a:t>
            </a:r>
            <a:r>
              <a:rPr lang="en-US" dirty="0" err="1"/>
              <a:t>onderhandelingspositie</a:t>
            </a:r>
            <a:r>
              <a:rPr lang="en-US" dirty="0"/>
              <a:t> van </a:t>
            </a:r>
            <a:r>
              <a:rPr lang="en-US" dirty="0" err="1"/>
              <a:t>vakbonden</a:t>
            </a:r>
            <a:r>
              <a:rPr lang="en-US" dirty="0"/>
              <a:t>, hoe lager de </a:t>
            </a:r>
            <a:r>
              <a:rPr lang="en-US" dirty="0" err="1"/>
              <a:t>stijging</a:t>
            </a:r>
            <a:r>
              <a:rPr lang="en-US" dirty="0"/>
              <a:t> van het </a:t>
            </a:r>
            <a:r>
              <a:rPr lang="en-US" dirty="0" err="1"/>
              <a:t>reële</a:t>
            </a:r>
            <a:r>
              <a:rPr lang="en-US" dirty="0"/>
              <a:t> loon die men </a:t>
            </a:r>
            <a:r>
              <a:rPr lang="en-US" dirty="0" err="1"/>
              <a:t>uitonderhandelt</a:t>
            </a: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5226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D8DB7-0F47-4A63-872F-710548B6E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als verwachtingen niet uitkomen?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EE504-BE4A-4601-863A-DA6FE473D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 </a:t>
            </a:r>
            <a:r>
              <a:rPr lang="en-US" dirty="0" err="1"/>
              <a:t>inflatie</a:t>
            </a:r>
            <a:r>
              <a:rPr lang="en-US" dirty="0"/>
              <a:t> in de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onderhandelingen</a:t>
            </a:r>
            <a:r>
              <a:rPr lang="en-US" dirty="0"/>
              <a:t> </a:t>
            </a:r>
            <a:r>
              <a:rPr lang="en-US" dirty="0" err="1"/>
              <a:t>hoger</a:t>
            </a:r>
            <a:r>
              <a:rPr lang="en-US" dirty="0"/>
              <a:t> is dan </a:t>
            </a:r>
            <a:r>
              <a:rPr lang="en-US" dirty="0" err="1"/>
              <a:t>verwacht</a:t>
            </a:r>
            <a:r>
              <a:rPr lang="en-US" dirty="0"/>
              <a:t>, dan is </a:t>
            </a:r>
            <a:r>
              <a:rPr lang="en-US" dirty="0" err="1"/>
              <a:t>reëel</a:t>
            </a:r>
            <a:r>
              <a:rPr lang="en-US" dirty="0"/>
              <a:t> loon lager dan </a:t>
            </a:r>
            <a:r>
              <a:rPr lang="en-US" dirty="0" err="1"/>
              <a:t>verwacht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 </a:t>
            </a:r>
            <a:r>
              <a:rPr lang="en-US" dirty="0" err="1">
                <a:sym typeface="Symbol"/>
              </a:rPr>
              <a:t>werkgelegenheid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hoger</a:t>
            </a:r>
            <a:r>
              <a:rPr lang="en-US" dirty="0">
                <a:sym typeface="Symbol"/>
              </a:rPr>
              <a:t> dan </a:t>
            </a:r>
            <a:r>
              <a:rPr lang="en-US" dirty="0" err="1">
                <a:sym typeface="Symbol"/>
              </a:rPr>
              <a:t>verwacht</a:t>
            </a:r>
            <a:r>
              <a:rPr lang="en-US" dirty="0">
                <a:sym typeface="Symbol"/>
              </a:rPr>
              <a:t>  </a:t>
            </a:r>
            <a:r>
              <a:rPr lang="en-US" dirty="0" err="1">
                <a:sym typeface="Symbol"/>
              </a:rPr>
              <a:t>werkloosheid</a:t>
            </a:r>
            <a:r>
              <a:rPr lang="en-US" dirty="0">
                <a:sym typeface="Symbol"/>
              </a:rPr>
              <a:t> lager dan </a:t>
            </a:r>
            <a:r>
              <a:rPr lang="en-US" dirty="0" err="1">
                <a:sym typeface="Symbol"/>
              </a:rPr>
              <a:t>natuurlijke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werkloosheid</a:t>
            </a:r>
            <a:r>
              <a:rPr lang="en-US" dirty="0">
                <a:sym typeface="Symbol"/>
              </a:rPr>
              <a:t>: </a:t>
            </a:r>
            <a:r>
              <a:rPr lang="en-US" dirty="0" err="1">
                <a:sym typeface="Symbol"/>
              </a:rPr>
              <a:t>hoogconjunctuur</a:t>
            </a:r>
            <a:endParaRPr lang="en-US" dirty="0">
              <a:sym typeface="Symbol"/>
            </a:endParaRPr>
          </a:p>
          <a:p>
            <a:r>
              <a:rPr lang="en-US" dirty="0"/>
              <a:t>Als </a:t>
            </a:r>
            <a:r>
              <a:rPr lang="en-US" dirty="0" err="1"/>
              <a:t>inflatie</a:t>
            </a:r>
            <a:r>
              <a:rPr lang="en-US" dirty="0"/>
              <a:t> in de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onderhandelingen</a:t>
            </a:r>
            <a:r>
              <a:rPr lang="en-US" dirty="0"/>
              <a:t> lager is dan </a:t>
            </a:r>
            <a:r>
              <a:rPr lang="en-US" dirty="0" err="1"/>
              <a:t>verwacht</a:t>
            </a:r>
            <a:r>
              <a:rPr lang="en-US" dirty="0"/>
              <a:t>, dan is </a:t>
            </a:r>
            <a:r>
              <a:rPr lang="en-US" dirty="0" err="1"/>
              <a:t>reëel</a:t>
            </a:r>
            <a:r>
              <a:rPr lang="en-US" dirty="0"/>
              <a:t> loon </a:t>
            </a:r>
            <a:r>
              <a:rPr lang="en-US" dirty="0" err="1"/>
              <a:t>hoger</a:t>
            </a:r>
            <a:r>
              <a:rPr lang="en-US" dirty="0"/>
              <a:t> dan </a:t>
            </a:r>
            <a:r>
              <a:rPr lang="en-US" dirty="0" err="1"/>
              <a:t>verwacht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 </a:t>
            </a:r>
            <a:r>
              <a:rPr lang="en-US" dirty="0" err="1">
                <a:sym typeface="Symbol"/>
              </a:rPr>
              <a:t>werkgelegenheid</a:t>
            </a:r>
            <a:r>
              <a:rPr lang="en-US" dirty="0">
                <a:sym typeface="Symbol"/>
              </a:rPr>
              <a:t> lager dan </a:t>
            </a:r>
            <a:r>
              <a:rPr lang="en-US" dirty="0" err="1">
                <a:sym typeface="Symbol"/>
              </a:rPr>
              <a:t>verwacht</a:t>
            </a:r>
            <a:r>
              <a:rPr lang="en-US" dirty="0">
                <a:sym typeface="Symbol"/>
              </a:rPr>
              <a:t>  </a:t>
            </a:r>
            <a:r>
              <a:rPr lang="en-US" dirty="0" err="1">
                <a:sym typeface="Symbol"/>
              </a:rPr>
              <a:t>werkloosheid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hoger</a:t>
            </a:r>
            <a:r>
              <a:rPr lang="en-US" dirty="0">
                <a:sym typeface="Symbol"/>
              </a:rPr>
              <a:t> dan </a:t>
            </a:r>
            <a:r>
              <a:rPr lang="en-US" dirty="0" err="1">
                <a:sym typeface="Symbol"/>
              </a:rPr>
              <a:t>natuurlijke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werkloosheid</a:t>
            </a:r>
            <a:r>
              <a:rPr lang="en-US" dirty="0">
                <a:sym typeface="Symbol"/>
              </a:rPr>
              <a:t>: </a:t>
            </a:r>
            <a:r>
              <a:rPr lang="en-US" dirty="0" err="1">
                <a:sym typeface="Symbol"/>
              </a:rPr>
              <a:t>laagconjunctuur</a:t>
            </a:r>
            <a:r>
              <a:rPr lang="en-US" dirty="0">
                <a:sym typeface="Symbol"/>
              </a:rPr>
              <a:t>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7784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772F5-F53D-4DE3-80CC-0450081EC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Verklaring van inflatie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B326F-ECA8-4450-8C78-A6118FDB8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Op basis van Friedman:</a:t>
            </a:r>
          </a:p>
          <a:p>
            <a:pPr lvl="1"/>
            <a:r>
              <a:rPr lang="en-US" dirty="0" err="1"/>
              <a:t>Inflatie</a:t>
            </a:r>
            <a:r>
              <a:rPr lang="en-US" dirty="0"/>
              <a:t> = </a:t>
            </a:r>
            <a:r>
              <a:rPr lang="en-US" dirty="0" err="1"/>
              <a:t>verwachte</a:t>
            </a:r>
            <a:r>
              <a:rPr lang="en-US" dirty="0"/>
              <a:t> </a:t>
            </a:r>
            <a:r>
              <a:rPr lang="en-US" dirty="0" err="1"/>
              <a:t>inflatie</a:t>
            </a:r>
            <a:r>
              <a:rPr lang="en-US" dirty="0"/>
              <a:t> - </a:t>
            </a:r>
            <a:r>
              <a:rPr lang="en-US" dirty="0">
                <a:sym typeface="Symbol"/>
              </a:rPr>
              <a:t>.(</a:t>
            </a:r>
            <a:r>
              <a:rPr lang="en-US" dirty="0" err="1">
                <a:sym typeface="Symbol"/>
              </a:rPr>
              <a:t>werkloosheid</a:t>
            </a:r>
            <a:r>
              <a:rPr lang="en-US" dirty="0">
                <a:sym typeface="Symbol"/>
              </a:rPr>
              <a:t> – </a:t>
            </a:r>
            <a:r>
              <a:rPr lang="en-US" dirty="0" err="1">
                <a:sym typeface="Symbol"/>
              </a:rPr>
              <a:t>natuurlijke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werkloosheid</a:t>
            </a:r>
            <a:r>
              <a:rPr lang="en-US" dirty="0">
                <a:sym typeface="Symbol"/>
              </a:rPr>
              <a:t>)</a:t>
            </a:r>
          </a:p>
          <a:p>
            <a:pPr lvl="1"/>
            <a:r>
              <a:rPr lang="en-US" dirty="0" err="1">
                <a:sym typeface="Symbol"/>
              </a:rPr>
              <a:t>Inflatie</a:t>
            </a:r>
            <a:r>
              <a:rPr lang="en-US" dirty="0">
                <a:sym typeface="Symbol"/>
              </a:rPr>
              <a:t> = </a:t>
            </a:r>
            <a:r>
              <a:rPr lang="en-US" dirty="0" err="1">
                <a:sym typeface="Symbol"/>
              </a:rPr>
              <a:t>verwachte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inflatie</a:t>
            </a:r>
            <a:r>
              <a:rPr lang="en-US" dirty="0">
                <a:sym typeface="Symbol"/>
              </a:rPr>
              <a:t> + .(</a:t>
            </a:r>
            <a:r>
              <a:rPr lang="en-US" dirty="0" err="1">
                <a:sym typeface="Symbol"/>
              </a:rPr>
              <a:t>productie</a:t>
            </a:r>
            <a:r>
              <a:rPr lang="en-US" dirty="0">
                <a:sym typeface="Symbol"/>
              </a:rPr>
              <a:t> – </a:t>
            </a:r>
            <a:r>
              <a:rPr lang="en-US" dirty="0" err="1">
                <a:sym typeface="Symbol"/>
              </a:rPr>
              <a:t>productiecapaciteit</a:t>
            </a:r>
            <a:r>
              <a:rPr lang="en-US" dirty="0">
                <a:sym typeface="Symbol"/>
              </a:rPr>
              <a:t>)</a:t>
            </a:r>
          </a:p>
          <a:p>
            <a:pPr lvl="1"/>
            <a:r>
              <a:rPr lang="nl-NL" dirty="0">
                <a:sym typeface="Symbol"/>
              </a:rPr>
              <a:t>Waarbij </a:t>
            </a:r>
            <a:r>
              <a:rPr lang="el-GR" dirty="0">
                <a:sym typeface="Symbol"/>
              </a:rPr>
              <a:t>α</a:t>
            </a:r>
            <a:r>
              <a:rPr lang="nl-NL" dirty="0">
                <a:sym typeface="Symbol"/>
              </a:rPr>
              <a:t>, </a:t>
            </a:r>
            <a:r>
              <a:rPr lang="el-GR" dirty="0">
                <a:sym typeface="Symbol"/>
              </a:rPr>
              <a:t>β</a:t>
            </a:r>
            <a:r>
              <a:rPr lang="nl-NL" dirty="0">
                <a:sym typeface="Symbol"/>
              </a:rPr>
              <a:t> &gt; 0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Door </a:t>
            </a:r>
            <a:r>
              <a:rPr lang="en-US" dirty="0" err="1">
                <a:sym typeface="Symbol"/>
              </a:rPr>
              <a:t>positieve</a:t>
            </a:r>
            <a:r>
              <a:rPr lang="en-US" dirty="0">
                <a:sym typeface="Symbol"/>
              </a:rPr>
              <a:t> </a:t>
            </a:r>
            <a:r>
              <a:rPr lang="en-US" i="1" dirty="0" err="1">
                <a:sym typeface="Symbol"/>
              </a:rPr>
              <a:t>vraag</a:t>
            </a:r>
            <a:r>
              <a:rPr lang="en-US" dirty="0" err="1">
                <a:sym typeface="Symbol"/>
              </a:rPr>
              <a:t>schok</a:t>
            </a:r>
            <a:r>
              <a:rPr lang="en-US" dirty="0">
                <a:sym typeface="Symbol"/>
              </a:rPr>
              <a:t> (</a:t>
            </a:r>
            <a:r>
              <a:rPr lang="en-US" dirty="0" err="1">
                <a:sym typeface="Symbol"/>
              </a:rPr>
              <a:t>onverwachte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daling</a:t>
            </a:r>
            <a:r>
              <a:rPr lang="en-US" dirty="0">
                <a:sym typeface="Symbol"/>
              </a:rPr>
              <a:t> B, </a:t>
            </a:r>
            <a:r>
              <a:rPr lang="en-US" dirty="0" err="1">
                <a:sym typeface="Symbol"/>
              </a:rPr>
              <a:t>stijging</a:t>
            </a:r>
            <a:r>
              <a:rPr lang="en-US" dirty="0">
                <a:sym typeface="Symbol"/>
              </a:rPr>
              <a:t> O, </a:t>
            </a:r>
            <a:r>
              <a:rPr lang="en-US" dirty="0" err="1">
                <a:sym typeface="Symbol"/>
              </a:rPr>
              <a:t>daling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reële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rente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stijging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buitenlandse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vraag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stijging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consumenten</a:t>
            </a:r>
            <a:r>
              <a:rPr lang="en-US" dirty="0">
                <a:sym typeface="Symbol"/>
              </a:rPr>
              <a:t>-, </a:t>
            </a:r>
            <a:r>
              <a:rPr lang="en-US" dirty="0" err="1">
                <a:sym typeface="Symbol"/>
              </a:rPr>
              <a:t>producentenvertrouwen</a:t>
            </a:r>
            <a:r>
              <a:rPr lang="en-US" dirty="0">
                <a:sym typeface="Symbol"/>
              </a:rPr>
              <a:t>) </a:t>
            </a:r>
            <a:r>
              <a:rPr lang="en-US" dirty="0" err="1">
                <a:sym typeface="Symbol"/>
              </a:rPr>
              <a:t>hogere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inflatie</a:t>
            </a:r>
            <a:r>
              <a:rPr lang="en-US" dirty="0">
                <a:sym typeface="Symbol"/>
              </a:rPr>
              <a:t> dan </a:t>
            </a:r>
            <a:r>
              <a:rPr lang="en-US" dirty="0" err="1">
                <a:sym typeface="Symbol"/>
              </a:rPr>
              <a:t>verwacht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lagere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werkloosheid</a:t>
            </a:r>
            <a:r>
              <a:rPr lang="en-US" dirty="0">
                <a:sym typeface="Symbol"/>
              </a:rPr>
              <a:t> dan </a:t>
            </a:r>
            <a:r>
              <a:rPr lang="en-US" dirty="0" err="1">
                <a:sym typeface="Symbol"/>
              </a:rPr>
              <a:t>natuurlijke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werkloosheid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Door </a:t>
            </a:r>
            <a:r>
              <a:rPr lang="en-US" dirty="0" err="1">
                <a:sym typeface="Symbol"/>
              </a:rPr>
              <a:t>negatieve</a:t>
            </a:r>
            <a:r>
              <a:rPr lang="en-US" dirty="0">
                <a:sym typeface="Symbol"/>
              </a:rPr>
              <a:t> </a:t>
            </a:r>
            <a:r>
              <a:rPr lang="en-US" i="1" dirty="0" err="1">
                <a:sym typeface="Symbol"/>
              </a:rPr>
              <a:t>vraag</a:t>
            </a:r>
            <a:r>
              <a:rPr lang="en-US" dirty="0" err="1">
                <a:sym typeface="Symbol"/>
              </a:rPr>
              <a:t>schok</a:t>
            </a:r>
            <a:r>
              <a:rPr lang="en-US" dirty="0">
                <a:sym typeface="Symbol"/>
              </a:rPr>
              <a:t> (</a:t>
            </a:r>
            <a:r>
              <a:rPr lang="en-US" dirty="0" err="1">
                <a:sym typeface="Symbol"/>
              </a:rPr>
              <a:t>onverwachte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stijging</a:t>
            </a:r>
            <a:r>
              <a:rPr lang="en-US" dirty="0">
                <a:sym typeface="Symbol"/>
              </a:rPr>
              <a:t> B, </a:t>
            </a:r>
            <a:r>
              <a:rPr lang="en-US" dirty="0" err="1">
                <a:sym typeface="Symbol"/>
              </a:rPr>
              <a:t>daling</a:t>
            </a:r>
            <a:r>
              <a:rPr lang="en-US" dirty="0">
                <a:sym typeface="Symbol"/>
              </a:rPr>
              <a:t> O, </a:t>
            </a:r>
            <a:r>
              <a:rPr lang="en-US" dirty="0" err="1">
                <a:sym typeface="Symbol"/>
              </a:rPr>
              <a:t>stijging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reële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rente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daling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buitenlandse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vraag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daling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consumenten</a:t>
            </a:r>
            <a:r>
              <a:rPr lang="en-US" dirty="0">
                <a:sym typeface="Symbol"/>
              </a:rPr>
              <a:t>-, </a:t>
            </a:r>
            <a:r>
              <a:rPr lang="en-US" dirty="0" err="1">
                <a:sym typeface="Symbol"/>
              </a:rPr>
              <a:t>producentenvertrouwen</a:t>
            </a:r>
            <a:r>
              <a:rPr lang="en-US" dirty="0">
                <a:sym typeface="Symbol"/>
              </a:rPr>
              <a:t>) </a:t>
            </a:r>
            <a:r>
              <a:rPr lang="en-US" dirty="0" err="1">
                <a:sym typeface="Symbol"/>
              </a:rPr>
              <a:t>lagere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inflatie</a:t>
            </a:r>
            <a:r>
              <a:rPr lang="en-US" dirty="0">
                <a:sym typeface="Symbol"/>
              </a:rPr>
              <a:t> dan </a:t>
            </a:r>
            <a:r>
              <a:rPr lang="en-US" dirty="0" err="1">
                <a:sym typeface="Symbol"/>
              </a:rPr>
              <a:t>verwacht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hogere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werkloosheid</a:t>
            </a:r>
            <a:r>
              <a:rPr lang="en-US" dirty="0">
                <a:sym typeface="Symbol"/>
              </a:rPr>
              <a:t> dan </a:t>
            </a:r>
            <a:r>
              <a:rPr lang="en-US" dirty="0" err="1">
                <a:sym typeface="Symbol"/>
              </a:rPr>
              <a:t>natuurlijke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werkloosheid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3437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Verklaring</a:t>
            </a:r>
            <a:r>
              <a:rPr lang="en-US" dirty="0"/>
              <a:t> van </a:t>
            </a:r>
            <a:r>
              <a:rPr lang="en-US" dirty="0" err="1"/>
              <a:t>inflatie</a:t>
            </a:r>
            <a:r>
              <a:rPr lang="en-US" dirty="0"/>
              <a:t> (2)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 basis van het model:</a:t>
            </a:r>
          </a:p>
          <a:p>
            <a:pPr lvl="1"/>
            <a:r>
              <a:rPr lang="en-US" dirty="0" err="1"/>
              <a:t>Inflatie</a:t>
            </a:r>
            <a:r>
              <a:rPr lang="en-US" dirty="0"/>
              <a:t> = </a:t>
            </a:r>
            <a:r>
              <a:rPr lang="en-US" dirty="0" err="1"/>
              <a:t>verwachte</a:t>
            </a:r>
            <a:r>
              <a:rPr lang="en-US" dirty="0"/>
              <a:t> </a:t>
            </a:r>
            <a:r>
              <a:rPr lang="en-US" dirty="0" err="1"/>
              <a:t>inflatie</a:t>
            </a:r>
            <a:r>
              <a:rPr lang="en-US" dirty="0"/>
              <a:t> - </a:t>
            </a:r>
            <a:r>
              <a:rPr lang="en-US" dirty="0">
                <a:sym typeface="Symbol"/>
              </a:rPr>
              <a:t>.(</a:t>
            </a:r>
            <a:r>
              <a:rPr lang="en-US" dirty="0" err="1">
                <a:sym typeface="Symbol"/>
              </a:rPr>
              <a:t>werkloosheid</a:t>
            </a:r>
            <a:r>
              <a:rPr lang="en-US" dirty="0">
                <a:sym typeface="Symbol"/>
              </a:rPr>
              <a:t> – </a:t>
            </a:r>
            <a:r>
              <a:rPr lang="en-US" dirty="0" err="1">
                <a:sym typeface="Symbol"/>
              </a:rPr>
              <a:t>natuurlijke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werkloosheid</a:t>
            </a:r>
            <a:r>
              <a:rPr lang="en-US" dirty="0">
                <a:sym typeface="Symbol"/>
              </a:rPr>
              <a:t>)</a:t>
            </a:r>
          </a:p>
          <a:p>
            <a:pPr lvl="1"/>
            <a:r>
              <a:rPr lang="en-US" dirty="0" err="1">
                <a:sym typeface="Symbol"/>
              </a:rPr>
              <a:t>Inflatie</a:t>
            </a:r>
            <a:r>
              <a:rPr lang="en-US" dirty="0">
                <a:sym typeface="Symbol"/>
              </a:rPr>
              <a:t> = </a:t>
            </a:r>
            <a:r>
              <a:rPr lang="en-US" dirty="0" err="1">
                <a:sym typeface="Symbol"/>
              </a:rPr>
              <a:t>verwachte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inflatie</a:t>
            </a:r>
            <a:r>
              <a:rPr lang="en-US" dirty="0">
                <a:sym typeface="Symbol"/>
              </a:rPr>
              <a:t> - .(</a:t>
            </a:r>
            <a:r>
              <a:rPr lang="en-US" dirty="0" err="1">
                <a:sym typeface="Symbol"/>
              </a:rPr>
              <a:t>productie</a:t>
            </a:r>
            <a:r>
              <a:rPr lang="en-US" dirty="0">
                <a:sym typeface="Symbol"/>
              </a:rPr>
              <a:t> – </a:t>
            </a:r>
            <a:r>
              <a:rPr lang="en-US" dirty="0" err="1">
                <a:sym typeface="Symbol"/>
              </a:rPr>
              <a:t>productiecapaciteit</a:t>
            </a:r>
            <a:r>
              <a:rPr lang="en-US" dirty="0">
                <a:sym typeface="Symbol"/>
              </a:rPr>
              <a:t>)</a:t>
            </a:r>
          </a:p>
          <a:p>
            <a:pPr lvl="1"/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Door </a:t>
            </a:r>
            <a:r>
              <a:rPr lang="en-US" dirty="0" err="1">
                <a:sym typeface="Symbol"/>
              </a:rPr>
              <a:t>positieve</a:t>
            </a:r>
            <a:r>
              <a:rPr lang="en-US" dirty="0">
                <a:sym typeface="Symbol"/>
              </a:rPr>
              <a:t> </a:t>
            </a:r>
            <a:r>
              <a:rPr lang="en-US" i="1" dirty="0" err="1">
                <a:sym typeface="Symbol"/>
              </a:rPr>
              <a:t>aanbod</a:t>
            </a:r>
            <a:r>
              <a:rPr lang="en-US" dirty="0" err="1">
                <a:sym typeface="Symbol"/>
              </a:rPr>
              <a:t>schok</a:t>
            </a:r>
            <a:r>
              <a:rPr lang="en-US" dirty="0">
                <a:sym typeface="Symbol"/>
              </a:rPr>
              <a:t> (</a:t>
            </a:r>
            <a:r>
              <a:rPr lang="en-US" dirty="0" err="1">
                <a:sym typeface="Symbol"/>
              </a:rPr>
              <a:t>onverwachte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productiviteitsstijging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daling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olieprijs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eind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aan</a:t>
            </a:r>
            <a:r>
              <a:rPr lang="en-US" dirty="0">
                <a:sym typeface="Symbol"/>
              </a:rPr>
              <a:t> conflict/</a:t>
            </a:r>
            <a:r>
              <a:rPr lang="en-US" dirty="0" err="1">
                <a:sym typeface="Symbol"/>
              </a:rPr>
              <a:t>oorlog</a:t>
            </a:r>
            <a:r>
              <a:rPr lang="en-US" dirty="0">
                <a:sym typeface="Symbol"/>
              </a:rPr>
              <a:t>) </a:t>
            </a:r>
            <a:r>
              <a:rPr lang="en-US" dirty="0" err="1">
                <a:sym typeface="Symbol"/>
              </a:rPr>
              <a:t>stijging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productiecapaciteit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daling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natuurlijke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werkloosheid</a:t>
            </a:r>
            <a:r>
              <a:rPr lang="en-US" dirty="0">
                <a:sym typeface="Symbol"/>
              </a:rPr>
              <a:t>, is </a:t>
            </a:r>
            <a:r>
              <a:rPr lang="en-US" dirty="0" err="1">
                <a:sym typeface="Symbol"/>
              </a:rPr>
              <a:t>inflatie</a:t>
            </a:r>
            <a:r>
              <a:rPr lang="en-US" dirty="0">
                <a:sym typeface="Symbol"/>
              </a:rPr>
              <a:t> lager dan </a:t>
            </a:r>
            <a:r>
              <a:rPr lang="en-US" dirty="0" err="1">
                <a:sym typeface="Symbol"/>
              </a:rPr>
              <a:t>verwacht</a:t>
            </a: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Door </a:t>
            </a:r>
            <a:r>
              <a:rPr lang="en-US" dirty="0" err="1">
                <a:sym typeface="Symbol"/>
              </a:rPr>
              <a:t>negatieve</a:t>
            </a:r>
            <a:r>
              <a:rPr lang="en-US" dirty="0">
                <a:sym typeface="Symbol"/>
              </a:rPr>
              <a:t> </a:t>
            </a:r>
            <a:r>
              <a:rPr lang="en-US" i="1" dirty="0" err="1">
                <a:sym typeface="Symbol"/>
              </a:rPr>
              <a:t>aanbod</a:t>
            </a:r>
            <a:r>
              <a:rPr lang="en-US" dirty="0" err="1">
                <a:sym typeface="Symbol"/>
              </a:rPr>
              <a:t>schok</a:t>
            </a:r>
            <a:r>
              <a:rPr lang="en-US" dirty="0">
                <a:sym typeface="Symbol"/>
              </a:rPr>
              <a:t> (</a:t>
            </a:r>
            <a:r>
              <a:rPr lang="en-US" dirty="0" err="1">
                <a:sym typeface="Symbol"/>
              </a:rPr>
              <a:t>onverwachte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productiviteitsdaling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handelsoorlog</a:t>
            </a:r>
            <a:r>
              <a:rPr lang="en-US" dirty="0">
                <a:sym typeface="Symbol"/>
              </a:rPr>
              <a:t>, begin van conflict/</a:t>
            </a:r>
            <a:r>
              <a:rPr lang="en-US" dirty="0" err="1">
                <a:sym typeface="Symbol"/>
              </a:rPr>
              <a:t>oorlog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stijging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olieprijs</a:t>
            </a:r>
            <a:r>
              <a:rPr lang="en-US" dirty="0">
                <a:sym typeface="Symbol"/>
              </a:rPr>
              <a:t>) </a:t>
            </a:r>
            <a:r>
              <a:rPr lang="en-US" dirty="0" err="1">
                <a:sym typeface="Symbol"/>
              </a:rPr>
              <a:t>daling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productiecapaciteit</a:t>
            </a:r>
            <a:r>
              <a:rPr lang="en-US" dirty="0">
                <a:sym typeface="Symbol"/>
              </a:rPr>
              <a:t>, </a:t>
            </a:r>
            <a:r>
              <a:rPr lang="en-US" dirty="0" err="1">
                <a:sym typeface="Symbol"/>
              </a:rPr>
              <a:t>stijging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natuurlijke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werkloosheid</a:t>
            </a:r>
            <a:r>
              <a:rPr lang="en-US" dirty="0">
                <a:sym typeface="Symbol"/>
              </a:rPr>
              <a:t>, is </a:t>
            </a:r>
            <a:r>
              <a:rPr lang="en-US" dirty="0" err="1">
                <a:sym typeface="Symbol"/>
              </a:rPr>
              <a:t>inflatie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hoger</a:t>
            </a:r>
            <a:r>
              <a:rPr lang="en-US" dirty="0">
                <a:sym typeface="Symbol"/>
              </a:rPr>
              <a:t> dan </a:t>
            </a:r>
            <a:r>
              <a:rPr lang="en-US" dirty="0" err="1">
                <a:sym typeface="Symbol"/>
              </a:rPr>
              <a:t>verwacht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62237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9C2BF-915B-4070-9E49-4384A3131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Inflatieverwachtingen vakbonden en bedrijven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444D2-59CC-479C-8E00-5CD7B6C47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i="1" dirty="0"/>
              <a:t>Naïeve</a:t>
            </a:r>
            <a:r>
              <a:rPr lang="nl-NL" dirty="0"/>
              <a:t> verwachtingen: ze verwachten dat inflatie in komende periode dezelfde zal zijn als nu (ongewijzigde inflatie)</a:t>
            </a:r>
          </a:p>
          <a:p>
            <a:r>
              <a:rPr lang="nl-NL" i="1" dirty="0"/>
              <a:t>Verankerde</a:t>
            </a:r>
            <a:r>
              <a:rPr lang="nl-NL" dirty="0"/>
              <a:t> inflatieverwachtingen: ze verwachten dat centrale bank in staat is om zijn inflatiedoelstelling te halen in de komende periode (geloofwaardige centrale bank). Bijv. ze verwachten dat in de komende periode de inflatie 2% zal zijn in de eurozone.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07914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73791-D6FE-41CE-8BDD-DFE1AAFF6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Naïeve inflatieverwachtingen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93D6B-7DE3-46F9-8FD1-62C273CD5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Als inflatie stijgt, dan stijgt de inflatie die men verwacht voor de komende periode (verwachte inflatie) en schuift de GA-curve omhoog.</a:t>
            </a:r>
          </a:p>
        </p:txBody>
      </p:sp>
    </p:spTree>
    <p:extLst>
      <p:ext uri="{BB962C8B-B14F-4D97-AF65-F5344CB8AC3E}">
        <p14:creationId xmlns:p14="http://schemas.microsoft.com/office/powerpoint/2010/main" val="2088799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37707-7F5E-476E-BB8F-6EB903BD5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Verankerde inflatieverwachtingen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487DD-DB77-4544-BC73-D499A4D74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Als de inflatie stijgt, verandert de verwachte inflatie niet. De GA-curve schuift niet!</a:t>
            </a:r>
          </a:p>
        </p:txBody>
      </p:sp>
    </p:spTree>
    <p:extLst>
      <p:ext uri="{BB962C8B-B14F-4D97-AF65-F5344CB8AC3E}">
        <p14:creationId xmlns:p14="http://schemas.microsoft.com/office/powerpoint/2010/main" val="24090542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29B25-8181-4A3C-9A3F-8267DA00C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Aanbodschok en GA-curve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30D40-66C6-42D9-AAAD-88B13D43C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N.B. als productie gelijk is aan productiecapaciteit, dan is inflatie gelijk aan de inflatie die men verwacht heeft!</a:t>
            </a:r>
          </a:p>
          <a:p>
            <a:endParaRPr lang="nl-NL" dirty="0"/>
          </a:p>
          <a:p>
            <a:r>
              <a:rPr lang="nl-NL" dirty="0"/>
              <a:t>Positieve aanbodschok (stijging productiecapaciteit) → GA-curve schuift naar rechts</a:t>
            </a:r>
          </a:p>
          <a:p>
            <a:r>
              <a:rPr lang="nl-NL" dirty="0"/>
              <a:t>Negatieve aanbodschok (daling productiecapaciteit) → GA-curve schuift naar links</a:t>
            </a:r>
          </a:p>
        </p:txBody>
      </p:sp>
    </p:spTree>
    <p:extLst>
      <p:ext uri="{BB962C8B-B14F-4D97-AF65-F5344CB8AC3E}">
        <p14:creationId xmlns:p14="http://schemas.microsoft.com/office/powerpoint/2010/main" val="6101276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0EFEB-E711-42F0-BCCA-E992B4ED7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0549" y="237306"/>
            <a:ext cx="3183194" cy="529610"/>
          </a:xfrm>
        </p:spPr>
        <p:txBody>
          <a:bodyPr>
            <a:normAutofit/>
          </a:bodyPr>
          <a:lstStyle/>
          <a:p>
            <a:r>
              <a:rPr lang="nl-NL" sz="2400" dirty="0"/>
              <a:t>Verlaging belastingtarief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98B39-B38E-4469-A7AA-83856B1DA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0438" y="948409"/>
            <a:ext cx="4011561" cy="1981604"/>
          </a:xfrm>
        </p:spPr>
        <p:txBody>
          <a:bodyPr>
            <a:normAutofit fontScale="92500" lnSpcReduction="10000"/>
          </a:bodyPr>
          <a:lstStyle/>
          <a:p>
            <a:r>
              <a:rPr lang="nl-NL" sz="1900" dirty="0"/>
              <a:t>Stel economie is in </a:t>
            </a:r>
            <a:r>
              <a:rPr lang="nl-NL" sz="1900" dirty="0" err="1"/>
              <a:t>langetermijnevenwicht</a:t>
            </a:r>
            <a:r>
              <a:rPr lang="nl-NL" sz="1900" dirty="0"/>
              <a:t> (periode 0) en belastingtarief wordt verlaagd (periode 1), inflatieverwachtingen zijn naïef, doelstelling centrale bank: stabiliseren inflatie</a:t>
            </a:r>
          </a:p>
          <a:p>
            <a:r>
              <a:rPr lang="nl-NL" sz="1900" dirty="0"/>
              <a:t>Kijk naar wat gebeurt met IS-MB-evenwicht.</a:t>
            </a:r>
          </a:p>
          <a:p>
            <a:endParaRPr lang="nl-NL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ADDD79-DB8A-4E69-ABD0-C11976B330F3}"/>
              </a:ext>
            </a:extLst>
          </p:cNvPr>
          <p:cNvSpPr/>
          <p:nvPr/>
        </p:nvSpPr>
        <p:spPr>
          <a:xfrm>
            <a:off x="1356853" y="452283"/>
            <a:ext cx="6017342" cy="56437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3C9563-D9C9-45D8-B535-C6EAB66E1F03}"/>
              </a:ext>
            </a:extLst>
          </p:cNvPr>
          <p:cNvSpPr txBox="1"/>
          <p:nvPr/>
        </p:nvSpPr>
        <p:spPr>
          <a:xfrm>
            <a:off x="6501271" y="6110123"/>
            <a:ext cx="1799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Inkomen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D9159B-3497-440F-B6DC-5D3A3F7FE351}"/>
              </a:ext>
            </a:extLst>
          </p:cNvPr>
          <p:cNvSpPr txBox="1"/>
          <p:nvPr/>
        </p:nvSpPr>
        <p:spPr>
          <a:xfrm>
            <a:off x="3205317" y="609794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Productiecapaciteit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8F00D0E-33AE-40A6-9BAA-265E8B052453}"/>
              </a:ext>
            </a:extLst>
          </p:cNvPr>
          <p:cNvCxnSpPr/>
          <p:nvPr/>
        </p:nvCxnSpPr>
        <p:spPr>
          <a:xfrm flipV="1">
            <a:off x="3952568" y="452283"/>
            <a:ext cx="0" cy="564371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5908DE8-C4C9-4E0E-85E5-2E58F32F4C27}"/>
              </a:ext>
            </a:extLst>
          </p:cNvPr>
          <p:cNvCxnSpPr>
            <a:cxnSpLocks/>
          </p:cNvCxnSpPr>
          <p:nvPr/>
        </p:nvCxnSpPr>
        <p:spPr>
          <a:xfrm>
            <a:off x="1356853" y="5051594"/>
            <a:ext cx="604407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93E5738-B378-414A-B181-2E8C9DBD5B38}"/>
              </a:ext>
            </a:extLst>
          </p:cNvPr>
          <p:cNvSpPr txBox="1"/>
          <p:nvPr/>
        </p:nvSpPr>
        <p:spPr>
          <a:xfrm>
            <a:off x="6800927" y="4682262"/>
            <a:ext cx="786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MB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89B87F4-244E-4E13-B0B0-B61EB299D519}"/>
              </a:ext>
            </a:extLst>
          </p:cNvPr>
          <p:cNvCxnSpPr/>
          <p:nvPr/>
        </p:nvCxnSpPr>
        <p:spPr>
          <a:xfrm>
            <a:off x="2178303" y="3713679"/>
            <a:ext cx="2405269" cy="18089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6ED0DDF-E6D5-4220-9FE1-BDA4D71515B0}"/>
              </a:ext>
            </a:extLst>
          </p:cNvPr>
          <p:cNvSpPr txBox="1"/>
          <p:nvPr/>
        </p:nvSpPr>
        <p:spPr>
          <a:xfrm>
            <a:off x="4515473" y="5439968"/>
            <a:ext cx="889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192AEB3-8329-44D0-851E-C763B3C8A03C}"/>
              </a:ext>
            </a:extLst>
          </p:cNvPr>
          <p:cNvCxnSpPr>
            <a:cxnSpLocks/>
          </p:cNvCxnSpPr>
          <p:nvPr/>
        </p:nvCxnSpPr>
        <p:spPr>
          <a:xfrm>
            <a:off x="2364887" y="3461831"/>
            <a:ext cx="4136384" cy="206077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2588381-D448-4F42-8361-13390E31ADA8}"/>
              </a:ext>
            </a:extLst>
          </p:cNvPr>
          <p:cNvSpPr txBox="1"/>
          <p:nvPr/>
        </p:nvSpPr>
        <p:spPr>
          <a:xfrm>
            <a:off x="6053236" y="5396192"/>
            <a:ext cx="889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IS’</a:t>
            </a:r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47494049-A614-4D80-946A-F1421C61ED33}"/>
              </a:ext>
            </a:extLst>
          </p:cNvPr>
          <p:cNvSpPr/>
          <p:nvPr/>
        </p:nvSpPr>
        <p:spPr>
          <a:xfrm>
            <a:off x="5569960" y="4994791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DD26DE98-585C-478D-B7A5-0DCB6ACD559D}"/>
              </a:ext>
            </a:extLst>
          </p:cNvPr>
          <p:cNvSpPr/>
          <p:nvPr/>
        </p:nvSpPr>
        <p:spPr>
          <a:xfrm>
            <a:off x="3898474" y="5004621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D89C9AE-8549-4D63-9C43-BB5B6D4C2EA4}"/>
              </a:ext>
            </a:extLst>
          </p:cNvPr>
          <p:cNvSpPr txBox="1"/>
          <p:nvPr/>
        </p:nvSpPr>
        <p:spPr>
          <a:xfrm rot="16200000">
            <a:off x="309716" y="657693"/>
            <a:ext cx="167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Reële rente</a:t>
            </a:r>
          </a:p>
        </p:txBody>
      </p:sp>
    </p:spTree>
    <p:extLst>
      <p:ext uri="{BB962C8B-B14F-4D97-AF65-F5344CB8AC3E}">
        <p14:creationId xmlns:p14="http://schemas.microsoft.com/office/powerpoint/2010/main" val="273579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7" grpId="0" animBg="1"/>
      <p:bldP spid="2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0EFEB-E711-42F0-BCCA-E992B4ED7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Nieuw IS-MB-evenwicht (periode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98B39-B38E-4469-A7AA-83856B1DA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1534" y="2714017"/>
            <a:ext cx="5582265" cy="34629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Nieuw IS-MB-evenwicht: hogere productie, hoogconjunctuur</a:t>
            </a:r>
          </a:p>
          <a:p>
            <a:endParaRPr lang="nl-N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845AB4-19CB-44F3-9919-5652CA975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991" y="1291060"/>
            <a:ext cx="5296867" cy="488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594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39A5D-02CF-4F2E-8B40-850E53D85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Uitbreidingen van IS-MB-GA-model + ander type verwachtingen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6B32D707-92CE-44CA-8BA2-6114AAF5E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885019"/>
              </p:ext>
            </p:extLst>
          </p:nvPr>
        </p:nvGraphicFramePr>
        <p:xfrm>
          <a:off x="1471562" y="2687320"/>
          <a:ext cx="8127999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29728811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6956506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322507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IS-MB-GA (syllabusversie)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Wat als?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836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Doelstelling centrale 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Stabiliseer inflatie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ECB-doelstelling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672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Inflatieverwachtingen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Naïef: inflatie in komende </a:t>
                      </a:r>
                      <a:r>
                        <a:rPr lang="nl-NL" dirty="0" err="1"/>
                        <a:t>period</a:t>
                      </a:r>
                      <a:r>
                        <a:rPr lang="nl-NL" dirty="0"/>
                        <a:t> is dezelfde als die in afgelopen periode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Verankerd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34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Type schokken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Vraagschokken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Aanbodschokken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489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1200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ED9404B-E73E-4078-947B-69D66A9C6D71}"/>
              </a:ext>
            </a:extLst>
          </p:cNvPr>
          <p:cNvSpPr/>
          <p:nvPr/>
        </p:nvSpPr>
        <p:spPr>
          <a:xfrm>
            <a:off x="1356853" y="452283"/>
            <a:ext cx="6017342" cy="56437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D31F56-4B92-40BF-801F-D90B165669B5}"/>
              </a:ext>
            </a:extLst>
          </p:cNvPr>
          <p:cNvSpPr txBox="1"/>
          <p:nvPr/>
        </p:nvSpPr>
        <p:spPr>
          <a:xfrm>
            <a:off x="6501271" y="6110123"/>
            <a:ext cx="1799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Inkomen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ED1733-D196-45D0-B860-68BBDFC0B9E8}"/>
              </a:ext>
            </a:extLst>
          </p:cNvPr>
          <p:cNvSpPr txBox="1"/>
          <p:nvPr/>
        </p:nvSpPr>
        <p:spPr>
          <a:xfrm>
            <a:off x="3205317" y="609794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Productiecapaciteit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3AB0F22-A2A7-4035-9A37-C70B72876DA4}"/>
              </a:ext>
            </a:extLst>
          </p:cNvPr>
          <p:cNvCxnSpPr/>
          <p:nvPr/>
        </p:nvCxnSpPr>
        <p:spPr>
          <a:xfrm flipV="1">
            <a:off x="3952568" y="452283"/>
            <a:ext cx="0" cy="564371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63FD8D-8B0A-4999-9F83-AC26FC5C1E48}"/>
              </a:ext>
            </a:extLst>
          </p:cNvPr>
          <p:cNvCxnSpPr>
            <a:cxnSpLocks/>
          </p:cNvCxnSpPr>
          <p:nvPr/>
        </p:nvCxnSpPr>
        <p:spPr>
          <a:xfrm>
            <a:off x="1356853" y="5051594"/>
            <a:ext cx="604407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D08BC29-7339-4B45-B6FD-02B52BB0F696}"/>
              </a:ext>
            </a:extLst>
          </p:cNvPr>
          <p:cNvSpPr txBox="1"/>
          <p:nvPr/>
        </p:nvSpPr>
        <p:spPr>
          <a:xfrm>
            <a:off x="6800927" y="4682262"/>
            <a:ext cx="786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MB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3FA069-B298-401C-BFC7-1D9C1B2EAB12}"/>
              </a:ext>
            </a:extLst>
          </p:cNvPr>
          <p:cNvCxnSpPr/>
          <p:nvPr/>
        </p:nvCxnSpPr>
        <p:spPr>
          <a:xfrm>
            <a:off x="2178303" y="3713679"/>
            <a:ext cx="2405269" cy="18089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0927255-32B8-4113-AF2B-5BAD51669F84}"/>
              </a:ext>
            </a:extLst>
          </p:cNvPr>
          <p:cNvSpPr txBox="1"/>
          <p:nvPr/>
        </p:nvSpPr>
        <p:spPr>
          <a:xfrm>
            <a:off x="4515473" y="5439968"/>
            <a:ext cx="889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1781502-0332-456F-974A-0429E58F6472}"/>
              </a:ext>
            </a:extLst>
          </p:cNvPr>
          <p:cNvCxnSpPr>
            <a:cxnSpLocks/>
          </p:cNvCxnSpPr>
          <p:nvPr/>
        </p:nvCxnSpPr>
        <p:spPr>
          <a:xfrm>
            <a:off x="2364887" y="3461831"/>
            <a:ext cx="4136384" cy="206077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D16AC0C-CF0A-49AF-8FB5-80B4DF1977B9}"/>
              </a:ext>
            </a:extLst>
          </p:cNvPr>
          <p:cNvSpPr txBox="1"/>
          <p:nvPr/>
        </p:nvSpPr>
        <p:spPr>
          <a:xfrm>
            <a:off x="6053236" y="5396192"/>
            <a:ext cx="889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IS’</a:t>
            </a:r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248D95CF-8906-418A-A663-ECCD08215480}"/>
              </a:ext>
            </a:extLst>
          </p:cNvPr>
          <p:cNvSpPr/>
          <p:nvPr/>
        </p:nvSpPr>
        <p:spPr>
          <a:xfrm>
            <a:off x="5569960" y="4994791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2647CA29-8F17-460D-9222-53B35A53BED0}"/>
              </a:ext>
            </a:extLst>
          </p:cNvPr>
          <p:cNvSpPr/>
          <p:nvPr/>
        </p:nvSpPr>
        <p:spPr>
          <a:xfrm>
            <a:off x="3898474" y="5004621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D9DBC8B-47D3-410D-BDC0-228E538DB770}"/>
              </a:ext>
            </a:extLst>
          </p:cNvPr>
          <p:cNvCxnSpPr/>
          <p:nvPr/>
        </p:nvCxnSpPr>
        <p:spPr>
          <a:xfrm flipV="1">
            <a:off x="5621865" y="452283"/>
            <a:ext cx="0" cy="564371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715A5DB-E1A5-43AD-B029-AF155FB7E020}"/>
              </a:ext>
            </a:extLst>
          </p:cNvPr>
          <p:cNvSpPr txBox="1"/>
          <p:nvPr/>
        </p:nvSpPr>
        <p:spPr>
          <a:xfrm rot="16200000">
            <a:off x="309716" y="657693"/>
            <a:ext cx="167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Reële rente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EAC64FE-7D10-4324-8161-5D21E0FFF11C}"/>
              </a:ext>
            </a:extLst>
          </p:cNvPr>
          <p:cNvSpPr txBox="1">
            <a:spLocks/>
          </p:cNvSpPr>
          <p:nvPr/>
        </p:nvSpPr>
        <p:spPr>
          <a:xfrm>
            <a:off x="8320549" y="237305"/>
            <a:ext cx="3183194" cy="114904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400" dirty="0"/>
              <a:t>Combineer de IS-MB diagram met de GA-diagram</a:t>
            </a:r>
          </a:p>
        </p:txBody>
      </p:sp>
    </p:spTree>
    <p:extLst>
      <p:ext uri="{BB962C8B-B14F-4D97-AF65-F5344CB8AC3E}">
        <p14:creationId xmlns:p14="http://schemas.microsoft.com/office/powerpoint/2010/main" val="251290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599A0-F712-4CB4-866E-3F08BDE53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5245" y="188143"/>
            <a:ext cx="3330677" cy="559107"/>
          </a:xfrm>
        </p:spPr>
        <p:txBody>
          <a:bodyPr>
            <a:normAutofit/>
          </a:bodyPr>
          <a:lstStyle/>
          <a:p>
            <a:r>
              <a:rPr lang="nl-NL" sz="2400" dirty="0"/>
              <a:t>Inflatie stijgt (periode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EA9EA-3DCC-4AC5-8A16-8B8D3DC43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5245" y="881727"/>
            <a:ext cx="3999271" cy="2363645"/>
          </a:xfrm>
        </p:spPr>
        <p:txBody>
          <a:bodyPr>
            <a:normAutofit/>
          </a:bodyPr>
          <a:lstStyle/>
          <a:p>
            <a:r>
              <a:rPr lang="nl-NL" sz="1400" dirty="0"/>
              <a:t>NB: van 1 punt op de GA-curve (punt A) weten we sowieso de coördinaten: </a:t>
            </a:r>
            <a:br>
              <a:rPr lang="nl-NL" sz="1400" dirty="0"/>
            </a:br>
            <a:r>
              <a:rPr lang="nl-NL" sz="1400" dirty="0"/>
              <a:t>(productiecapaciteit, verwachte inflatie)</a:t>
            </a:r>
          </a:p>
          <a:p>
            <a:r>
              <a:rPr lang="nl-NL" sz="1400" dirty="0"/>
              <a:t>Inflatie in periode 1 wordt gegeven door het punt op de GA-curve waar inkomen gelijk is aan het IS-MB-evenwichtsinkomen (punt B)</a:t>
            </a:r>
          </a:p>
          <a:p>
            <a:r>
              <a:rPr lang="nl-NL" sz="1400" dirty="0"/>
              <a:t>In hoogconjunctuur inflatie hoger dan verwacht</a:t>
            </a:r>
          </a:p>
          <a:p>
            <a:endParaRPr lang="nl-NL" sz="1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DC8F143-A1B2-4E81-B779-7DCEBDCC7752}"/>
              </a:ext>
            </a:extLst>
          </p:cNvPr>
          <p:cNvSpPr/>
          <p:nvPr/>
        </p:nvSpPr>
        <p:spPr>
          <a:xfrm>
            <a:off x="1356853" y="452283"/>
            <a:ext cx="6017342" cy="56437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62B15C-4718-4FFD-80AD-14980A04B973}"/>
              </a:ext>
            </a:extLst>
          </p:cNvPr>
          <p:cNvSpPr txBox="1"/>
          <p:nvPr/>
        </p:nvSpPr>
        <p:spPr>
          <a:xfrm>
            <a:off x="6501271" y="6110123"/>
            <a:ext cx="1799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Inkomen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CF9AA8-283B-446C-BFC2-71F77DDF6E32}"/>
              </a:ext>
            </a:extLst>
          </p:cNvPr>
          <p:cNvSpPr txBox="1"/>
          <p:nvPr/>
        </p:nvSpPr>
        <p:spPr>
          <a:xfrm>
            <a:off x="3205317" y="609794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Productiecapaciteit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5B607EC-48B1-4889-8AF9-114CAFF31065}"/>
              </a:ext>
            </a:extLst>
          </p:cNvPr>
          <p:cNvCxnSpPr/>
          <p:nvPr/>
        </p:nvCxnSpPr>
        <p:spPr>
          <a:xfrm flipV="1">
            <a:off x="2107096" y="1451113"/>
            <a:ext cx="4790661" cy="2594113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2AF532E8-C350-4E38-A690-58FF688E081A}"/>
              </a:ext>
            </a:extLst>
          </p:cNvPr>
          <p:cNvSpPr/>
          <p:nvPr/>
        </p:nvSpPr>
        <p:spPr>
          <a:xfrm>
            <a:off x="3893574" y="2997230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4315BA0A-51EA-4455-883D-2987A4BE06A5}"/>
              </a:ext>
            </a:extLst>
          </p:cNvPr>
          <p:cNvSpPr/>
          <p:nvPr/>
        </p:nvSpPr>
        <p:spPr>
          <a:xfrm>
            <a:off x="5562871" y="2088286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9F03A81-68C2-4728-9010-AF627B62DCCC}"/>
              </a:ext>
            </a:extLst>
          </p:cNvPr>
          <p:cNvCxnSpPr/>
          <p:nvPr/>
        </p:nvCxnSpPr>
        <p:spPr>
          <a:xfrm flipV="1">
            <a:off x="1356853" y="3051307"/>
            <a:ext cx="6044069" cy="5407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2D392F9-6FEB-4677-887E-2A7C3599F4BD}"/>
              </a:ext>
            </a:extLst>
          </p:cNvPr>
          <p:cNvCxnSpPr/>
          <p:nvPr/>
        </p:nvCxnSpPr>
        <p:spPr>
          <a:xfrm flipV="1">
            <a:off x="1356853" y="2128042"/>
            <a:ext cx="6044069" cy="54077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635F530-7882-40C8-996C-7B6734B8DE5D}"/>
              </a:ext>
            </a:extLst>
          </p:cNvPr>
          <p:cNvSpPr txBox="1"/>
          <p:nvPr/>
        </p:nvSpPr>
        <p:spPr>
          <a:xfrm>
            <a:off x="426184" y="1974278"/>
            <a:ext cx="1128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Inflatie in periode 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21C58E8-46F2-4A71-ADC4-4377CB138609}"/>
              </a:ext>
            </a:extLst>
          </p:cNvPr>
          <p:cNvSpPr txBox="1"/>
          <p:nvPr/>
        </p:nvSpPr>
        <p:spPr>
          <a:xfrm>
            <a:off x="-89292" y="2937596"/>
            <a:ext cx="1679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Verwachte inflatie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BE3214D-B19D-4CC4-B4E7-513C61513E92}"/>
              </a:ext>
            </a:extLst>
          </p:cNvPr>
          <p:cNvSpPr txBox="1"/>
          <p:nvPr/>
        </p:nvSpPr>
        <p:spPr>
          <a:xfrm rot="16200000">
            <a:off x="309716" y="657693"/>
            <a:ext cx="1671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Inflatie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DF587B-A924-497F-A436-1E038031E8C3}"/>
              </a:ext>
            </a:extLst>
          </p:cNvPr>
          <p:cNvCxnSpPr>
            <a:cxnSpLocks/>
          </p:cNvCxnSpPr>
          <p:nvPr/>
        </p:nvCxnSpPr>
        <p:spPr>
          <a:xfrm flipV="1">
            <a:off x="3952568" y="-13047"/>
            <a:ext cx="0" cy="608938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EFCEEC6-3FC0-4B00-9076-975B43181A52}"/>
              </a:ext>
            </a:extLst>
          </p:cNvPr>
          <p:cNvCxnSpPr>
            <a:cxnSpLocks/>
          </p:cNvCxnSpPr>
          <p:nvPr/>
        </p:nvCxnSpPr>
        <p:spPr>
          <a:xfrm flipV="1">
            <a:off x="5621865" y="6617"/>
            <a:ext cx="0" cy="6089383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18FC23D-BB1B-4FDC-9D81-EEB10362743C}"/>
              </a:ext>
            </a:extLst>
          </p:cNvPr>
          <p:cNvSpPr txBox="1"/>
          <p:nvPr/>
        </p:nvSpPr>
        <p:spPr>
          <a:xfrm>
            <a:off x="3641676" y="2654937"/>
            <a:ext cx="503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25086E-3351-4FA3-A472-5668DD3D0D72}"/>
              </a:ext>
            </a:extLst>
          </p:cNvPr>
          <p:cNvSpPr txBox="1"/>
          <p:nvPr/>
        </p:nvSpPr>
        <p:spPr>
          <a:xfrm>
            <a:off x="5308245" y="1706125"/>
            <a:ext cx="503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82921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7" grpId="0"/>
      <p:bldP spid="28" grpId="0"/>
      <p:bldP spid="9" grpId="0"/>
      <p:bldP spid="3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599A0-F712-4CB4-866E-3F08BDE5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gebeurt er in periode 2?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EA9EA-3DCC-4AC5-8A16-8B8D3DC43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Inflatie is gestegen, centrale bank trapt op de rem: hogere rente</a:t>
            </a:r>
          </a:p>
          <a:p>
            <a:r>
              <a:rPr lang="nl-NL" dirty="0"/>
              <a:t>MB-curve schuift omhoog </a:t>
            </a:r>
          </a:p>
          <a:p>
            <a:r>
              <a:rPr lang="nl-NL" dirty="0"/>
              <a:t>Inflatie is gestegen in periode 1, verwachte inflatie voor periode 2 is de inflatie in periode 1</a:t>
            </a:r>
          </a:p>
          <a:p>
            <a:r>
              <a:rPr lang="nl-NL" dirty="0"/>
              <a:t>Verwachte inflatie in periode 2 is hoger dan in periode 1</a:t>
            </a:r>
          </a:p>
          <a:p>
            <a:r>
              <a:rPr lang="nl-NL" dirty="0"/>
              <a:t>GA-curve schuift omhoog</a:t>
            </a:r>
          </a:p>
        </p:txBody>
      </p:sp>
    </p:spTree>
    <p:extLst>
      <p:ext uri="{BB962C8B-B14F-4D97-AF65-F5344CB8AC3E}">
        <p14:creationId xmlns:p14="http://schemas.microsoft.com/office/powerpoint/2010/main" val="18123568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EC20FF-A93B-4FD2-A119-36F185DC0E6E}"/>
              </a:ext>
            </a:extLst>
          </p:cNvPr>
          <p:cNvSpPr/>
          <p:nvPr/>
        </p:nvSpPr>
        <p:spPr>
          <a:xfrm>
            <a:off x="1135305" y="335604"/>
            <a:ext cx="6712086" cy="3093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96177B-04A2-4A22-96C2-2DD994A2F706}"/>
              </a:ext>
            </a:extLst>
          </p:cNvPr>
          <p:cNvSpPr txBox="1"/>
          <p:nvPr/>
        </p:nvSpPr>
        <p:spPr>
          <a:xfrm rot="16200000">
            <a:off x="283566" y="715142"/>
            <a:ext cx="132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Reële rente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AE5B96-2775-4757-92A9-C6118E0245EB}"/>
              </a:ext>
            </a:extLst>
          </p:cNvPr>
          <p:cNvSpPr txBox="1"/>
          <p:nvPr/>
        </p:nvSpPr>
        <p:spPr>
          <a:xfrm>
            <a:off x="6145050" y="3435596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Inkomen, productie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F606AB-B659-46D1-B9A7-4FE332322349}"/>
              </a:ext>
            </a:extLst>
          </p:cNvPr>
          <p:cNvCxnSpPr/>
          <p:nvPr/>
        </p:nvCxnSpPr>
        <p:spPr>
          <a:xfrm>
            <a:off x="1129711" y="2154677"/>
            <a:ext cx="671768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F7047A2-396E-4149-807F-C5F6A5C7A7AB}"/>
              </a:ext>
            </a:extLst>
          </p:cNvPr>
          <p:cNvSpPr txBox="1"/>
          <p:nvPr/>
        </p:nvSpPr>
        <p:spPr>
          <a:xfrm>
            <a:off x="7288050" y="1785345"/>
            <a:ext cx="700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MB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DBCE62-590D-4DCB-8485-18C4B6547956}"/>
              </a:ext>
            </a:extLst>
          </p:cNvPr>
          <p:cNvCxnSpPr>
            <a:cxnSpLocks/>
          </p:cNvCxnSpPr>
          <p:nvPr/>
        </p:nvCxnSpPr>
        <p:spPr>
          <a:xfrm>
            <a:off x="2001067" y="675972"/>
            <a:ext cx="3667328" cy="1783117"/>
          </a:xfrm>
          <a:prstGeom prst="line">
            <a:avLst/>
          </a:prstGeom>
          <a:ln w="25400">
            <a:solidFill>
              <a:srgbClr val="FF0000"/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2CC3B6-3912-47BB-9680-B47E35EFADFA}"/>
              </a:ext>
            </a:extLst>
          </p:cNvPr>
          <p:cNvCxnSpPr>
            <a:cxnSpLocks/>
          </p:cNvCxnSpPr>
          <p:nvPr/>
        </p:nvCxnSpPr>
        <p:spPr>
          <a:xfrm>
            <a:off x="3781229" y="335604"/>
            <a:ext cx="0" cy="3093295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559480E-B370-4985-B4C1-A14805CF245E}"/>
              </a:ext>
            </a:extLst>
          </p:cNvPr>
          <p:cNvSpPr txBox="1"/>
          <p:nvPr/>
        </p:nvSpPr>
        <p:spPr>
          <a:xfrm>
            <a:off x="5704480" y="2317344"/>
            <a:ext cx="680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C67BA8-DA3C-44C2-94D5-E36488F6BBA2}"/>
              </a:ext>
            </a:extLst>
          </p:cNvPr>
          <p:cNvSpPr txBox="1"/>
          <p:nvPr/>
        </p:nvSpPr>
        <p:spPr>
          <a:xfrm>
            <a:off x="3226752" y="3435596"/>
            <a:ext cx="19649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/>
              <a:t>Productiecapaciteit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648BD24-2E3B-443C-923E-23D82FF01E1A}"/>
              </a:ext>
            </a:extLst>
          </p:cNvPr>
          <p:cNvCxnSpPr/>
          <p:nvPr/>
        </p:nvCxnSpPr>
        <p:spPr>
          <a:xfrm>
            <a:off x="1136195" y="1509406"/>
            <a:ext cx="6717680" cy="0"/>
          </a:xfrm>
          <a:prstGeom prst="line">
            <a:avLst/>
          </a:prstGeom>
          <a:ln w="25400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089D296D-5AB0-4606-841A-F97482CBC313}"/>
              </a:ext>
            </a:extLst>
          </p:cNvPr>
          <p:cNvSpPr/>
          <p:nvPr/>
        </p:nvSpPr>
        <p:spPr>
          <a:xfrm>
            <a:off x="1161245" y="3814874"/>
            <a:ext cx="6686146" cy="23671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1693D3-802F-4606-9EDE-E715EA6F87AA}"/>
              </a:ext>
            </a:extLst>
          </p:cNvPr>
          <p:cNvSpPr txBox="1"/>
          <p:nvPr/>
        </p:nvSpPr>
        <p:spPr>
          <a:xfrm rot="16200000">
            <a:off x="498378" y="3743689"/>
            <a:ext cx="906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Inflatie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27F87E1-1647-4C92-8034-8691B5EB7737}"/>
              </a:ext>
            </a:extLst>
          </p:cNvPr>
          <p:cNvCxnSpPr>
            <a:cxnSpLocks/>
          </p:cNvCxnSpPr>
          <p:nvPr/>
        </p:nvCxnSpPr>
        <p:spPr>
          <a:xfrm>
            <a:off x="3781229" y="3814874"/>
            <a:ext cx="0" cy="2367154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93FA45-8F64-4FDB-8A7B-CF1892E7645F}"/>
              </a:ext>
            </a:extLst>
          </p:cNvPr>
          <p:cNvCxnSpPr>
            <a:cxnSpLocks/>
          </p:cNvCxnSpPr>
          <p:nvPr/>
        </p:nvCxnSpPr>
        <p:spPr>
          <a:xfrm flipV="1">
            <a:off x="2759824" y="4527421"/>
            <a:ext cx="2619572" cy="1048046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6C293DA-01F2-45A1-A8E0-CA78E593282E}"/>
              </a:ext>
            </a:extLst>
          </p:cNvPr>
          <p:cNvSpPr txBox="1"/>
          <p:nvPr/>
        </p:nvSpPr>
        <p:spPr>
          <a:xfrm>
            <a:off x="5535038" y="4278162"/>
            <a:ext cx="680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GA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C0D0DC6-D07F-4052-9A12-FB5C691201B2}"/>
              </a:ext>
            </a:extLst>
          </p:cNvPr>
          <p:cNvCxnSpPr>
            <a:cxnSpLocks/>
          </p:cNvCxnSpPr>
          <p:nvPr/>
        </p:nvCxnSpPr>
        <p:spPr>
          <a:xfrm>
            <a:off x="5133371" y="335604"/>
            <a:ext cx="0" cy="5846424"/>
          </a:xfrm>
          <a:prstGeom prst="line">
            <a:avLst/>
          </a:prstGeom>
          <a:ln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28968A0-0EE2-49CD-9B23-F9206D5A3C52}"/>
              </a:ext>
            </a:extLst>
          </p:cNvPr>
          <p:cNvCxnSpPr/>
          <p:nvPr/>
        </p:nvCxnSpPr>
        <p:spPr>
          <a:xfrm>
            <a:off x="1161245" y="4647494"/>
            <a:ext cx="6692630" cy="0"/>
          </a:xfrm>
          <a:prstGeom prst="line">
            <a:avLst/>
          </a:prstGeom>
          <a:ln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EE0800ED-36B1-4CC4-B595-B26928E10217}"/>
              </a:ext>
            </a:extLst>
          </p:cNvPr>
          <p:cNvSpPr txBox="1"/>
          <p:nvPr/>
        </p:nvSpPr>
        <p:spPr>
          <a:xfrm>
            <a:off x="7801995" y="4385884"/>
            <a:ext cx="1464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Inflatie in periode 1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4BCCF2F-216F-43A4-B570-475467F0EEBA}"/>
              </a:ext>
            </a:extLst>
          </p:cNvPr>
          <p:cNvCxnSpPr>
            <a:cxnSpLocks/>
          </p:cNvCxnSpPr>
          <p:nvPr/>
        </p:nvCxnSpPr>
        <p:spPr>
          <a:xfrm flipH="1">
            <a:off x="1161247" y="5115187"/>
            <a:ext cx="6686144" cy="58369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C568B44-C57F-47B8-ADB8-B9191032F5A7}"/>
              </a:ext>
            </a:extLst>
          </p:cNvPr>
          <p:cNvSpPr txBox="1"/>
          <p:nvPr/>
        </p:nvSpPr>
        <p:spPr>
          <a:xfrm>
            <a:off x="345743" y="4879189"/>
            <a:ext cx="856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Verwachte inflatie periode 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0449208-F513-4F67-AB5C-8ECE22BB3CE0}"/>
              </a:ext>
            </a:extLst>
          </p:cNvPr>
          <p:cNvSpPr txBox="1"/>
          <p:nvPr/>
        </p:nvSpPr>
        <p:spPr>
          <a:xfrm>
            <a:off x="352228" y="4290034"/>
            <a:ext cx="856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Verwachte inflatie periode 2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17456D1-06A9-46B4-9C1F-32C3DCD5B7A0}"/>
              </a:ext>
            </a:extLst>
          </p:cNvPr>
          <p:cNvCxnSpPr>
            <a:cxnSpLocks/>
          </p:cNvCxnSpPr>
          <p:nvPr/>
        </p:nvCxnSpPr>
        <p:spPr>
          <a:xfrm flipV="1">
            <a:off x="2873312" y="3989156"/>
            <a:ext cx="2619572" cy="1048046"/>
          </a:xfrm>
          <a:prstGeom prst="line">
            <a:avLst/>
          </a:prstGeom>
          <a:ln w="25400">
            <a:solidFill>
              <a:srgbClr val="FFC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E9A4400-EF7B-48E9-A030-7950D1848A48}"/>
              </a:ext>
            </a:extLst>
          </p:cNvPr>
          <p:cNvSpPr txBox="1"/>
          <p:nvPr/>
        </p:nvSpPr>
        <p:spPr>
          <a:xfrm>
            <a:off x="8722882" y="4402092"/>
            <a:ext cx="1464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Inflatie in periode 2</a:t>
            </a:r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A0A04D6E-7C36-4664-8A19-F7F4FC27E163}"/>
              </a:ext>
            </a:extLst>
          </p:cNvPr>
          <p:cNvSpPr/>
          <p:nvPr/>
        </p:nvSpPr>
        <p:spPr>
          <a:xfrm>
            <a:off x="3722235" y="1474993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EF95291A-1A34-4CEF-A77D-673A5EB69316}"/>
              </a:ext>
            </a:extLst>
          </p:cNvPr>
          <p:cNvSpPr/>
          <p:nvPr/>
        </p:nvSpPr>
        <p:spPr>
          <a:xfrm>
            <a:off x="3722235" y="4602701"/>
            <a:ext cx="117987" cy="10815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76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2" grpId="0"/>
      <p:bldP spid="26" grpId="0" animBg="1"/>
      <p:bldP spid="2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12F8A-A95F-441D-97BB-F175066FB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Eindresultaat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E629D-D324-4A81-B814-EC9CD8C46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nieuw </a:t>
            </a:r>
            <a:r>
              <a:rPr lang="nl-NL" dirty="0" err="1"/>
              <a:t>langetermijnevenwicht</a:t>
            </a:r>
            <a:r>
              <a:rPr lang="nl-NL" dirty="0"/>
              <a:t> inflatie hoger dan voor periode 1</a:t>
            </a:r>
          </a:p>
          <a:p>
            <a:r>
              <a:rPr lang="nl-NL" dirty="0"/>
              <a:t>Reële rente is hoger dan voor periode 1</a:t>
            </a:r>
          </a:p>
          <a:p>
            <a:r>
              <a:rPr lang="nl-NL" dirty="0"/>
              <a:t>Productie = productiecapaciteit</a:t>
            </a:r>
          </a:p>
        </p:txBody>
      </p:sp>
    </p:spTree>
    <p:extLst>
      <p:ext uri="{BB962C8B-B14F-4D97-AF65-F5344CB8AC3E}">
        <p14:creationId xmlns:p14="http://schemas.microsoft.com/office/powerpoint/2010/main" val="23591294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D77B5-35C1-46DB-B613-AA44CFF92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Opdracht: Toon aan m.b.v. IS-MB- en GA- diagram (5 minuten)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C9057-8A6E-4E18-9159-2EA490116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nl-NL" u="sng" dirty="0"/>
              <a:t>Groep 1</a:t>
            </a:r>
          </a:p>
          <a:p>
            <a:r>
              <a:rPr lang="nl-NL" dirty="0"/>
              <a:t>Bij verankerde inflatieverwachtingen en (vaste) inflatiedoelstelling leidt verlaging belastingtarief tot </a:t>
            </a:r>
          </a:p>
          <a:p>
            <a:pPr lvl="1"/>
            <a:r>
              <a:rPr lang="nl-NL" dirty="0"/>
              <a:t>Tijdelijke stijging van inflatie, permanent hogere reële rente</a:t>
            </a:r>
          </a:p>
          <a:p>
            <a:r>
              <a:rPr lang="nl-NL" u="sng" dirty="0"/>
              <a:t>Groep 2</a:t>
            </a:r>
          </a:p>
          <a:p>
            <a:r>
              <a:rPr lang="nl-NL" dirty="0"/>
              <a:t>Bij naïeve inflatieverwachtingen en (vaste) inflatiedoelstelling leidt verlaging belastingtarief tot</a:t>
            </a:r>
          </a:p>
          <a:p>
            <a:pPr lvl="1"/>
            <a:r>
              <a:rPr lang="nl-NL" dirty="0"/>
              <a:t>Tijdelijke stijging van inflatie waarna recessie volgt, permanent hogere reële rente</a:t>
            </a:r>
          </a:p>
          <a:p>
            <a:r>
              <a:rPr lang="nl-NL" u="sng" dirty="0"/>
              <a:t>Groep 3</a:t>
            </a:r>
          </a:p>
          <a:p>
            <a:r>
              <a:rPr lang="nl-NL" dirty="0"/>
              <a:t>Bij naïeve inflatieverwachtingen en inflatiestabilisatie als doelstelling van centrale bank leidt een negatieve aanbodschok (bijv. 5</a:t>
            </a:r>
            <a:r>
              <a:rPr lang="nl-NL" baseline="30000" dirty="0"/>
              <a:t>de</a:t>
            </a:r>
            <a:r>
              <a:rPr lang="nl-NL" dirty="0"/>
              <a:t> colonne van Poetin neemt macht over waardoor rechtsstaat verdwijnt en prikkels voor ondernemerschap afnemen en productiecapaciteit daalt) tot</a:t>
            </a:r>
          </a:p>
          <a:p>
            <a:pPr lvl="1"/>
            <a:r>
              <a:rPr lang="nl-NL" dirty="0"/>
              <a:t>Permanent hogere reële rente, hogere inflatie en lagere productie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36842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C294-69B5-4C26-8569-837F9517F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Samenvattend: naïeve versus verankerde inflatieverwachtingen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A7109-14D2-4503-B343-4DFF4DB2F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Verschuiving van GA-curve bij vraagschok (naïef)</a:t>
            </a:r>
          </a:p>
          <a:p>
            <a:r>
              <a:rPr lang="nl-NL" dirty="0"/>
              <a:t>Verschuiving langs de GA-curve bij vraagschok (verankerd)</a:t>
            </a:r>
          </a:p>
          <a:p>
            <a:endParaRPr lang="nl-NL" dirty="0"/>
          </a:p>
          <a:p>
            <a:r>
              <a:rPr lang="nl-NL" dirty="0"/>
              <a:t>Les: een geloofwaardige centrale bank (die inflatieverwachtingen verankert) met een duidelijke doelstelling wat </a:t>
            </a:r>
            <a:r>
              <a:rPr lang="nl-NL"/>
              <a:t>betreft inflatie zorgt </a:t>
            </a:r>
            <a:r>
              <a:rPr lang="nl-NL" dirty="0"/>
              <a:t>ervoor dat effect van vraagschok op inflatie </a:t>
            </a:r>
            <a:r>
              <a:rPr lang="nl-NL" i="1" dirty="0"/>
              <a:t>tijdelijk</a:t>
            </a:r>
            <a:r>
              <a:rPr lang="nl-NL" dirty="0"/>
              <a:t> is!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82722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6825D-B47E-4685-A4C5-88AE12029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Belastingverlaging bij verankerde inflatieverwachtingen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05631-064C-4218-BC7F-5941B533E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GA-curve schuift niet in periode 2, omdat verwachte inflatie nimmer verandert.</a:t>
            </a:r>
          </a:p>
          <a:p>
            <a:r>
              <a:rPr lang="nl-NL" dirty="0"/>
              <a:t>In nieuw </a:t>
            </a:r>
            <a:r>
              <a:rPr lang="nl-NL" dirty="0" err="1"/>
              <a:t>langetermijnevenwicht</a:t>
            </a:r>
            <a:r>
              <a:rPr lang="nl-NL" dirty="0"/>
              <a:t>:</a:t>
            </a:r>
          </a:p>
          <a:p>
            <a:pPr lvl="1"/>
            <a:r>
              <a:rPr lang="nl-NL" dirty="0"/>
              <a:t>Reële rente is hoger dan in periode 0</a:t>
            </a:r>
          </a:p>
          <a:p>
            <a:pPr lvl="1"/>
            <a:r>
              <a:rPr lang="nl-NL" dirty="0"/>
              <a:t>Inflatie is even hoog als in periode 0</a:t>
            </a:r>
          </a:p>
          <a:p>
            <a:pPr lvl="1"/>
            <a:r>
              <a:rPr lang="nl-NL" dirty="0"/>
              <a:t>Productie = productiecapaciteit</a:t>
            </a:r>
          </a:p>
        </p:txBody>
      </p:sp>
    </p:spTree>
    <p:extLst>
      <p:ext uri="{BB962C8B-B14F-4D97-AF65-F5344CB8AC3E}">
        <p14:creationId xmlns:p14="http://schemas.microsoft.com/office/powerpoint/2010/main" val="21532303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79E47-76E9-4C89-BC5F-294420E44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Identiteitsvergelijking </a:t>
            </a:r>
            <a:r>
              <a:rPr lang="nl-NL" dirty="0">
                <a:hlinkClick r:id="rId2" action="ppaction://hlinksldjump"/>
              </a:rPr>
              <a:t>uitschrijven</a:t>
            </a:r>
            <a:r>
              <a:rPr lang="nl-NL" dirty="0"/>
              <a:t> -&gt;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AC65FD-A25E-4EFF-94C5-135C5DF306C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66684"/>
                <a:ext cx="10515600" cy="6135329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nl-NL" dirty="0"/>
                  <a:t>Y = C + I + O + X - M</a:t>
                </a:r>
              </a:p>
              <a:p>
                <a:endParaRPr lang="nl-NL" dirty="0"/>
              </a:p>
              <a:p>
                <a:r>
                  <a:rPr lang="nl-NL" dirty="0"/>
                  <a:t>C = c</a:t>
                </a:r>
                <a:r>
                  <a:rPr lang="nl-NL" baseline="-25000" dirty="0"/>
                  <a:t>0</a:t>
                </a:r>
                <a:r>
                  <a:rPr lang="nl-NL" dirty="0"/>
                  <a:t> + c</a:t>
                </a:r>
                <a:r>
                  <a:rPr lang="nl-NL" baseline="-25000" dirty="0"/>
                  <a:t>1</a:t>
                </a:r>
                <a:r>
                  <a:rPr lang="nl-NL" dirty="0"/>
                  <a:t>.(Y – B) - g.(reële rente)</a:t>
                </a:r>
              </a:p>
              <a:p>
                <a:r>
                  <a:rPr lang="nl-NL" dirty="0"/>
                  <a:t>B = </a:t>
                </a:r>
                <a:r>
                  <a:rPr lang="nl-NL" dirty="0" err="1"/>
                  <a:t>t.Y</a:t>
                </a:r>
                <a:endParaRPr lang="nl-NL" dirty="0"/>
              </a:p>
              <a:p>
                <a:r>
                  <a:rPr lang="nl-NL" dirty="0"/>
                  <a:t>I = I</a:t>
                </a:r>
                <a:r>
                  <a:rPr lang="nl-NL" baseline="-25000" dirty="0"/>
                  <a:t>0</a:t>
                </a:r>
                <a:r>
                  <a:rPr lang="nl-NL" dirty="0"/>
                  <a:t> – h.(reële rente)</a:t>
                </a:r>
              </a:p>
              <a:p>
                <a:r>
                  <a:rPr lang="nl-NL" dirty="0"/>
                  <a:t>O = O</a:t>
                </a:r>
                <a:r>
                  <a:rPr lang="nl-NL" baseline="-25000" dirty="0"/>
                  <a:t>0</a:t>
                </a:r>
                <a:endParaRPr lang="nl-NL" dirty="0"/>
              </a:p>
              <a:p>
                <a:r>
                  <a:rPr lang="nl-NL" dirty="0"/>
                  <a:t>X = X</a:t>
                </a:r>
                <a:r>
                  <a:rPr lang="nl-NL" baseline="-25000" dirty="0"/>
                  <a:t>0</a:t>
                </a:r>
                <a:endParaRPr lang="nl-NL" dirty="0"/>
              </a:p>
              <a:p>
                <a:r>
                  <a:rPr lang="nl-NL" dirty="0"/>
                  <a:t>M = M</a:t>
                </a:r>
                <a:r>
                  <a:rPr lang="nl-NL" baseline="-25000" dirty="0"/>
                  <a:t>0</a:t>
                </a:r>
              </a:p>
              <a:p>
                <a:endParaRPr lang="nl-NL" dirty="0"/>
              </a:p>
              <a:p>
                <a:r>
                  <a:rPr lang="nl-NL" dirty="0"/>
                  <a:t>Productie = Bestedingen =&gt;</a:t>
                </a:r>
              </a:p>
              <a:p>
                <a:r>
                  <a:rPr lang="nl-NL" dirty="0"/>
                  <a:t>Y = c</a:t>
                </a:r>
                <a:r>
                  <a:rPr lang="nl-NL" baseline="-25000" dirty="0"/>
                  <a:t>1</a:t>
                </a:r>
                <a:r>
                  <a:rPr lang="nl-NL" dirty="0"/>
                  <a:t>.(1-t).Y + c</a:t>
                </a:r>
                <a:r>
                  <a:rPr lang="nl-NL" baseline="-25000" dirty="0"/>
                  <a:t>0 </a:t>
                </a:r>
                <a:r>
                  <a:rPr lang="nl-NL" dirty="0"/>
                  <a:t>– (</a:t>
                </a:r>
                <a:r>
                  <a:rPr lang="nl-NL" dirty="0" err="1"/>
                  <a:t>g+h</a:t>
                </a:r>
                <a:r>
                  <a:rPr lang="nl-NL" dirty="0"/>
                  <a:t>).reële rente + I</a:t>
                </a:r>
                <a:r>
                  <a:rPr lang="nl-NL" baseline="-25000" dirty="0"/>
                  <a:t>0</a:t>
                </a:r>
                <a:r>
                  <a:rPr lang="nl-NL" dirty="0"/>
                  <a:t> + O</a:t>
                </a:r>
                <a:r>
                  <a:rPr lang="nl-NL" baseline="-25000" dirty="0"/>
                  <a:t>0</a:t>
                </a:r>
                <a:r>
                  <a:rPr lang="nl-NL" dirty="0"/>
                  <a:t> + X</a:t>
                </a:r>
                <a:r>
                  <a:rPr lang="nl-NL" baseline="-25000" dirty="0"/>
                  <a:t>0</a:t>
                </a:r>
                <a:r>
                  <a:rPr lang="nl-NL" dirty="0"/>
                  <a:t> – M</a:t>
                </a:r>
                <a:r>
                  <a:rPr lang="nl-NL" baseline="-25000" dirty="0"/>
                  <a:t>0</a:t>
                </a:r>
                <a:r>
                  <a:rPr lang="nl-NL" dirty="0"/>
                  <a:t> </a:t>
                </a:r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r>
                  <a:rPr lang="nl-NL" dirty="0"/>
                  <a:t>Helling bestedingslijn = c</a:t>
                </a:r>
                <a:r>
                  <a:rPr lang="nl-NL" baseline="-25000" dirty="0"/>
                  <a:t>1</a:t>
                </a:r>
                <a:r>
                  <a:rPr lang="nl-NL" dirty="0"/>
                  <a:t>.(1 – t), autonome bestedingen = c</a:t>
                </a:r>
                <a:r>
                  <a:rPr lang="nl-NL" baseline="-25000" dirty="0"/>
                  <a:t>0 </a:t>
                </a:r>
                <a:r>
                  <a:rPr lang="nl-NL" dirty="0"/>
                  <a:t>– (</a:t>
                </a:r>
                <a:r>
                  <a:rPr lang="nl-NL" dirty="0" err="1"/>
                  <a:t>g+h</a:t>
                </a:r>
                <a:r>
                  <a:rPr lang="nl-NL" dirty="0"/>
                  <a:t>).reële rente + I</a:t>
                </a:r>
                <a:r>
                  <a:rPr lang="nl-NL" baseline="-25000" dirty="0"/>
                  <a:t>0</a:t>
                </a:r>
                <a:r>
                  <a:rPr lang="nl-NL" dirty="0"/>
                  <a:t> + O</a:t>
                </a:r>
                <a:r>
                  <a:rPr lang="nl-NL" baseline="-25000" dirty="0"/>
                  <a:t>0</a:t>
                </a:r>
                <a:r>
                  <a:rPr lang="nl-NL" dirty="0"/>
                  <a:t> + X</a:t>
                </a:r>
                <a:r>
                  <a:rPr lang="nl-NL" baseline="-25000" dirty="0"/>
                  <a:t>0</a:t>
                </a:r>
                <a:r>
                  <a:rPr lang="nl-NL" dirty="0"/>
                  <a:t> – M</a:t>
                </a:r>
                <a:r>
                  <a:rPr lang="nl-NL" baseline="-25000" dirty="0"/>
                  <a:t>0</a:t>
                </a:r>
              </a:p>
              <a:p>
                <a:pPr marL="0" indent="0">
                  <a:buNone/>
                </a:pPr>
                <a:br>
                  <a:rPr lang="nl-NL" b="0" i="0" dirty="0">
                    <a:latin typeface="Cambria Math" panose="02040503050406030204" pitchFamily="18" charset="0"/>
                  </a:rPr>
                </a:br>
                <a:r>
                  <a:rPr lang="nl-NL" b="0" i="0" dirty="0">
                    <a:latin typeface="Cambria Math" panose="02040503050406030204" pitchFamily="18" charset="0"/>
                  </a:rPr>
                  <a:t>IS: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b="0" i="0" smtClean="0">
                        <a:latin typeface="Cambria Math" panose="02040503050406030204" pitchFamily="18" charset="0"/>
                      </a:rPr>
                      <m:t>re</m:t>
                    </m:r>
                    <m:r>
                      <m:rPr>
                        <m:nor/>
                      </m:rPr>
                      <a:rPr lang="nl-NL" b="0" i="0" smtClean="0">
                        <a:latin typeface="Cambria Math" panose="02040503050406030204" pitchFamily="18" charset="0"/>
                      </a:rPr>
                      <m:t>ë</m:t>
                    </m:r>
                    <m:r>
                      <m:rPr>
                        <m:nor/>
                      </m:rPr>
                      <a:rPr lang="nl-NL" b="0" i="0" smtClean="0">
                        <a:latin typeface="Cambria Math" panose="02040503050406030204" pitchFamily="18" charset="0"/>
                      </a:rPr>
                      <m:t>le</m:t>
                    </m:r>
                    <m:r>
                      <m:rPr>
                        <m:nor/>
                      </m:rPr>
                      <a:rPr lang="nl-N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nl-NL" b="0" i="0" smtClean="0">
                        <a:latin typeface="Cambria Math" panose="02040503050406030204" pitchFamily="18" charset="0"/>
                      </a:rPr>
                      <m:t>rente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nl-NL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nl-N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nl-NL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nl-NL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d>
                              <m:dPr>
                                <m:ctrlPr>
                                  <a:rPr lang="nl-N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nl-NL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nl-NL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nl-N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nl-N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nl-N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nl-N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nl-NL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b>
                            <m:r>
                              <a:rPr lang="nl-NL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endParaRPr lang="nl-NL" dirty="0"/>
              </a:p>
              <a:p>
                <a:pPr marL="0" indent="0">
                  <a:buNone/>
                </a:pPr>
                <a:endParaRPr lang="nl-NL" dirty="0"/>
              </a:p>
              <a:p>
                <a:pPr marL="0" indent="0">
                  <a:buNone/>
                </a:pPr>
                <a:br>
                  <a:rPr lang="nl-NL" dirty="0"/>
                </a:br>
                <a:endParaRPr lang="nl-N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AC65FD-A25E-4EFF-94C5-135C5DF306C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66684"/>
                <a:ext cx="10515600" cy="6135329"/>
              </a:xfrm>
              <a:blipFill>
                <a:blip r:embed="rId3"/>
                <a:stretch>
                  <a:fillRect l="-638" t="-178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406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CA085-2483-414B-97EA-F4F131C22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Keynesiaans kruis →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57E8C-82B6-43EF-A1F5-43E48A7E6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Identiteitsvergelijking</a:t>
            </a:r>
          </a:p>
          <a:p>
            <a:r>
              <a:rPr lang="nl-NL" dirty="0"/>
              <a:t>Productie = binnenlandse bestedingen (gezinnen, bedrijven, overheid) + export (wat buitenland besteedt aan onze goederen/diensten) – import (wat wij besteden aan buitenlandse goederen/diensten)  = C + I + O + X – M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4629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34559A3D-69AB-45A4-BA3C-DFDE5D740731}"/>
              </a:ext>
            </a:extLst>
          </p:cNvPr>
          <p:cNvSpPr/>
          <p:nvPr/>
        </p:nvSpPr>
        <p:spPr>
          <a:xfrm>
            <a:off x="8173039" y="1150070"/>
            <a:ext cx="2535810" cy="2278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AC46FD-D116-41B6-928C-C98559726524}"/>
              </a:ext>
            </a:extLst>
          </p:cNvPr>
          <p:cNvSpPr txBox="1"/>
          <p:nvPr/>
        </p:nvSpPr>
        <p:spPr>
          <a:xfrm>
            <a:off x="8696325" y="1800225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Consumptie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DB209EF-8675-477C-8D0C-7DF2BF9B2D3C}"/>
              </a:ext>
            </a:extLst>
          </p:cNvPr>
          <p:cNvSpPr/>
          <p:nvPr/>
        </p:nvSpPr>
        <p:spPr>
          <a:xfrm>
            <a:off x="5181600" y="675589"/>
            <a:ext cx="1532936" cy="130885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7F93F1-F566-4EF1-87BA-768C076590CB}"/>
              </a:ext>
            </a:extLst>
          </p:cNvPr>
          <p:cNvSpPr txBox="1"/>
          <p:nvPr/>
        </p:nvSpPr>
        <p:spPr>
          <a:xfrm>
            <a:off x="5131541" y="998664"/>
            <a:ext cx="1734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Besteedbaar inkomen (Y – B)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45F3B10-9D2D-4AD4-8776-FE12929D8D8D}"/>
              </a:ext>
            </a:extLst>
          </p:cNvPr>
          <p:cNvSpPr/>
          <p:nvPr/>
        </p:nvSpPr>
        <p:spPr>
          <a:xfrm>
            <a:off x="5219700" y="2885390"/>
            <a:ext cx="1343025" cy="12001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D1F884-F002-48C6-B89B-9E5B46712156}"/>
              </a:ext>
            </a:extLst>
          </p:cNvPr>
          <p:cNvSpPr txBox="1"/>
          <p:nvPr/>
        </p:nvSpPr>
        <p:spPr>
          <a:xfrm>
            <a:off x="5334000" y="3209924"/>
            <a:ext cx="134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Reële rente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EC16561-6BBE-4EED-90F7-5D7A36AE0412}"/>
              </a:ext>
            </a:extLst>
          </p:cNvPr>
          <p:cNvCxnSpPr/>
          <p:nvPr/>
        </p:nvCxnSpPr>
        <p:spPr>
          <a:xfrm>
            <a:off x="6800850" y="1321831"/>
            <a:ext cx="1285875" cy="4783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183915-02F7-4E7A-B3C6-D8FB178F7140}"/>
              </a:ext>
            </a:extLst>
          </p:cNvPr>
          <p:cNvCxnSpPr>
            <a:cxnSpLocks/>
          </p:cNvCxnSpPr>
          <p:nvPr/>
        </p:nvCxnSpPr>
        <p:spPr>
          <a:xfrm flipV="1">
            <a:off x="6638925" y="2703640"/>
            <a:ext cx="1534114" cy="6660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EAAA554-8C13-42BA-9143-BDA8BB55F07D}"/>
              </a:ext>
            </a:extLst>
          </p:cNvPr>
          <p:cNvSpPr txBox="1"/>
          <p:nvPr/>
        </p:nvSpPr>
        <p:spPr>
          <a:xfrm>
            <a:off x="7315200" y="1150070"/>
            <a:ext cx="37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+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A54D1A-2498-427F-A010-BD6789A3CCCD}"/>
              </a:ext>
            </a:extLst>
          </p:cNvPr>
          <p:cNvSpPr txBox="1"/>
          <p:nvPr/>
        </p:nvSpPr>
        <p:spPr>
          <a:xfrm>
            <a:off x="7343775" y="2693120"/>
            <a:ext cx="37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618828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34559A3D-69AB-45A4-BA3C-DFDE5D740731}"/>
              </a:ext>
            </a:extLst>
          </p:cNvPr>
          <p:cNvSpPr/>
          <p:nvPr/>
        </p:nvSpPr>
        <p:spPr>
          <a:xfrm>
            <a:off x="8173039" y="1150070"/>
            <a:ext cx="2535810" cy="2278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AC46FD-D116-41B6-928C-C98559726524}"/>
              </a:ext>
            </a:extLst>
          </p:cNvPr>
          <p:cNvSpPr txBox="1"/>
          <p:nvPr/>
        </p:nvSpPr>
        <p:spPr>
          <a:xfrm>
            <a:off x="8667750" y="2289535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Investeringen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45F3B10-9D2D-4AD4-8776-FE12929D8D8D}"/>
              </a:ext>
            </a:extLst>
          </p:cNvPr>
          <p:cNvSpPr/>
          <p:nvPr/>
        </p:nvSpPr>
        <p:spPr>
          <a:xfrm>
            <a:off x="4914900" y="1917098"/>
            <a:ext cx="1343025" cy="12001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D1F884-F002-48C6-B89B-9E5B46712156}"/>
              </a:ext>
            </a:extLst>
          </p:cNvPr>
          <p:cNvSpPr txBox="1"/>
          <p:nvPr/>
        </p:nvSpPr>
        <p:spPr>
          <a:xfrm>
            <a:off x="4991689" y="2297943"/>
            <a:ext cx="1343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Reële rente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EC16561-6BBE-4EED-90F7-5D7A36AE0412}"/>
              </a:ext>
            </a:extLst>
          </p:cNvPr>
          <p:cNvCxnSpPr>
            <a:cxnSpLocks/>
          </p:cNvCxnSpPr>
          <p:nvPr/>
        </p:nvCxnSpPr>
        <p:spPr>
          <a:xfrm>
            <a:off x="6400800" y="2485337"/>
            <a:ext cx="16954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EAAA554-8C13-42BA-9143-BDA8BB55F07D}"/>
              </a:ext>
            </a:extLst>
          </p:cNvPr>
          <p:cNvSpPr txBox="1"/>
          <p:nvPr/>
        </p:nvSpPr>
        <p:spPr>
          <a:xfrm>
            <a:off x="7029744" y="2104869"/>
            <a:ext cx="50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-/ -</a:t>
            </a:r>
          </a:p>
        </p:txBody>
      </p:sp>
    </p:spTree>
    <p:extLst>
      <p:ext uri="{BB962C8B-B14F-4D97-AF65-F5344CB8AC3E}">
        <p14:creationId xmlns:p14="http://schemas.microsoft.com/office/powerpoint/2010/main" val="3889149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34559A3D-69AB-45A4-BA3C-DFDE5D740731}"/>
              </a:ext>
            </a:extLst>
          </p:cNvPr>
          <p:cNvSpPr/>
          <p:nvPr/>
        </p:nvSpPr>
        <p:spPr>
          <a:xfrm>
            <a:off x="8173039" y="1150070"/>
            <a:ext cx="2535810" cy="2278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AC46FD-D116-41B6-928C-C98559726524}"/>
              </a:ext>
            </a:extLst>
          </p:cNvPr>
          <p:cNvSpPr txBox="1"/>
          <p:nvPr/>
        </p:nvSpPr>
        <p:spPr>
          <a:xfrm>
            <a:off x="8601075" y="2051410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Cambria Math" panose="02040503050406030204" pitchFamily="18" charset="0"/>
                <a:ea typeface="Cambria Math" panose="02040503050406030204" pitchFamily="18" charset="0"/>
              </a:rPr>
              <a:t>Export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45F3B10-9D2D-4AD4-8776-FE12929D8D8D}"/>
              </a:ext>
            </a:extLst>
          </p:cNvPr>
          <p:cNvSpPr/>
          <p:nvPr/>
        </p:nvSpPr>
        <p:spPr>
          <a:xfrm>
            <a:off x="10244624" y="5663567"/>
            <a:ext cx="1903663" cy="16385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D1F884-F002-48C6-B89B-9E5B46712156}"/>
              </a:ext>
            </a:extLst>
          </p:cNvPr>
          <p:cNvSpPr txBox="1"/>
          <p:nvPr/>
        </p:nvSpPr>
        <p:spPr>
          <a:xfrm>
            <a:off x="4567023" y="766881"/>
            <a:ext cx="15488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3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Wisselkoers (= prijs buitenlandse valuta)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EC16561-6BBE-4EED-90F7-5D7A36AE0412}"/>
              </a:ext>
            </a:extLst>
          </p:cNvPr>
          <p:cNvCxnSpPr>
            <a:cxnSpLocks/>
          </p:cNvCxnSpPr>
          <p:nvPr/>
        </p:nvCxnSpPr>
        <p:spPr>
          <a:xfrm>
            <a:off x="6324600" y="1713812"/>
            <a:ext cx="1752600" cy="5067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EAAA554-8C13-42BA-9143-BDA8BB55F07D}"/>
              </a:ext>
            </a:extLst>
          </p:cNvPr>
          <p:cNvSpPr txBox="1"/>
          <p:nvPr/>
        </p:nvSpPr>
        <p:spPr>
          <a:xfrm>
            <a:off x="7000126" y="1529146"/>
            <a:ext cx="50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+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3DEB2A3-47E2-4E36-B2ED-C4E79288AD18}"/>
              </a:ext>
            </a:extLst>
          </p:cNvPr>
          <p:cNvSpPr/>
          <p:nvPr/>
        </p:nvSpPr>
        <p:spPr>
          <a:xfrm>
            <a:off x="8325439" y="3864695"/>
            <a:ext cx="2535810" cy="2278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3E202F-8279-47FF-8A14-21B45C8B89E8}"/>
              </a:ext>
            </a:extLst>
          </p:cNvPr>
          <p:cNvSpPr txBox="1"/>
          <p:nvPr/>
        </p:nvSpPr>
        <p:spPr>
          <a:xfrm>
            <a:off x="8705850" y="4794610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Cambria Math" panose="02040503050406030204" pitchFamily="18" charset="0"/>
                <a:ea typeface="Cambria Math" panose="02040503050406030204" pitchFamily="18" charset="0"/>
              </a:rPr>
              <a:t>Import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254DF3B-E504-4FBE-99CA-FE3F5994DF9B}"/>
              </a:ext>
            </a:extLst>
          </p:cNvPr>
          <p:cNvSpPr/>
          <p:nvPr/>
        </p:nvSpPr>
        <p:spPr>
          <a:xfrm>
            <a:off x="4270866" y="2289535"/>
            <a:ext cx="1981788" cy="17932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E96ABD-F3BB-49BE-9D9E-F19948E56E68}"/>
              </a:ext>
            </a:extLst>
          </p:cNvPr>
          <p:cNvSpPr txBox="1"/>
          <p:nvPr/>
        </p:nvSpPr>
        <p:spPr>
          <a:xfrm>
            <a:off x="4595598" y="2576631"/>
            <a:ext cx="1419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3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Inkomen buitenland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F2B3B82-C098-4046-BE1F-7E7496595763}"/>
              </a:ext>
            </a:extLst>
          </p:cNvPr>
          <p:cNvCxnSpPr>
            <a:cxnSpLocks/>
          </p:cNvCxnSpPr>
          <p:nvPr/>
        </p:nvCxnSpPr>
        <p:spPr>
          <a:xfrm flipV="1">
            <a:off x="6348493" y="2505076"/>
            <a:ext cx="1642982" cy="4667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6E50457-A645-46A2-842E-75D784456F30}"/>
              </a:ext>
            </a:extLst>
          </p:cNvPr>
          <p:cNvSpPr txBox="1"/>
          <p:nvPr/>
        </p:nvSpPr>
        <p:spPr>
          <a:xfrm>
            <a:off x="7028701" y="2414971"/>
            <a:ext cx="50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+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55A938-4BF7-4447-8916-9AB73D190DF3}"/>
              </a:ext>
            </a:extLst>
          </p:cNvPr>
          <p:cNvSpPr/>
          <p:nvPr/>
        </p:nvSpPr>
        <p:spPr>
          <a:xfrm>
            <a:off x="4237448" y="4268607"/>
            <a:ext cx="1981788" cy="17932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D50C0C-C149-4D1A-B3AF-CAAE0B336546}"/>
              </a:ext>
            </a:extLst>
          </p:cNvPr>
          <p:cNvSpPr txBox="1"/>
          <p:nvPr/>
        </p:nvSpPr>
        <p:spPr>
          <a:xfrm>
            <a:off x="4557498" y="4500681"/>
            <a:ext cx="1485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3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Wisselkoers (= prijs buitenlandse valuta)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0804907-CC68-4105-98C9-1F3CE2A1C618}"/>
              </a:ext>
            </a:extLst>
          </p:cNvPr>
          <p:cNvSpPr/>
          <p:nvPr/>
        </p:nvSpPr>
        <p:spPr>
          <a:xfrm>
            <a:off x="5940884" y="5380560"/>
            <a:ext cx="1418931" cy="142111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EAE11A-25B8-499C-BF36-AD38A6B52696}"/>
              </a:ext>
            </a:extLst>
          </p:cNvPr>
          <p:cNvSpPr txBox="1"/>
          <p:nvPr/>
        </p:nvSpPr>
        <p:spPr>
          <a:xfrm>
            <a:off x="6043398" y="5834181"/>
            <a:ext cx="1419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>
                    <a:lumMod val="6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Inkomen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456E73A-E2D2-4D4B-A2BC-D6FC339E30DB}"/>
              </a:ext>
            </a:extLst>
          </p:cNvPr>
          <p:cNvCxnSpPr>
            <a:cxnSpLocks/>
          </p:cNvCxnSpPr>
          <p:nvPr/>
        </p:nvCxnSpPr>
        <p:spPr>
          <a:xfrm flipV="1">
            <a:off x="6297362" y="4979276"/>
            <a:ext cx="1875677" cy="791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3B1B4D5-9C97-4D0C-B08D-D36123A1481C}"/>
              </a:ext>
            </a:extLst>
          </p:cNvPr>
          <p:cNvCxnSpPr>
            <a:cxnSpLocks/>
          </p:cNvCxnSpPr>
          <p:nvPr/>
        </p:nvCxnSpPr>
        <p:spPr>
          <a:xfrm flipV="1">
            <a:off x="7420269" y="5663567"/>
            <a:ext cx="1005565" cy="4275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618D708-2A57-4AEC-BE1C-3DD12D597D4A}"/>
              </a:ext>
            </a:extLst>
          </p:cNvPr>
          <p:cNvSpPr txBox="1"/>
          <p:nvPr/>
        </p:nvSpPr>
        <p:spPr>
          <a:xfrm>
            <a:off x="7038226" y="4700971"/>
            <a:ext cx="50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-/-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AEBA4D-C02A-4658-A0D7-629AF4B3854D}"/>
              </a:ext>
            </a:extLst>
          </p:cNvPr>
          <p:cNvSpPr txBox="1"/>
          <p:nvPr/>
        </p:nvSpPr>
        <p:spPr>
          <a:xfrm>
            <a:off x="7543051" y="5638883"/>
            <a:ext cx="50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+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044FB4C-4A70-4D92-98E5-9DA7B885736A}"/>
              </a:ext>
            </a:extLst>
          </p:cNvPr>
          <p:cNvSpPr/>
          <p:nvPr/>
        </p:nvSpPr>
        <p:spPr>
          <a:xfrm>
            <a:off x="4399373" y="448272"/>
            <a:ext cx="1981788" cy="179327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1FF47AC-6907-4B23-BC92-9A098F47BE1D}"/>
                  </a:ext>
                </a:extLst>
              </p:cNvPr>
              <p:cNvSpPr txBox="1"/>
              <p:nvPr/>
            </p:nvSpPr>
            <p:spPr>
              <a:xfrm>
                <a:off x="5256091" y="378142"/>
                <a:ext cx="3932463" cy="5391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𝐵𝑢𝑖𝑡𝑒𝑛𝑙𝑎𝑛𝑑𝑠</m:t>
                          </m:r>
                          <m:r>
                            <a:rPr lang="nl-NL" sz="1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l-NL" sz="1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𝑝𝑟𝑖𝑗𝑠𝑝𝑒𝑖𝑙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𝐵𝑖𝑛𝑛𝑒𝑛𝑙𝑎𝑛𝑑𝑠</m:t>
                          </m:r>
                          <m:r>
                            <a:rPr lang="nl-NL" sz="1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l-NL" sz="1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𝑝𝑟𝑖𝑗𝑠𝑝𝑒𝑖𝑙</m:t>
                          </m:r>
                        </m:den>
                      </m:f>
                    </m:oMath>
                  </m:oMathPara>
                </a14:m>
                <a:endParaRPr lang="nl-NL" sz="1400" dirty="0">
                  <a:solidFill>
                    <a:schemeClr val="accent3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1FF47AC-6907-4B23-BC92-9A098F47B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091" y="378142"/>
                <a:ext cx="3932463" cy="539122"/>
              </a:xfrm>
              <a:prstGeom prst="rect">
                <a:avLst/>
              </a:prstGeom>
              <a:blipFill>
                <a:blip r:embed="rId2"/>
                <a:stretch>
                  <a:fillRect b="-568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F6A9ACC-C0A6-41E5-8B01-BA4BB4E1DAA4}"/>
              </a:ext>
            </a:extLst>
          </p:cNvPr>
          <p:cNvCxnSpPr>
            <a:cxnSpLocks/>
          </p:cNvCxnSpPr>
          <p:nvPr/>
        </p:nvCxnSpPr>
        <p:spPr>
          <a:xfrm>
            <a:off x="8210138" y="1046692"/>
            <a:ext cx="354506" cy="3062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950158E-7EAA-4E18-B014-4E976462DE2B}"/>
              </a:ext>
            </a:extLst>
          </p:cNvPr>
          <p:cNvSpPr txBox="1"/>
          <p:nvPr/>
        </p:nvSpPr>
        <p:spPr>
          <a:xfrm>
            <a:off x="8268878" y="866304"/>
            <a:ext cx="50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+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9658E11-48A6-4505-A61A-E48BAE808C7D}"/>
              </a:ext>
            </a:extLst>
          </p:cNvPr>
          <p:cNvSpPr/>
          <p:nvPr/>
        </p:nvSpPr>
        <p:spPr>
          <a:xfrm>
            <a:off x="6285587" y="-69529"/>
            <a:ext cx="1903663" cy="16385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B0DAB93-5E99-46CA-960A-C296C1C9DEB3}"/>
                  </a:ext>
                </a:extLst>
              </p:cNvPr>
              <p:cNvSpPr txBox="1"/>
              <p:nvPr/>
            </p:nvSpPr>
            <p:spPr>
              <a:xfrm>
                <a:off x="9230225" y="6094344"/>
                <a:ext cx="3932463" cy="5391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sz="14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1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𝐵𝑢𝑖𝑡𝑒𝑛𝑙𝑎𝑛𝑑𝑠</m:t>
                          </m:r>
                          <m:r>
                            <a:rPr lang="nl-NL" sz="1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l-NL" sz="1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𝑝𝑟𝑖𝑗𝑠𝑝𝑒𝑖𝑙</m:t>
                          </m:r>
                        </m:num>
                        <m:den>
                          <m:r>
                            <a:rPr lang="nl-NL" sz="1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𝐵𝑖𝑛𝑛𝑒𝑛𝑙𝑎𝑛𝑑𝑠</m:t>
                          </m:r>
                          <m:r>
                            <a:rPr lang="nl-NL" sz="1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nl-NL" sz="1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𝑝𝑟𝑖𝑗𝑠𝑝𝑒𝑖𝑙</m:t>
                          </m:r>
                        </m:den>
                      </m:f>
                    </m:oMath>
                  </m:oMathPara>
                </a14:m>
                <a:endParaRPr lang="nl-NL" sz="1400" dirty="0">
                  <a:solidFill>
                    <a:schemeClr val="accent3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B0DAB93-5E99-46CA-960A-C296C1C9D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0225" y="6094344"/>
                <a:ext cx="3932463" cy="539122"/>
              </a:xfrm>
              <a:prstGeom prst="rect">
                <a:avLst/>
              </a:prstGeom>
              <a:blipFill>
                <a:blip r:embed="rId3"/>
                <a:stretch>
                  <a:fillRect b="-568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32D6A13-AFD9-417C-ACA7-ADCC2FD475F2}"/>
              </a:ext>
            </a:extLst>
          </p:cNvPr>
          <p:cNvCxnSpPr>
            <a:cxnSpLocks/>
          </p:cNvCxnSpPr>
          <p:nvPr/>
        </p:nvCxnSpPr>
        <p:spPr>
          <a:xfrm flipH="1" flipV="1">
            <a:off x="9842263" y="6348515"/>
            <a:ext cx="290709" cy="1816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F174165-D35E-4CE4-B57F-797CCE2C290F}"/>
              </a:ext>
            </a:extLst>
          </p:cNvPr>
          <p:cNvSpPr txBox="1"/>
          <p:nvPr/>
        </p:nvSpPr>
        <p:spPr>
          <a:xfrm>
            <a:off x="9883376" y="6127385"/>
            <a:ext cx="50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-/-</a:t>
            </a:r>
          </a:p>
        </p:txBody>
      </p:sp>
    </p:spTree>
    <p:extLst>
      <p:ext uri="{BB962C8B-B14F-4D97-AF65-F5344CB8AC3E}">
        <p14:creationId xmlns:p14="http://schemas.microsoft.com/office/powerpoint/2010/main" val="3593735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AF8EF-5467-4D70-9770-42EC1B4AA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Keynesiaans kruis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4A40D-1764-46C3-85F3-644364C51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Grafisch hulpmiddel</a:t>
            </a:r>
          </a:p>
          <a:p>
            <a:r>
              <a:rPr lang="nl-NL" dirty="0"/>
              <a:t>45 graden-lijn is evenwichtslijn (daar waar productie, inkomen gelijk is aan bestedingen, effectieve vraag)</a:t>
            </a:r>
          </a:p>
          <a:p>
            <a:r>
              <a:rPr lang="nl-NL" dirty="0"/>
              <a:t>Snijpunt met bestedingslijn geeft evenwicht aan in economie</a:t>
            </a:r>
          </a:p>
          <a:p>
            <a:r>
              <a:rPr lang="nl-NL" dirty="0"/>
              <a:t>Hoogte van de bestedingslijn bepaald door autonome bestedingen</a:t>
            </a:r>
          </a:p>
          <a:p>
            <a:r>
              <a:rPr lang="nl-NL" dirty="0"/>
              <a:t>Helling van bestedingslijn bepaald door marginale consumptiequote, belastingtarief, </a:t>
            </a:r>
            <a:r>
              <a:rPr lang="nl-NL" dirty="0">
                <a:solidFill>
                  <a:schemeClr val="bg1">
                    <a:lumMod val="65000"/>
                  </a:schemeClr>
                </a:solidFill>
              </a:rPr>
              <a:t>marginale importquote</a:t>
            </a:r>
          </a:p>
          <a:p>
            <a:pPr lvl="1"/>
            <a:r>
              <a:rPr lang="nl-NL" dirty="0"/>
              <a:t>Hoe hoger marginale consumptiequote, hoe steiler de bestedingslijn</a:t>
            </a:r>
          </a:p>
          <a:p>
            <a:pPr lvl="1"/>
            <a:r>
              <a:rPr lang="nl-NL" dirty="0"/>
              <a:t>Hoe hoger belastingtarief, hoe minder steil de bestedingslijn</a:t>
            </a:r>
          </a:p>
          <a:p>
            <a:pPr lvl="1"/>
            <a:r>
              <a:rPr lang="nl-NL" dirty="0">
                <a:solidFill>
                  <a:schemeClr val="bg1">
                    <a:lumMod val="65000"/>
                  </a:schemeClr>
                </a:solidFill>
              </a:rPr>
              <a:t>Hoe hoger marginale importquote, hoe minder steil de bestedingslijn</a:t>
            </a:r>
          </a:p>
          <a:p>
            <a:pPr marL="457200" lvl="1" indent="0">
              <a:buNone/>
            </a:pPr>
            <a:endParaRPr lang="nl-NL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753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C3A6F-2E79-43A5-AECB-9403375FC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6877" y="504204"/>
            <a:ext cx="4467123" cy="1325563"/>
          </a:xfrm>
        </p:spPr>
        <p:txBody>
          <a:bodyPr>
            <a:normAutofit/>
          </a:bodyPr>
          <a:lstStyle/>
          <a:p>
            <a:r>
              <a:rPr lang="nl-NL" sz="2400" dirty="0"/>
              <a:t>Evenwicht (Y = C + I + O + X – M)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05EA99C-BDF7-467D-A45A-960D8D3A4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524" y="332504"/>
            <a:ext cx="6879353" cy="628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1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1733</Words>
  <Application>Microsoft Office PowerPoint</Application>
  <PresentationFormat>Breedbeeld</PresentationFormat>
  <Paragraphs>273</Paragraphs>
  <Slides>38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38</vt:i4>
      </vt:variant>
    </vt:vector>
  </HeadingPairs>
  <TitlesOfParts>
    <vt:vector size="43" baseType="lpstr">
      <vt:lpstr>Arial</vt:lpstr>
      <vt:lpstr>Calibri</vt:lpstr>
      <vt:lpstr>Calibri Light</vt:lpstr>
      <vt:lpstr>Cambria Math</vt:lpstr>
      <vt:lpstr>Office Theme</vt:lpstr>
      <vt:lpstr>IS-MB-GA model (uitbreiding) verwachtingen, doelstelling en schokken</vt:lpstr>
      <vt:lpstr>Curriculumversie IS-MB-GA </vt:lpstr>
      <vt:lpstr>Uitbreidingen van IS-MB-GA-model + ander type verwachtingen</vt:lpstr>
      <vt:lpstr>Keynesiaans kruis → IS</vt:lpstr>
      <vt:lpstr>PowerPoint-presentatie</vt:lpstr>
      <vt:lpstr>PowerPoint-presentatie</vt:lpstr>
      <vt:lpstr>PowerPoint-presentatie</vt:lpstr>
      <vt:lpstr>Keynesiaans kruis</vt:lpstr>
      <vt:lpstr>Evenwicht (Y = C + I + O + X – M)</vt:lpstr>
      <vt:lpstr>Hoger belastingtarief?</vt:lpstr>
      <vt:lpstr>Lagere overheidsbestedingen?</vt:lpstr>
      <vt:lpstr>Hogere reële rente?</vt:lpstr>
      <vt:lpstr>IS-curve</vt:lpstr>
      <vt:lpstr>Hogere reële rente?</vt:lpstr>
      <vt:lpstr>Van Keynesiaans kruis naar IS-curve</vt:lpstr>
      <vt:lpstr>Wanneer schuift IS-curve?</vt:lpstr>
      <vt:lpstr>MB-curve</vt:lpstr>
      <vt:lpstr>Vergelijk beleidsregel in IS-MB-GA met mandaat ECB (5 minuten)</vt:lpstr>
      <vt:lpstr>GA-curve</vt:lpstr>
      <vt:lpstr>Friedman-onderbouwing achter GA-curve</vt:lpstr>
      <vt:lpstr>Wat als verwachtingen niet uitkomen?</vt:lpstr>
      <vt:lpstr>Verklaring van inflatie</vt:lpstr>
      <vt:lpstr>Verklaring van inflatie (2)</vt:lpstr>
      <vt:lpstr>Inflatieverwachtingen vakbonden en bedrijven</vt:lpstr>
      <vt:lpstr>Naïeve inflatieverwachtingen</vt:lpstr>
      <vt:lpstr>Verankerde inflatieverwachtingen</vt:lpstr>
      <vt:lpstr>Aanbodschok en GA-curve</vt:lpstr>
      <vt:lpstr>Verlaging belastingtarief</vt:lpstr>
      <vt:lpstr>Nieuw IS-MB-evenwicht (periode 1)</vt:lpstr>
      <vt:lpstr>PowerPoint-presentatie</vt:lpstr>
      <vt:lpstr>Inflatie stijgt (periode 1)</vt:lpstr>
      <vt:lpstr>Wat gebeurt er in periode 2?</vt:lpstr>
      <vt:lpstr>PowerPoint-presentatie</vt:lpstr>
      <vt:lpstr>Eindresultaat</vt:lpstr>
      <vt:lpstr>Opdracht: Toon aan m.b.v. IS-MB- en GA- diagram (5 minuten) </vt:lpstr>
      <vt:lpstr>Samenvattend: naïeve versus verankerde inflatieverwachtingen</vt:lpstr>
      <vt:lpstr>Belastingverlaging bij verankerde inflatieverwachtingen</vt:lpstr>
      <vt:lpstr>Identiteitsvergelijking uitschrijven -&gt; 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schramm</dc:creator>
  <cp:lastModifiedBy>madelon ellens</cp:lastModifiedBy>
  <cp:revision>25</cp:revision>
  <dcterms:created xsi:type="dcterms:W3CDTF">2021-11-05T16:59:33Z</dcterms:created>
  <dcterms:modified xsi:type="dcterms:W3CDTF">2022-05-12T07:59:40Z</dcterms:modified>
</cp:coreProperties>
</file>