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6" r:id="rId2"/>
    <p:sldId id="371" r:id="rId3"/>
    <p:sldId id="352" r:id="rId4"/>
    <p:sldId id="365" r:id="rId5"/>
    <p:sldId id="360" r:id="rId6"/>
    <p:sldId id="366" r:id="rId7"/>
    <p:sldId id="362" r:id="rId8"/>
    <p:sldId id="350" r:id="rId9"/>
    <p:sldId id="368" r:id="rId10"/>
    <p:sldId id="375" r:id="rId11"/>
    <p:sldId id="369" r:id="rId12"/>
    <p:sldId id="367" r:id="rId13"/>
    <p:sldId id="372" r:id="rId14"/>
    <p:sldId id="351" r:id="rId15"/>
    <p:sldId id="370" r:id="rId16"/>
    <p:sldId id="374" r:id="rId17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73">
          <p15:clr>
            <a:srgbClr val="A4A3A4"/>
          </p15:clr>
        </p15:guide>
        <p15:guide id="2" pos="2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eringa, E.J.F." initials="SE" lastIdx="4" clrIdx="0"/>
  <p:cmAuthor id="1" name="Lee, A.C.M. van der" initials="LAvd" lastIdx="3" clrIdx="1"/>
  <p:cmAuthor id="2" name="Melein, M.M." initials="M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C24"/>
    <a:srgbClr val="0089CF"/>
    <a:srgbClr val="59AC42"/>
    <a:srgbClr val="007C73"/>
    <a:srgbClr val="DA523A"/>
    <a:srgbClr val="B1101A"/>
    <a:srgbClr val="92278F"/>
    <a:srgbClr val="F58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80492" autoAdjust="0"/>
  </p:normalViewPr>
  <p:slideViewPr>
    <p:cSldViewPr snapToGrid="0" snapToObjects="1">
      <p:cViewPr varScale="1">
        <p:scale>
          <a:sx n="82" d="100"/>
          <a:sy n="82" d="100"/>
        </p:scale>
        <p:origin x="1368" y="72"/>
      </p:cViewPr>
      <p:guideLst>
        <p:guide orient="horz" pos="4273"/>
        <p:guide pos="2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E624502-8B33-F449-8885-C22DC44B71EC}" type="datetime1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61471DE-1E0B-004A-A4FB-2208F82455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608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6E71BA9-F84A-E244-9B60-4D36D5EF85F2}" type="datetime1">
              <a:rPr lang="nl-NL"/>
              <a:pPr>
                <a:defRPr/>
              </a:pPr>
              <a:t>12-5-2022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D4F7E66-BBC4-7E45-A9D3-C2D0A085FBB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321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4F7E66-BBC4-7E45-A9D3-C2D0A085FBBD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01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endParaRPr lang="nl-NL" noProof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5649915" y="5976939"/>
            <a:ext cx="3248025" cy="612775"/>
          </a:xfrm>
        </p:spPr>
        <p:txBody>
          <a:bodyPr rtlCol="0">
            <a:normAutofit/>
          </a:bodyPr>
          <a:lstStyle/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7233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twee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eren 8"/>
          <p:cNvGrpSpPr>
            <a:grpSpLocks/>
          </p:cNvGrpSpPr>
          <p:nvPr userDrawn="1"/>
        </p:nvGrpSpPr>
        <p:grpSpPr bwMode="auto">
          <a:xfrm>
            <a:off x="-28575" y="6381750"/>
            <a:ext cx="5392738" cy="503238"/>
            <a:chOff x="-27963" y="6381328"/>
            <a:chExt cx="5392126" cy="504056"/>
          </a:xfrm>
        </p:grpSpPr>
        <p:sp>
          <p:nvSpPr>
            <p:cNvPr id="4" name="Slide Number Placeholder 3"/>
            <p:cNvSpPr txBox="1">
              <a:spLocks/>
            </p:cNvSpPr>
            <p:nvPr userDrawn="1"/>
          </p:nvSpPr>
          <p:spPr bwMode="auto">
            <a:xfrm>
              <a:off x="-27963" y="6381328"/>
              <a:ext cx="611119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defRPr/>
              </a:pPr>
              <a:fld id="{8DA26072-E828-B54B-8142-377578419217}" type="slidenum">
                <a:rPr lang="nl-NL" sz="1200" smtClean="0">
                  <a:solidFill>
                    <a:schemeClr val="bg1"/>
                  </a:solidFill>
                  <a:latin typeface="Calibri" charset="0"/>
                </a:rPr>
                <a:pPr eaLnBrk="1" hangingPunct="1">
                  <a:spcBef>
                    <a:spcPct val="20000"/>
                  </a:spcBef>
                  <a:defRPr/>
                </a:pPr>
                <a:t>‹nr.›</a:t>
              </a:fld>
              <a:endParaRPr lang="nl-NL" sz="1200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5" name="Footer Placeholder 2"/>
            <p:cNvSpPr txBox="1">
              <a:spLocks/>
            </p:cNvSpPr>
            <p:nvPr userDrawn="1"/>
          </p:nvSpPr>
          <p:spPr bwMode="auto">
            <a:xfrm>
              <a:off x="683156" y="6381328"/>
              <a:ext cx="4681007" cy="477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nl-NL" sz="12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Het begint met een idee</a:t>
              </a:r>
            </a:p>
          </p:txBody>
        </p:sp>
      </p:grpSp>
      <p:sp>
        <p:nvSpPr>
          <p:cNvPr id="9" name="Tijdelijke aanduiding voor afbeelding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4536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 txBox="1">
            <a:spLocks/>
          </p:cNvSpPr>
          <p:nvPr/>
        </p:nvSpPr>
        <p:spPr bwMode="auto">
          <a:xfrm>
            <a:off x="611188" y="6415088"/>
            <a:ext cx="4752975" cy="442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NL" sz="1200" dirty="0">
                <a:latin typeface="Calibri" charset="0"/>
                <a:cs typeface="Calibri" charset="0"/>
              </a:rPr>
              <a:t>Universitair Centrum voor Gedrag en Bewegen</a:t>
            </a:r>
          </a:p>
        </p:txBody>
      </p:sp>
      <p:sp>
        <p:nvSpPr>
          <p:cNvPr id="4" name="Driehoekje"/>
          <p:cNvSpPr>
            <a:spLocks noChangeArrowheads="1"/>
          </p:cNvSpPr>
          <p:nvPr userDrawn="1"/>
        </p:nvSpPr>
        <p:spPr bwMode="auto">
          <a:xfrm flipV="1">
            <a:off x="617538" y="1195388"/>
            <a:ext cx="192087" cy="107950"/>
          </a:xfrm>
          <a:prstGeom prst="triangle">
            <a:avLst>
              <a:gd name="adj" fmla="val 50000"/>
            </a:avLst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 userDrawn="1"/>
        </p:nvSpPr>
        <p:spPr bwMode="auto">
          <a:xfrm>
            <a:off x="107950" y="115888"/>
            <a:ext cx="8928100" cy="1081087"/>
          </a:xfrm>
          <a:prstGeom prst="rect">
            <a:avLst/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0" bIns="0" anchor="ctr"/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pPr>
              <a:defRPr/>
            </a:pPr>
            <a:endParaRPr lang="nl-NL" dirty="0"/>
          </a:p>
        </p:txBody>
      </p:sp>
      <p:pic>
        <p:nvPicPr>
          <p:cNvPr id="6" name="Afbeelding 19" descr="VU_NL_400px-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237288"/>
            <a:ext cx="10334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 userDrawn="1"/>
        </p:nvSpPr>
        <p:spPr bwMode="auto">
          <a:xfrm>
            <a:off x="107950" y="115888"/>
            <a:ext cx="8928100" cy="1081087"/>
          </a:xfrm>
          <a:prstGeom prst="rect">
            <a:avLst/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0" bIns="0" anchor="ctr"/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pPr>
              <a:defRPr/>
            </a:pPr>
            <a:endParaRPr lang="nl-NL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4135" y="1620000"/>
            <a:ext cx="8309867" cy="4419160"/>
          </a:xfrm>
        </p:spPr>
        <p:txBody>
          <a:bodyPr lIns="0" tIns="0" rIns="0" bIns="0"/>
          <a:lstStyle/>
          <a:p>
            <a:pPr lvl="1"/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ekst 3"/>
          <p:cNvSpPr>
            <a:spLocks noGrp="1"/>
          </p:cNvSpPr>
          <p:nvPr>
            <p:ph type="body" idx="1"/>
          </p:nvPr>
        </p:nvSpPr>
        <p:spPr bwMode="auto">
          <a:xfrm>
            <a:off x="457200" y="1443038"/>
            <a:ext cx="82296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 Narrow Bold"/>
          <a:ea typeface="ＭＳ Ｐゴシック" charset="-128"/>
          <a:cs typeface="Arial Narrow Bold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  <a:cs typeface="Arial Narrow Bold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  <a:cs typeface="Arial Narrow Bold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  <a:cs typeface="Arial Narrow Bold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  <a:cs typeface="Arial Narrow Bold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Lucida Grande" charset="0"/>
        <a:buChar char="&gt;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542925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Lucida Grande" charset="0"/>
        <a:buChar char="&gt;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885825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Lucida Grande" charset="0"/>
        <a:buChar char="&gt;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885825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Lucida Grande" charset="0"/>
        <a:buChar char="&gt;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364162" y="1766655"/>
            <a:ext cx="3562351" cy="4805383"/>
          </a:xfrm>
        </p:spPr>
        <p:txBody>
          <a:bodyPr lIns="0" tIns="0" rIns="0" bIns="0"/>
          <a:lstStyle/>
          <a:p>
            <a:pPr marL="0" indent="0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KENMERKEN:</a:t>
            </a:r>
          </a:p>
          <a:p>
            <a:pPr marL="0" indent="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Footer Placeholder 2"/>
          <p:cNvSpPr txBox="1">
            <a:spLocks/>
          </p:cNvSpPr>
          <p:nvPr/>
        </p:nvSpPr>
        <p:spPr bwMode="auto">
          <a:xfrm>
            <a:off x="611188" y="6415088"/>
            <a:ext cx="4752975" cy="442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200" dirty="0">
                <a:latin typeface="Calibri" charset="0"/>
              </a:rPr>
              <a:t>Universitair Centrum voor Gedrag en Bewegen</a:t>
            </a:r>
          </a:p>
        </p:txBody>
      </p:sp>
      <p:sp>
        <p:nvSpPr>
          <p:cNvPr id="10" name="Driehoekje"/>
          <p:cNvSpPr>
            <a:spLocks noChangeArrowheads="1"/>
          </p:cNvSpPr>
          <p:nvPr/>
        </p:nvSpPr>
        <p:spPr bwMode="auto">
          <a:xfrm flipV="1">
            <a:off x="617538" y="1195388"/>
            <a:ext cx="192087" cy="107950"/>
          </a:xfrm>
          <a:prstGeom prst="triangle">
            <a:avLst>
              <a:gd name="adj" fmla="val 50000"/>
            </a:avLst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07950" y="153988"/>
            <a:ext cx="8928100" cy="1081087"/>
          </a:xfrm>
          <a:prstGeom prst="rect">
            <a:avLst/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0" bIns="0" anchor="ctr"/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 err="1">
                <a:ea typeface="ヒラギノ角ゴ Pro W3" charset="-128"/>
              </a:rPr>
              <a:t>Huidige</a:t>
            </a:r>
            <a:r>
              <a:rPr lang="en-US" dirty="0">
                <a:ea typeface="ヒラギノ角ゴ Pro W3" charset="-128"/>
              </a:rPr>
              <a:t> </a:t>
            </a:r>
            <a:r>
              <a:rPr lang="en-US" dirty="0" err="1">
                <a:ea typeface="ヒラギノ角ゴ Pro W3" charset="-128"/>
              </a:rPr>
              <a:t>economische</a:t>
            </a:r>
            <a:r>
              <a:rPr lang="en-US" dirty="0">
                <a:ea typeface="ヒラギノ角ゴ Pro W3" charset="-128"/>
              </a:rPr>
              <a:t> </a:t>
            </a:r>
            <a:r>
              <a:rPr lang="en-US" dirty="0" err="1">
                <a:ea typeface="ヒラギノ角ゴ Pro W3" charset="-128"/>
              </a:rPr>
              <a:t>situatie</a:t>
            </a:r>
            <a:endParaRPr lang="nl-NL" dirty="0"/>
          </a:p>
        </p:txBody>
      </p:sp>
      <p:pic>
        <p:nvPicPr>
          <p:cNvPr id="1026" name="Picture 2" descr="Economische vooruitzichten voor Nederland">
            <a:extLst>
              <a:ext uri="{FF2B5EF4-FFF2-40B4-BE49-F238E27FC236}">
                <a16:creationId xmlns:a16="http://schemas.microsoft.com/office/drawing/2014/main" id="{F9415C55-340B-4D00-8483-DEE51EB9C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6246"/>
            <a:ext cx="8667749" cy="50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4663" y="1619250"/>
            <a:ext cx="8308975" cy="4419600"/>
          </a:xfrm>
        </p:spPr>
        <p:txBody>
          <a:bodyPr lIns="0" tIns="0" rIns="0" bIns="0"/>
          <a:lstStyle/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Oo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verschuift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hogere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Y’ </a:t>
            </a: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Marginale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c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loopt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steiler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Y’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Consumentenvertrouwen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autonome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consumptie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naar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omlaag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Y’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Rente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stijgt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c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Io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Y ‘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endParaRPr lang="nl-NL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Footer Placeholder 2"/>
          <p:cNvSpPr txBox="1">
            <a:spLocks/>
          </p:cNvSpPr>
          <p:nvPr/>
        </p:nvSpPr>
        <p:spPr bwMode="auto">
          <a:xfrm>
            <a:off x="611188" y="6415088"/>
            <a:ext cx="4752975" cy="442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200">
                <a:latin typeface="Calibri" charset="0"/>
              </a:rPr>
              <a:t>Universitair Centrum voor Gedrag en Bewegen</a:t>
            </a:r>
          </a:p>
        </p:txBody>
      </p:sp>
      <p:sp>
        <p:nvSpPr>
          <p:cNvPr id="10" name="Driehoekje"/>
          <p:cNvSpPr>
            <a:spLocks noChangeArrowheads="1"/>
          </p:cNvSpPr>
          <p:nvPr/>
        </p:nvSpPr>
        <p:spPr bwMode="auto">
          <a:xfrm flipV="1">
            <a:off x="617538" y="1195388"/>
            <a:ext cx="192087" cy="107950"/>
          </a:xfrm>
          <a:prstGeom prst="triangle">
            <a:avLst>
              <a:gd name="adj" fmla="val 50000"/>
            </a:avLst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0" bIns="0" anchor="ctr"/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 err="1"/>
              <a:t>Pijlenschema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0477451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4663" y="1619250"/>
            <a:ext cx="8308975" cy="4419600"/>
          </a:xfrm>
        </p:spPr>
        <p:txBody>
          <a:bodyPr lIns="0" tIns="0" rIns="0" bIns="0"/>
          <a:lstStyle/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Oo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verschuift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hogere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Y’</a:t>
            </a: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loopt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steiler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Y’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Consumentenvertrouwen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autonome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consumptie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naar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omlaag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Y’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indent="0">
              <a:buClr>
                <a:srgbClr val="FF0000"/>
              </a:buClr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Footer Placeholder 2"/>
          <p:cNvSpPr txBox="1">
            <a:spLocks/>
          </p:cNvSpPr>
          <p:nvPr/>
        </p:nvSpPr>
        <p:spPr bwMode="auto">
          <a:xfrm>
            <a:off x="611188" y="6415088"/>
            <a:ext cx="4752975" cy="442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200">
                <a:latin typeface="Calibri" charset="0"/>
              </a:rPr>
              <a:t>Universitair Centrum voor Gedrag en Bewegen</a:t>
            </a:r>
          </a:p>
        </p:txBody>
      </p:sp>
      <p:sp>
        <p:nvSpPr>
          <p:cNvPr id="10" name="Driehoekje"/>
          <p:cNvSpPr>
            <a:spLocks noChangeArrowheads="1"/>
          </p:cNvSpPr>
          <p:nvPr/>
        </p:nvSpPr>
        <p:spPr bwMode="auto">
          <a:xfrm flipV="1">
            <a:off x="617538" y="1195388"/>
            <a:ext cx="192087" cy="107950"/>
          </a:xfrm>
          <a:prstGeom prst="triangle">
            <a:avLst>
              <a:gd name="adj" fmla="val 50000"/>
            </a:avLst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0" bIns="0" anchor="ctr"/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 err="1"/>
              <a:t>Pijlenschema</a:t>
            </a:r>
            <a:r>
              <a:rPr lang="en-US" dirty="0"/>
              <a:t> + </a:t>
            </a:r>
            <a:r>
              <a:rPr lang="en-US" dirty="0" err="1"/>
              <a:t>Grafisch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4085478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4663" y="1619250"/>
            <a:ext cx="8308975" cy="4419600"/>
          </a:xfrm>
        </p:spPr>
        <p:txBody>
          <a:bodyPr lIns="0" tIns="0" rIns="0" bIns="0"/>
          <a:lstStyle/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Oo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verschuift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hogere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Y’,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rente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blijft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gelijk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dus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IS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verschuift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naar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rechts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loopt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steiler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Y’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rente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blijft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gelijk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IS curve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naar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rechts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Consumentenvertrouwen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autonome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consumptie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naar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omlaag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Y’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IS curve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verschuift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naar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links</a:t>
            </a: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Rente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stijgt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c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Io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loopt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minder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steil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IS-curve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blijft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gelijk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ander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punt op IS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lijn</a:t>
            </a:r>
            <a:endParaRPr lang="nl-NL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Footer Placeholder 2"/>
          <p:cNvSpPr txBox="1">
            <a:spLocks/>
          </p:cNvSpPr>
          <p:nvPr/>
        </p:nvSpPr>
        <p:spPr bwMode="auto">
          <a:xfrm>
            <a:off x="611188" y="6415088"/>
            <a:ext cx="4752975" cy="442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200">
                <a:latin typeface="Calibri" charset="0"/>
              </a:rPr>
              <a:t>Universitair Centrum voor Gedrag en Bewegen</a:t>
            </a:r>
          </a:p>
        </p:txBody>
      </p:sp>
      <p:sp>
        <p:nvSpPr>
          <p:cNvPr id="10" name="Driehoekje"/>
          <p:cNvSpPr>
            <a:spLocks noChangeArrowheads="1"/>
          </p:cNvSpPr>
          <p:nvPr/>
        </p:nvSpPr>
        <p:spPr bwMode="auto">
          <a:xfrm flipV="1">
            <a:off x="617538" y="1195388"/>
            <a:ext cx="192087" cy="107950"/>
          </a:xfrm>
          <a:prstGeom prst="triangle">
            <a:avLst>
              <a:gd name="adj" fmla="val 50000"/>
            </a:avLst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0" bIns="0" anchor="ctr"/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 err="1"/>
              <a:t>Pijlenschema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36030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4663" y="1619250"/>
            <a:ext cx="8308975" cy="4419600"/>
          </a:xfrm>
        </p:spPr>
        <p:txBody>
          <a:bodyPr lIns="0" tIns="0" rIns="0" bIns="0"/>
          <a:lstStyle/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Oo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verschuift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hogere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Y*,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rente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blijft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gelijk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dus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IS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verschuift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naar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rechts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loopt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steiler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Y*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rente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blijft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gelijk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IS curve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naar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rechts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Consumentenvertrouwen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autonome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consumptie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naar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omlaag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Y* dealt, IS curve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verschuift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naar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links</a:t>
            </a: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Rente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stijgt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c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Io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loopt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minder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steil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IS-curve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blijft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gelijk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ander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punt op IS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lijn</a:t>
            </a:r>
            <a:endParaRPr lang="nl-NL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Footer Placeholder 2"/>
          <p:cNvSpPr txBox="1">
            <a:spLocks/>
          </p:cNvSpPr>
          <p:nvPr/>
        </p:nvSpPr>
        <p:spPr bwMode="auto">
          <a:xfrm>
            <a:off x="611188" y="6415088"/>
            <a:ext cx="4752975" cy="442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200">
                <a:latin typeface="Calibri" charset="0"/>
              </a:rPr>
              <a:t>Universitair Centrum voor Gedrag en Bewegen</a:t>
            </a:r>
          </a:p>
        </p:txBody>
      </p:sp>
      <p:sp>
        <p:nvSpPr>
          <p:cNvPr id="10" name="Driehoekje"/>
          <p:cNvSpPr>
            <a:spLocks noChangeArrowheads="1"/>
          </p:cNvSpPr>
          <p:nvPr/>
        </p:nvSpPr>
        <p:spPr bwMode="auto">
          <a:xfrm flipV="1">
            <a:off x="617538" y="1195388"/>
            <a:ext cx="192087" cy="107950"/>
          </a:xfrm>
          <a:prstGeom prst="triangle">
            <a:avLst>
              <a:gd name="adj" fmla="val 50000"/>
            </a:avLst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0" bIns="0" anchor="ctr"/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 err="1"/>
              <a:t>Pijlenschema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1233958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4663" y="1619250"/>
            <a:ext cx="8308975" cy="4795838"/>
          </a:xfrm>
        </p:spPr>
        <p:txBody>
          <a:bodyPr lIns="0" tIns="0" rIns="0" bIns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Algemeen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prijspeil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stijgt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Geaggregreerde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aanbod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Micro-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economische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redenering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Nu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naar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totale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plaatje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271463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271463"/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Footer Placeholder 2"/>
          <p:cNvSpPr txBox="1">
            <a:spLocks/>
          </p:cNvSpPr>
          <p:nvPr/>
        </p:nvSpPr>
        <p:spPr bwMode="auto">
          <a:xfrm>
            <a:off x="611188" y="6415088"/>
            <a:ext cx="4752975" cy="442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200">
                <a:latin typeface="Calibri" charset="0"/>
              </a:rPr>
              <a:t>Universitair Centrum voor Gedrag en Bewegen</a:t>
            </a:r>
          </a:p>
        </p:txBody>
      </p:sp>
      <p:sp>
        <p:nvSpPr>
          <p:cNvPr id="10" name="Driehoekje"/>
          <p:cNvSpPr>
            <a:spLocks noChangeArrowheads="1"/>
          </p:cNvSpPr>
          <p:nvPr/>
        </p:nvSpPr>
        <p:spPr bwMode="auto">
          <a:xfrm flipV="1">
            <a:off x="617538" y="1195388"/>
            <a:ext cx="192087" cy="107950"/>
          </a:xfrm>
          <a:prstGeom prst="triangle">
            <a:avLst>
              <a:gd name="adj" fmla="val 50000"/>
            </a:avLst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0" bIns="0" anchor="ctr"/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/>
              <a:t>  GA-</a:t>
            </a:r>
            <a:r>
              <a:rPr lang="en-US" dirty="0" err="1"/>
              <a:t>lijn</a:t>
            </a:r>
            <a:endParaRPr lang="nl-NL" dirty="0"/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4663" y="1619250"/>
            <a:ext cx="8308975" cy="4419600"/>
          </a:xfrm>
        </p:spPr>
        <p:txBody>
          <a:bodyPr lIns="0" tIns="0" rIns="0" bIns="0"/>
          <a:lstStyle/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Oo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verschuift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hogere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Y’,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rente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blijft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gelijk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dus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IS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verschuift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naar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rechts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hoger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punt op GA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op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lange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termijn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GA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aanpassen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loopt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steiler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Y’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rente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blijft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gelijk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IS curve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naar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rechts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Consumentenvertrouwen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autonome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consumptie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naar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omlaag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Y’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IS curve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verschuift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naar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links</a:t>
            </a: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Rente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stijgt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c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Io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loopt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minder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steil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IS-curve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blijft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gelijk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ander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punt op IS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lijn</a:t>
            </a:r>
            <a:endParaRPr lang="nl-NL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Footer Placeholder 2"/>
          <p:cNvSpPr txBox="1">
            <a:spLocks/>
          </p:cNvSpPr>
          <p:nvPr/>
        </p:nvSpPr>
        <p:spPr bwMode="auto">
          <a:xfrm>
            <a:off x="611188" y="6415088"/>
            <a:ext cx="4752975" cy="442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200">
                <a:latin typeface="Calibri" charset="0"/>
              </a:rPr>
              <a:t>Universitair Centrum voor Gedrag en Bewegen</a:t>
            </a:r>
          </a:p>
        </p:txBody>
      </p:sp>
      <p:sp>
        <p:nvSpPr>
          <p:cNvPr id="10" name="Driehoekje"/>
          <p:cNvSpPr>
            <a:spLocks noChangeArrowheads="1"/>
          </p:cNvSpPr>
          <p:nvPr/>
        </p:nvSpPr>
        <p:spPr bwMode="auto">
          <a:xfrm flipV="1">
            <a:off x="617538" y="1195388"/>
            <a:ext cx="192087" cy="107950"/>
          </a:xfrm>
          <a:prstGeom prst="triangle">
            <a:avLst>
              <a:gd name="adj" fmla="val 50000"/>
            </a:avLst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0" bIns="0" anchor="ctr"/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 err="1"/>
              <a:t>Pijlenschema</a:t>
            </a:r>
            <a:r>
              <a:rPr lang="en-US" dirty="0"/>
              <a:t> + </a:t>
            </a:r>
            <a:r>
              <a:rPr lang="en-US" dirty="0" err="1"/>
              <a:t>Grafisch</a:t>
            </a:r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6755513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4663" y="1619250"/>
            <a:ext cx="8308975" cy="4795838"/>
          </a:xfrm>
        </p:spPr>
        <p:txBody>
          <a:bodyPr lIns="0" tIns="0" rIns="0" bIns="0"/>
          <a:lstStyle/>
          <a:p>
            <a:pPr marL="0" indent="271463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Wat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kunnen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we dan met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dit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model??</a:t>
            </a:r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Footer Placeholder 2"/>
          <p:cNvSpPr txBox="1">
            <a:spLocks/>
          </p:cNvSpPr>
          <p:nvPr/>
        </p:nvSpPr>
        <p:spPr bwMode="auto">
          <a:xfrm>
            <a:off x="611188" y="6415088"/>
            <a:ext cx="4752975" cy="442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200">
                <a:latin typeface="Calibri" charset="0"/>
              </a:rPr>
              <a:t>Universitair Centrum voor Gedrag en Bewegen</a:t>
            </a:r>
          </a:p>
        </p:txBody>
      </p:sp>
      <p:sp>
        <p:nvSpPr>
          <p:cNvPr id="10" name="Driehoekje"/>
          <p:cNvSpPr>
            <a:spLocks noChangeArrowheads="1"/>
          </p:cNvSpPr>
          <p:nvPr/>
        </p:nvSpPr>
        <p:spPr bwMode="auto">
          <a:xfrm flipV="1">
            <a:off x="617538" y="1195388"/>
            <a:ext cx="192087" cy="107950"/>
          </a:xfrm>
          <a:prstGeom prst="triangle">
            <a:avLst>
              <a:gd name="adj" fmla="val 50000"/>
            </a:avLst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0" bIns="0" anchor="ctr"/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 err="1"/>
              <a:t>En</a:t>
            </a:r>
            <a:r>
              <a:rPr lang="en-US" dirty="0"/>
              <a:t> nu </a:t>
            </a:r>
            <a:r>
              <a:rPr lang="en-US" dirty="0" err="1"/>
              <a:t>terug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het </a:t>
            </a:r>
            <a:r>
              <a:rPr lang="en-US" dirty="0" err="1"/>
              <a:t>heden</a:t>
            </a:r>
            <a:r>
              <a:rPr lang="en-US" dirty="0"/>
              <a:t>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63081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17538" y="1649413"/>
            <a:ext cx="8308976" cy="4419600"/>
          </a:xfrm>
        </p:spPr>
        <p:txBody>
          <a:bodyPr lIns="0" tIns="0" rIns="0" bIns="0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Relatief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weinig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onderzoek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gedaan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naar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modelmatig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leren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denken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door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leerlingen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Economie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is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sociale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wetenschap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dat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werkt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met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modellen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uit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Natuurkunde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Beredeneren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grafisch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kracht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van het model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zit’m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in het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geheel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maar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toch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moet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je het model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stapje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voor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stapje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opbouwen</a:t>
            </a:r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Footer Placeholder 2"/>
          <p:cNvSpPr txBox="1">
            <a:spLocks/>
          </p:cNvSpPr>
          <p:nvPr/>
        </p:nvSpPr>
        <p:spPr bwMode="auto">
          <a:xfrm>
            <a:off x="611188" y="6415088"/>
            <a:ext cx="4752975" cy="442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200" dirty="0">
                <a:latin typeface="Calibri" charset="0"/>
              </a:rPr>
              <a:t>Universitair Centrum voor Gedrag en Bewegen</a:t>
            </a:r>
          </a:p>
        </p:txBody>
      </p:sp>
      <p:sp>
        <p:nvSpPr>
          <p:cNvPr id="10" name="Driehoekje"/>
          <p:cNvSpPr>
            <a:spLocks noChangeArrowheads="1"/>
          </p:cNvSpPr>
          <p:nvPr/>
        </p:nvSpPr>
        <p:spPr bwMode="auto">
          <a:xfrm flipV="1">
            <a:off x="617538" y="1195388"/>
            <a:ext cx="192087" cy="107950"/>
          </a:xfrm>
          <a:prstGeom prst="triangle">
            <a:avLst>
              <a:gd name="adj" fmla="val 50000"/>
            </a:avLst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07950" y="153988"/>
            <a:ext cx="8928100" cy="1081087"/>
          </a:xfrm>
          <a:prstGeom prst="rect">
            <a:avLst/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0" bIns="0" anchor="ctr"/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 err="1">
                <a:ea typeface="ヒラギノ角ゴ Pro W3" charset="-128"/>
              </a:rPr>
              <a:t>Didactische</a:t>
            </a:r>
            <a:r>
              <a:rPr lang="en-US" dirty="0">
                <a:ea typeface="ヒラギノ角ゴ Pro W3" charset="-128"/>
              </a:rPr>
              <a:t> dilemma’s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3747580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-350838" y="1720850"/>
            <a:ext cx="8308976" cy="4419600"/>
          </a:xfrm>
        </p:spPr>
        <p:txBody>
          <a:bodyPr lIns="0" tIns="0" rIns="0" bIns="0"/>
          <a:lstStyle/>
          <a:p>
            <a:pPr marL="758825" lvl="1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nl-NL" sz="2100" dirty="0">
                <a:latin typeface="Arial" charset="0"/>
                <a:ea typeface="ヒラギノ角ゴ Pro W3" charset="0"/>
                <a:cs typeface="ヒラギノ角ゴ Pro W3" charset="0"/>
              </a:rPr>
              <a:t>Samenvoeging van vier modellen:</a:t>
            </a:r>
          </a:p>
          <a:p>
            <a:pPr marL="758825" lvl="1" indent="0">
              <a:lnSpc>
                <a:spcPct val="90000"/>
              </a:lnSpc>
              <a:spcBef>
                <a:spcPts val="300"/>
              </a:spcBef>
              <a:buNone/>
            </a:pPr>
            <a:endParaRPr lang="nl-NL" sz="21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1101725" lvl="1" indent="-34290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nl-NL" sz="2100" dirty="0">
                <a:latin typeface="Arial" charset="0"/>
                <a:ea typeface="ヒラギノ角ゴ Pro W3" charset="0"/>
                <a:cs typeface="ヒラギノ角ゴ Pro W3" charset="0"/>
              </a:rPr>
              <a:t>Het Keynesiaans kruis</a:t>
            </a:r>
          </a:p>
          <a:p>
            <a:pPr marL="758825" lvl="1" indent="0">
              <a:lnSpc>
                <a:spcPct val="90000"/>
              </a:lnSpc>
              <a:spcBef>
                <a:spcPts val="300"/>
              </a:spcBef>
              <a:buNone/>
            </a:pPr>
            <a:endParaRPr lang="nl-NL" sz="21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1101725" lvl="1" indent="-34290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nl-NL" sz="2100" dirty="0">
                <a:latin typeface="Arial" charset="0"/>
                <a:ea typeface="ヒラギノ角ゴ Pro W3" charset="0"/>
              </a:rPr>
              <a:t>De IS-curve</a:t>
            </a:r>
          </a:p>
          <a:p>
            <a:pPr marL="1101725" lvl="1" indent="-34290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endParaRPr lang="nl-NL" sz="2100" dirty="0">
              <a:latin typeface="Arial" charset="0"/>
              <a:ea typeface="ヒラギノ角ゴ Pro W3" charset="0"/>
            </a:endParaRPr>
          </a:p>
          <a:p>
            <a:pPr marL="1101725" lvl="1" indent="-34290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nl-NL" sz="2100" dirty="0">
                <a:latin typeface="Arial" charset="0"/>
                <a:ea typeface="ヒラギノ角ゴ Pro W3" charset="0"/>
              </a:rPr>
              <a:t>De MB-lijn</a:t>
            </a:r>
          </a:p>
          <a:p>
            <a:pPr marL="758825" lvl="1" indent="0">
              <a:lnSpc>
                <a:spcPct val="90000"/>
              </a:lnSpc>
              <a:spcBef>
                <a:spcPts val="300"/>
              </a:spcBef>
              <a:buNone/>
            </a:pPr>
            <a:endParaRPr lang="nl-NL" sz="2100" dirty="0">
              <a:latin typeface="Arial" charset="0"/>
              <a:ea typeface="ヒラギノ角ゴ Pro W3" charset="0"/>
            </a:endParaRPr>
          </a:p>
          <a:p>
            <a:pPr marL="1101725" lvl="1" indent="-34290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nl-NL" sz="2100" dirty="0">
                <a:latin typeface="Arial" charset="0"/>
                <a:ea typeface="ヒラギノ角ゴ Pro W3" charset="0"/>
              </a:rPr>
              <a:t>De GA-lijn</a:t>
            </a:r>
            <a:endParaRPr lang="nl-NL" dirty="0">
              <a:latin typeface="Arial" charset="0"/>
              <a:ea typeface="ＭＳ Ｐゴシック" charset="0"/>
            </a:endParaRPr>
          </a:p>
        </p:txBody>
      </p:sp>
      <p:sp>
        <p:nvSpPr>
          <p:cNvPr id="8194" name="Footer Placeholder 2"/>
          <p:cNvSpPr txBox="1">
            <a:spLocks/>
          </p:cNvSpPr>
          <p:nvPr/>
        </p:nvSpPr>
        <p:spPr bwMode="auto">
          <a:xfrm>
            <a:off x="611188" y="6415088"/>
            <a:ext cx="4752975" cy="442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200">
                <a:latin typeface="Calibri" charset="0"/>
              </a:rPr>
              <a:t>Universitair Centrum voor Gedrag en Bewegen</a:t>
            </a:r>
          </a:p>
        </p:txBody>
      </p:sp>
      <p:sp>
        <p:nvSpPr>
          <p:cNvPr id="10" name="Driehoekje"/>
          <p:cNvSpPr>
            <a:spLocks noChangeArrowheads="1"/>
          </p:cNvSpPr>
          <p:nvPr/>
        </p:nvSpPr>
        <p:spPr bwMode="auto">
          <a:xfrm flipV="1">
            <a:off x="617538" y="1195388"/>
            <a:ext cx="192087" cy="107950"/>
          </a:xfrm>
          <a:prstGeom prst="triangle">
            <a:avLst>
              <a:gd name="adj" fmla="val 50000"/>
            </a:avLst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0" bIns="0" anchor="ctr"/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>
                <a:ea typeface="ヒラギノ角ゴ Pro W3" charset="-128"/>
              </a:rPr>
              <a:t>H</a:t>
            </a:r>
            <a:r>
              <a:rPr lang="nl-NL" dirty="0">
                <a:ea typeface="ヒラギノ角ゴ Pro W3" charset="-128"/>
              </a:rPr>
              <a:t>et is-mb-ga model:</a:t>
            </a:r>
            <a:endParaRPr lang="nl-NL" dirty="0"/>
          </a:p>
        </p:txBody>
      </p:sp>
      <p:pic>
        <p:nvPicPr>
          <p:cNvPr id="7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91" y="1695450"/>
            <a:ext cx="2043133" cy="37719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0AE5D12-8D3B-4EAF-849E-9CD2959D39F7}"/>
              </a:ext>
            </a:extLst>
          </p:cNvPr>
          <p:cNvCxnSpPr>
            <a:cxnSpLocks/>
          </p:cNvCxnSpPr>
          <p:nvPr/>
        </p:nvCxnSpPr>
        <p:spPr>
          <a:xfrm>
            <a:off x="2121763" y="3817398"/>
            <a:ext cx="656948" cy="3195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B80034-9C30-4CAB-9C1F-2C25E4CAD97C}"/>
              </a:ext>
            </a:extLst>
          </p:cNvPr>
          <p:cNvCxnSpPr/>
          <p:nvPr/>
        </p:nvCxnSpPr>
        <p:spPr>
          <a:xfrm flipH="1">
            <a:off x="2121763" y="4136994"/>
            <a:ext cx="656948" cy="355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4663" y="1619250"/>
            <a:ext cx="8308975" cy="4419600"/>
          </a:xfrm>
        </p:spPr>
        <p:txBody>
          <a:bodyPr lIns="0" tIns="0" rIns="0" bIns="0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Micro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economische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modellen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staan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al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jaren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macro-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modellen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zijn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erg in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ontwikkeling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Macro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vertelt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veel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meer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verhaal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narratief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):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dan,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dan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dan…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271463"/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2" name="Footer Placeholder 2"/>
          <p:cNvSpPr txBox="1">
            <a:spLocks/>
          </p:cNvSpPr>
          <p:nvPr/>
        </p:nvSpPr>
        <p:spPr bwMode="auto">
          <a:xfrm>
            <a:off x="611188" y="6415088"/>
            <a:ext cx="4752975" cy="442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200">
                <a:latin typeface="Calibri" charset="0"/>
              </a:rPr>
              <a:t>Universitair Centrum voor Gedrag en Bewegen</a:t>
            </a:r>
          </a:p>
        </p:txBody>
      </p:sp>
      <p:sp>
        <p:nvSpPr>
          <p:cNvPr id="10" name="Driehoekje"/>
          <p:cNvSpPr>
            <a:spLocks noChangeArrowheads="1"/>
          </p:cNvSpPr>
          <p:nvPr/>
        </p:nvSpPr>
        <p:spPr bwMode="auto">
          <a:xfrm flipV="1">
            <a:off x="617538" y="1195388"/>
            <a:ext cx="192087" cy="107950"/>
          </a:xfrm>
          <a:prstGeom prst="triangle">
            <a:avLst>
              <a:gd name="adj" fmla="val 50000"/>
            </a:avLst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0" bIns="0" anchor="ctr"/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/>
              <a:t>Macro </a:t>
            </a:r>
            <a:r>
              <a:rPr lang="en-US" dirty="0" err="1"/>
              <a:t>economie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3338560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4663" y="1441450"/>
            <a:ext cx="8308975" cy="4794250"/>
          </a:xfrm>
        </p:spPr>
        <p:txBody>
          <a:bodyPr lIns="0" tIns="0" rIns="0" bIns="0"/>
          <a:lstStyle/>
          <a:p>
            <a:pPr marL="885825" lvl="2" indent="-342900">
              <a:buFont typeface="Wingdings" panose="05000000000000000000" pitchFamily="2" charset="2"/>
              <a:buChar char="§"/>
            </a:pPr>
            <a:endParaRPr lang="nl-NL" sz="800" dirty="0">
              <a:latin typeface="Arial" charset="0"/>
              <a:ea typeface="ＭＳ Ｐゴシック" charset="0"/>
            </a:endParaRPr>
          </a:p>
          <a:p>
            <a:pPr lvl="1" indent="0">
              <a:buNone/>
            </a:pPr>
            <a:r>
              <a:rPr lang="nl-NL" dirty="0">
                <a:latin typeface="Arial" charset="0"/>
                <a:ea typeface="ＭＳ Ｐゴシック" charset="0"/>
              </a:rPr>
              <a:t>Stap 1 : Vast stellen noodzakelijke voorkennis </a:t>
            </a:r>
            <a:r>
              <a:rPr lang="nl-NL" dirty="0" err="1">
                <a:latin typeface="Arial" charset="0"/>
                <a:ea typeface="ＭＳ Ｐゴシック" charset="0"/>
              </a:rPr>
              <a:t>lln</a:t>
            </a:r>
            <a:endParaRPr lang="nl-NL" dirty="0">
              <a:latin typeface="Arial" charset="0"/>
              <a:ea typeface="ＭＳ Ｐゴシック" charset="0"/>
            </a:endParaRPr>
          </a:p>
          <a:p>
            <a:pPr lvl="1" indent="0">
              <a:buNone/>
            </a:pPr>
            <a:r>
              <a:rPr lang="nl-NL" dirty="0">
                <a:latin typeface="Arial" charset="0"/>
                <a:ea typeface="ＭＳ Ｐゴシック" charset="0"/>
              </a:rPr>
              <a:t>              - vergelijkingen, grafieken, redeneren.</a:t>
            </a:r>
          </a:p>
          <a:p>
            <a:pPr lvl="1" indent="0">
              <a:buNone/>
            </a:pPr>
            <a:endParaRPr lang="nl-NL" dirty="0">
              <a:latin typeface="Arial" charset="0"/>
              <a:ea typeface="ＭＳ Ｐゴシック" charset="0"/>
            </a:endParaRPr>
          </a:p>
          <a:p>
            <a:pPr lvl="1" indent="0">
              <a:buNone/>
            </a:pPr>
            <a:r>
              <a:rPr lang="nl-NL" dirty="0">
                <a:latin typeface="Arial" charset="0"/>
                <a:ea typeface="ＭＳ Ｐゴシック" charset="0"/>
              </a:rPr>
              <a:t>Stap 2 : Nut en Noodzaak van model overbrengen</a:t>
            </a:r>
          </a:p>
          <a:p>
            <a:pPr lvl="1" indent="0">
              <a:buNone/>
            </a:pPr>
            <a:endParaRPr lang="nl-NL" dirty="0">
              <a:latin typeface="Arial" charset="0"/>
              <a:ea typeface="ＭＳ Ｐゴシック" charset="0"/>
            </a:endParaRPr>
          </a:p>
          <a:p>
            <a:pPr lvl="1" indent="0">
              <a:buNone/>
            </a:pPr>
            <a:r>
              <a:rPr lang="nl-NL" dirty="0">
                <a:latin typeface="Arial" charset="0"/>
                <a:ea typeface="ＭＳ Ｐゴシック" charset="0"/>
              </a:rPr>
              <a:t>Stap 3 : </a:t>
            </a:r>
            <a:r>
              <a:rPr lang="nl-NL" dirty="0" err="1">
                <a:latin typeface="Arial" charset="0"/>
                <a:ea typeface="ＭＳ Ｐゴシック" charset="0"/>
              </a:rPr>
              <a:t>Heractiveren</a:t>
            </a:r>
            <a:r>
              <a:rPr lang="nl-NL" dirty="0">
                <a:latin typeface="Arial" charset="0"/>
                <a:ea typeface="ＭＳ Ｐゴシック" charset="0"/>
              </a:rPr>
              <a:t> van voorkennis</a:t>
            </a:r>
          </a:p>
          <a:p>
            <a:pPr lvl="1" indent="0">
              <a:buNone/>
            </a:pPr>
            <a:endParaRPr lang="nl-NL" dirty="0">
              <a:latin typeface="Arial" charset="0"/>
              <a:ea typeface="ＭＳ Ｐゴシック" charset="0"/>
            </a:endParaRPr>
          </a:p>
          <a:p>
            <a:pPr lvl="1" indent="0">
              <a:buNone/>
            </a:pPr>
            <a:r>
              <a:rPr lang="nl-NL" dirty="0">
                <a:latin typeface="Arial" charset="0"/>
                <a:ea typeface="ＭＳ Ｐゴシック" charset="0"/>
              </a:rPr>
              <a:t>Stap 4: Paraat hebben van misconcepties</a:t>
            </a:r>
          </a:p>
          <a:p>
            <a:pPr lvl="1" indent="0">
              <a:buNone/>
            </a:pPr>
            <a:endParaRPr lang="nl-NL" dirty="0">
              <a:latin typeface="Arial" charset="0"/>
              <a:ea typeface="ＭＳ Ｐゴシック" charset="0"/>
            </a:endParaRPr>
          </a:p>
          <a:p>
            <a:pPr lvl="1" indent="0">
              <a:buNone/>
            </a:pPr>
            <a:r>
              <a:rPr lang="nl-NL" dirty="0">
                <a:latin typeface="Arial" charset="0"/>
                <a:ea typeface="ＭＳ Ｐゴシック" charset="0"/>
              </a:rPr>
              <a:t>Stap 5 : Formuleer logische vervolgstappen en </a:t>
            </a:r>
            <a:r>
              <a:rPr lang="nl-NL" dirty="0" err="1">
                <a:latin typeface="Arial" charset="0"/>
                <a:ea typeface="ＭＳ Ｐゴシック" charset="0"/>
              </a:rPr>
              <a:t>niveau’s</a:t>
            </a:r>
            <a:endParaRPr lang="nl-NL" dirty="0">
              <a:latin typeface="Arial" charset="0"/>
              <a:ea typeface="ＭＳ Ｐゴシック" charset="0"/>
            </a:endParaRPr>
          </a:p>
        </p:txBody>
      </p:sp>
      <p:sp>
        <p:nvSpPr>
          <p:cNvPr id="16386" name="Footer Placeholder 2"/>
          <p:cNvSpPr txBox="1">
            <a:spLocks/>
          </p:cNvSpPr>
          <p:nvPr/>
        </p:nvSpPr>
        <p:spPr bwMode="auto">
          <a:xfrm>
            <a:off x="611188" y="6415088"/>
            <a:ext cx="4752975" cy="442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200">
                <a:latin typeface="Calibri" charset="0"/>
              </a:rPr>
              <a:t>Universitair Centrum voor Gedrag en Bewegen</a:t>
            </a:r>
          </a:p>
        </p:txBody>
      </p:sp>
      <p:sp>
        <p:nvSpPr>
          <p:cNvPr id="10" name="Driehoekje"/>
          <p:cNvSpPr>
            <a:spLocks noChangeArrowheads="1"/>
          </p:cNvSpPr>
          <p:nvPr/>
        </p:nvSpPr>
        <p:spPr bwMode="auto">
          <a:xfrm flipV="1">
            <a:off x="617538" y="1195388"/>
            <a:ext cx="192087" cy="107950"/>
          </a:xfrm>
          <a:prstGeom prst="triangle">
            <a:avLst>
              <a:gd name="adj" fmla="val 50000"/>
            </a:avLst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0" bIns="0" anchor="ctr"/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/>
              <a:t>O</a:t>
            </a:r>
            <a:r>
              <a:rPr lang="nl-NL" dirty="0" err="1"/>
              <a:t>pbouw</a:t>
            </a:r>
            <a:r>
              <a:rPr lang="nl-NL" dirty="0"/>
              <a:t> modelmatig leren denken </a:t>
            </a:r>
            <a:r>
              <a:rPr lang="nl-NL" dirty="0" err="1"/>
              <a:t>lln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6877640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-350838" y="1720850"/>
            <a:ext cx="8308976" cy="4419600"/>
          </a:xfrm>
        </p:spPr>
        <p:txBody>
          <a:bodyPr lIns="0" tIns="0" rIns="0" bIns="0"/>
          <a:lstStyle/>
          <a:p>
            <a:pPr marL="758825" lvl="1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nl-NL" sz="2100" dirty="0">
                <a:latin typeface="Arial" charset="0"/>
                <a:ea typeface="ヒラギノ角ゴ Pro W3" charset="0"/>
                <a:cs typeface="ヒラギノ角ゴ Pro W3" charset="0"/>
              </a:rPr>
              <a:t>Samenvoeging van vier modellen:</a:t>
            </a:r>
          </a:p>
          <a:p>
            <a:pPr marL="758825" lvl="1" indent="0">
              <a:lnSpc>
                <a:spcPct val="90000"/>
              </a:lnSpc>
              <a:spcBef>
                <a:spcPts val="300"/>
              </a:spcBef>
              <a:buNone/>
            </a:pPr>
            <a:endParaRPr lang="nl-NL" sz="21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1101725" lvl="1" indent="-34290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nl-NL" sz="2100" dirty="0">
                <a:latin typeface="Arial" charset="0"/>
                <a:ea typeface="ヒラギノ角ゴ Pro W3" charset="0"/>
                <a:cs typeface="ヒラギノ角ゴ Pro W3" charset="0"/>
              </a:rPr>
              <a:t>Het Keynesiaans kruis</a:t>
            </a:r>
          </a:p>
          <a:p>
            <a:pPr marL="758825" lvl="1" indent="0">
              <a:lnSpc>
                <a:spcPct val="90000"/>
              </a:lnSpc>
              <a:spcBef>
                <a:spcPts val="300"/>
              </a:spcBef>
              <a:buNone/>
            </a:pPr>
            <a:endParaRPr lang="nl-NL" sz="21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1101725" lvl="1" indent="-34290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nl-NL" sz="2100" dirty="0">
                <a:latin typeface="Arial" charset="0"/>
                <a:ea typeface="ヒラギノ角ゴ Pro W3" charset="0"/>
              </a:rPr>
              <a:t>De IS-curve</a:t>
            </a:r>
          </a:p>
          <a:p>
            <a:pPr marL="1101725" lvl="1" indent="-34290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endParaRPr lang="nl-NL" sz="2100" dirty="0">
              <a:latin typeface="Arial" charset="0"/>
              <a:ea typeface="ヒラギノ角ゴ Pro W3" charset="0"/>
            </a:endParaRPr>
          </a:p>
          <a:p>
            <a:pPr marL="1101725" lvl="1" indent="-34290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nl-NL" sz="2100" dirty="0">
                <a:latin typeface="Arial" charset="0"/>
                <a:ea typeface="ヒラギノ角ゴ Pro W3" charset="0"/>
              </a:rPr>
              <a:t>De MB-lijn</a:t>
            </a:r>
          </a:p>
          <a:p>
            <a:pPr marL="1101725" lvl="1" indent="-34290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endParaRPr lang="nl-NL" sz="2100" dirty="0">
              <a:latin typeface="Arial" charset="0"/>
              <a:ea typeface="ヒラギノ角ゴ Pro W3" charset="0"/>
            </a:endParaRPr>
          </a:p>
          <a:p>
            <a:pPr marL="1101725" lvl="1" indent="-34290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nl-NL" sz="2100" dirty="0">
                <a:latin typeface="Arial" charset="0"/>
                <a:ea typeface="ヒラギノ角ゴ Pro W3" charset="0"/>
              </a:rPr>
              <a:t>De GA-lijn</a:t>
            </a:r>
            <a:endParaRPr lang="nl-NL" dirty="0">
              <a:latin typeface="Arial" charset="0"/>
              <a:ea typeface="ＭＳ Ｐゴシック" charset="0"/>
            </a:endParaRPr>
          </a:p>
        </p:txBody>
      </p:sp>
      <p:sp>
        <p:nvSpPr>
          <p:cNvPr id="8194" name="Footer Placeholder 2"/>
          <p:cNvSpPr txBox="1">
            <a:spLocks/>
          </p:cNvSpPr>
          <p:nvPr/>
        </p:nvSpPr>
        <p:spPr bwMode="auto">
          <a:xfrm>
            <a:off x="611188" y="6415088"/>
            <a:ext cx="4752975" cy="442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200">
                <a:latin typeface="Calibri" charset="0"/>
              </a:rPr>
              <a:t>Universitair Centrum voor Gedrag en Bewegen</a:t>
            </a:r>
          </a:p>
        </p:txBody>
      </p:sp>
      <p:sp>
        <p:nvSpPr>
          <p:cNvPr id="10" name="Driehoekje"/>
          <p:cNvSpPr>
            <a:spLocks noChangeArrowheads="1"/>
          </p:cNvSpPr>
          <p:nvPr/>
        </p:nvSpPr>
        <p:spPr bwMode="auto">
          <a:xfrm flipV="1">
            <a:off x="617538" y="1195388"/>
            <a:ext cx="192087" cy="107950"/>
          </a:xfrm>
          <a:prstGeom prst="triangle">
            <a:avLst>
              <a:gd name="adj" fmla="val 50000"/>
            </a:avLst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0" bIns="0" anchor="ctr"/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>
                <a:ea typeface="ヒラギノ角ゴ Pro W3" charset="-128"/>
              </a:rPr>
              <a:t>H</a:t>
            </a:r>
            <a:r>
              <a:rPr lang="nl-NL" dirty="0">
                <a:ea typeface="ヒラギノ角ゴ Pro W3" charset="-128"/>
              </a:rPr>
              <a:t>et is-mb-ga model</a:t>
            </a:r>
            <a:endParaRPr lang="nl-NL" dirty="0"/>
          </a:p>
        </p:txBody>
      </p:sp>
      <p:pic>
        <p:nvPicPr>
          <p:cNvPr id="7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91" y="1695450"/>
            <a:ext cx="2043133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6701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4663" y="1441450"/>
            <a:ext cx="8308975" cy="4794250"/>
          </a:xfrm>
        </p:spPr>
        <p:txBody>
          <a:bodyPr lIns="0" tIns="0" rIns="0" bIns="0"/>
          <a:lstStyle/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charset="0"/>
                <a:ea typeface="ＭＳ Ｐゴシック" charset="0"/>
              </a:rPr>
              <a:t>Aannames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614363" lvl="1" indent="-34290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charset="0"/>
                <a:ea typeface="ＭＳ Ｐゴシック" charset="0"/>
              </a:rPr>
              <a:t>Begrippenapparaat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614363" lvl="1" indent="-34290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charset="0"/>
                <a:ea typeface="ＭＳ Ｐゴシック" charset="0"/>
              </a:rPr>
              <a:t>Misconcepties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614363" lvl="1" indent="-34290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charset="0"/>
                <a:ea typeface="ＭＳ Ｐゴシック" charset="0"/>
              </a:rPr>
              <a:t>Verbanden</a:t>
            </a:r>
            <a:endParaRPr lang="nl-NL" dirty="0">
              <a:latin typeface="Arial" charset="0"/>
              <a:ea typeface="ＭＳ Ｐゴシック" charset="0"/>
            </a:endParaRPr>
          </a:p>
        </p:txBody>
      </p:sp>
      <p:sp>
        <p:nvSpPr>
          <p:cNvPr id="16386" name="Footer Placeholder 2"/>
          <p:cNvSpPr txBox="1">
            <a:spLocks/>
          </p:cNvSpPr>
          <p:nvPr/>
        </p:nvSpPr>
        <p:spPr bwMode="auto">
          <a:xfrm>
            <a:off x="611188" y="6415088"/>
            <a:ext cx="4752975" cy="442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200">
                <a:latin typeface="Calibri" charset="0"/>
              </a:rPr>
              <a:t>Universitair Centrum voor Gedrag en Bewegen</a:t>
            </a:r>
          </a:p>
        </p:txBody>
      </p:sp>
      <p:sp>
        <p:nvSpPr>
          <p:cNvPr id="10" name="Driehoekje"/>
          <p:cNvSpPr>
            <a:spLocks noChangeArrowheads="1"/>
          </p:cNvSpPr>
          <p:nvPr/>
        </p:nvSpPr>
        <p:spPr bwMode="auto">
          <a:xfrm flipV="1">
            <a:off x="617538" y="1195388"/>
            <a:ext cx="192087" cy="107950"/>
          </a:xfrm>
          <a:prstGeom prst="triangle">
            <a:avLst>
              <a:gd name="adj" fmla="val 50000"/>
            </a:avLst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0" bIns="0" anchor="ctr"/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2800" dirty="0"/>
              <a:t>B</a:t>
            </a:r>
            <a:r>
              <a:rPr lang="nl-NL" sz="2800" dirty="0" err="1"/>
              <a:t>elangrijke</a:t>
            </a:r>
            <a:r>
              <a:rPr lang="nl-NL" sz="2800" dirty="0"/>
              <a:t> voorwaarden begrijpen en toepassen</a:t>
            </a:r>
          </a:p>
        </p:txBody>
      </p:sp>
    </p:spTree>
    <p:extLst>
      <p:ext uri="{BB962C8B-B14F-4D97-AF65-F5344CB8AC3E}">
        <p14:creationId xmlns:p14="http://schemas.microsoft.com/office/powerpoint/2010/main" val="2919357831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4663" y="1619250"/>
            <a:ext cx="8308975" cy="4419600"/>
          </a:xfrm>
        </p:spPr>
        <p:txBody>
          <a:bodyPr lIns="0" tIns="0" rIns="0" bIns="0"/>
          <a:lstStyle/>
          <a:p>
            <a:pPr marL="0" indent="271463"/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Eerst redenering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Dan de grafische weergave	</a:t>
            </a:r>
          </a:p>
        </p:txBody>
      </p:sp>
      <p:sp>
        <p:nvSpPr>
          <p:cNvPr id="12290" name="Footer Placeholder 2"/>
          <p:cNvSpPr txBox="1">
            <a:spLocks/>
          </p:cNvSpPr>
          <p:nvPr/>
        </p:nvSpPr>
        <p:spPr bwMode="auto">
          <a:xfrm>
            <a:off x="611188" y="6415088"/>
            <a:ext cx="4752975" cy="442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200">
                <a:latin typeface="Calibri" charset="0"/>
              </a:rPr>
              <a:t>Universitair Centrum voor Gedrag en Bewegen</a:t>
            </a:r>
          </a:p>
        </p:txBody>
      </p:sp>
      <p:sp>
        <p:nvSpPr>
          <p:cNvPr id="10" name="Driehoekje"/>
          <p:cNvSpPr>
            <a:spLocks noChangeArrowheads="1"/>
          </p:cNvSpPr>
          <p:nvPr/>
        </p:nvSpPr>
        <p:spPr bwMode="auto">
          <a:xfrm flipV="1">
            <a:off x="617538" y="1195388"/>
            <a:ext cx="192087" cy="107950"/>
          </a:xfrm>
          <a:prstGeom prst="triangle">
            <a:avLst>
              <a:gd name="adj" fmla="val 50000"/>
            </a:avLst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0" bIns="0" anchor="ctr"/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/>
              <a:t>W</a:t>
            </a:r>
            <a:r>
              <a:rPr lang="nl-NL" dirty="0"/>
              <a:t>erken met stroomschema of pijlenschema</a:t>
            </a: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4663" y="1619250"/>
            <a:ext cx="8308975" cy="4419600"/>
          </a:xfrm>
        </p:spPr>
        <p:txBody>
          <a:bodyPr lIns="0" tIns="0" rIns="0" bIns="0"/>
          <a:lstStyle/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Oo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verschuift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hogere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Y’ </a:t>
            </a: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loopt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steiler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Y’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omhoog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Consumentenvertrouwen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autonome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consumptie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bestedingslijn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schuift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naar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omlaag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Y’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4363" indent="-342900"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Rente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stijgt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c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Io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Y ‘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daalt</a:t>
            </a:r>
            <a:endParaRPr lang="nl-NL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Footer Placeholder 2"/>
          <p:cNvSpPr txBox="1">
            <a:spLocks/>
          </p:cNvSpPr>
          <p:nvPr/>
        </p:nvSpPr>
        <p:spPr bwMode="auto">
          <a:xfrm>
            <a:off x="611188" y="6415088"/>
            <a:ext cx="4752975" cy="442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200">
                <a:latin typeface="Calibri" charset="0"/>
              </a:rPr>
              <a:t>Universitair Centrum voor Gedrag en Bewegen</a:t>
            </a:r>
          </a:p>
        </p:txBody>
      </p:sp>
      <p:sp>
        <p:nvSpPr>
          <p:cNvPr id="10" name="Driehoekje"/>
          <p:cNvSpPr>
            <a:spLocks noChangeArrowheads="1"/>
          </p:cNvSpPr>
          <p:nvPr/>
        </p:nvSpPr>
        <p:spPr bwMode="auto">
          <a:xfrm flipV="1">
            <a:off x="617538" y="1195388"/>
            <a:ext cx="192087" cy="107950"/>
          </a:xfrm>
          <a:prstGeom prst="triangle">
            <a:avLst>
              <a:gd name="adj" fmla="val 50000"/>
            </a:avLst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solidFill>
            <a:srgbClr val="D02C24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0" bIns="0" anchor="ctr"/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 err="1"/>
              <a:t>Pijlenschema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1839622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VU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24408</TotalTime>
  <Words>771</Words>
  <Application>Microsoft Office PowerPoint</Application>
  <PresentationFormat>Diavoorstelling (4:3)</PresentationFormat>
  <Paragraphs>129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Arial Narrow Bold</vt:lpstr>
      <vt:lpstr>Calibri</vt:lpstr>
      <vt:lpstr>Lucida Grande</vt:lpstr>
      <vt:lpstr>Wingdings</vt:lpstr>
      <vt:lpstr>VU 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vrije universiteit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heleen ten voorde ten Voorde</dc:creator>
  <cp:lastModifiedBy>madelon ellens</cp:lastModifiedBy>
  <cp:revision>297</cp:revision>
  <cp:lastPrinted>2016-04-19T06:39:28Z</cp:lastPrinted>
  <dcterms:created xsi:type="dcterms:W3CDTF">2011-05-02T06:59:37Z</dcterms:created>
  <dcterms:modified xsi:type="dcterms:W3CDTF">2022-05-12T08:46:02Z</dcterms:modified>
</cp:coreProperties>
</file>