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320" r:id="rId4"/>
    <p:sldId id="332" r:id="rId5"/>
    <p:sldId id="333" r:id="rId6"/>
    <p:sldId id="334" r:id="rId7"/>
    <p:sldId id="335" r:id="rId8"/>
    <p:sldId id="337" r:id="rId9"/>
    <p:sldId id="331" r:id="rId10"/>
    <p:sldId id="321" r:id="rId11"/>
    <p:sldId id="322" r:id="rId12"/>
    <p:sldId id="323" r:id="rId13"/>
    <p:sldId id="324" r:id="rId14"/>
    <p:sldId id="329" r:id="rId15"/>
    <p:sldId id="330" r:id="rId16"/>
    <p:sldId id="260" r:id="rId17"/>
  </p:sldIdLst>
  <p:sldSz cx="9144000" cy="6858000" type="screen4x3"/>
  <p:notesSz cx="6858000" cy="9144000"/>
  <p:defaultTextStyle>
    <a:defPPr>
      <a:defRPr lang="nl-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62176"/>
    <a:srgbClr val="78A524"/>
    <a:srgbClr val="17A8D2"/>
    <a:srgbClr val="BF1D3C"/>
    <a:srgbClr val="B3B3B3"/>
    <a:srgbClr val="ECEC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8" d="100"/>
          <a:sy n="78" d="100"/>
        </p:scale>
        <p:origin x="1594"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en-US"/>
              <a:t>Titelstijl van model bewerken</a:t>
            </a:r>
            <a:endParaRPr lang="nl-NL"/>
          </a:p>
        </p:txBody>
      </p:sp>
      <p:sp>
        <p:nvSpPr>
          <p:cNvPr id="3" name="Sub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Klik om de titelstijl van het model te bewerken</a:t>
            </a:r>
            <a:endParaRPr lang="nl-NL"/>
          </a:p>
        </p:txBody>
      </p:sp>
      <p:sp>
        <p:nvSpPr>
          <p:cNvPr id="4" name="Tijdelijke aanduiding voor datum 3"/>
          <p:cNvSpPr>
            <a:spLocks noGrp="1"/>
          </p:cNvSpPr>
          <p:nvPr>
            <p:ph type="dt" sz="half" idx="10"/>
          </p:nvPr>
        </p:nvSpPr>
        <p:spPr/>
        <p:txBody>
          <a:bodyPr/>
          <a:lstStyle/>
          <a:p>
            <a:fld id="{F3B3E1BA-FD20-2A4E-9327-1D006C9DAE39}" type="datetimeFigureOut">
              <a:rPr lang="nl-NL" smtClean="0"/>
              <a:pPr/>
              <a:t>12-5-2022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9F3F393C-3899-854C-9240-A4A0D063F3F0}" type="slidenum">
              <a:rPr lang="nl-NL" smtClean="0"/>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Titelstijl van model bewerken</a:t>
            </a:r>
            <a:endParaRPr lang="nl-NL"/>
          </a:p>
        </p:txBody>
      </p:sp>
      <p:sp>
        <p:nvSpPr>
          <p:cNvPr id="3" name="Tijdelijke aanduiding voor verticale tekst 2"/>
          <p:cNvSpPr>
            <a:spLocks noGrp="1"/>
          </p:cNvSpPr>
          <p:nvPr>
            <p:ph type="body" orient="vert" idx="1"/>
          </p:nvPr>
        </p:nvSpPr>
        <p:spPr/>
        <p:txBody>
          <a:bodyPr vert="eaVert"/>
          <a:lstStyle/>
          <a:p>
            <a:pPr lvl="0"/>
            <a:r>
              <a:rPr lang="en-US"/>
              <a:t>Klik om de tekststijl van het model te bewerken</a:t>
            </a:r>
          </a:p>
          <a:p>
            <a:pPr lvl="1"/>
            <a:r>
              <a:rPr lang="en-US"/>
              <a:t>Tweede niveau</a:t>
            </a:r>
          </a:p>
          <a:p>
            <a:pPr lvl="2"/>
            <a:r>
              <a:rPr lang="en-US"/>
              <a:t>Derde niveau</a:t>
            </a:r>
          </a:p>
          <a:p>
            <a:pPr lvl="3"/>
            <a:r>
              <a:rPr lang="en-US"/>
              <a:t>Vierde niveau</a:t>
            </a:r>
          </a:p>
          <a:p>
            <a:pPr lvl="4"/>
            <a:r>
              <a:rPr lang="en-US"/>
              <a:t>Vijfde niveau</a:t>
            </a:r>
            <a:endParaRPr lang="nl-NL"/>
          </a:p>
        </p:txBody>
      </p:sp>
      <p:sp>
        <p:nvSpPr>
          <p:cNvPr id="4" name="Tijdelijke aanduiding voor datum 3"/>
          <p:cNvSpPr>
            <a:spLocks noGrp="1"/>
          </p:cNvSpPr>
          <p:nvPr>
            <p:ph type="dt" sz="half" idx="10"/>
          </p:nvPr>
        </p:nvSpPr>
        <p:spPr/>
        <p:txBody>
          <a:bodyPr/>
          <a:lstStyle/>
          <a:p>
            <a:fld id="{F3B3E1BA-FD20-2A4E-9327-1D006C9DAE39}" type="datetimeFigureOut">
              <a:rPr lang="nl-NL" smtClean="0"/>
              <a:pPr/>
              <a:t>12-5-2022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9F3F393C-3899-854C-9240-A4A0D063F3F0}" type="slidenum">
              <a:rPr lang="nl-NL" smtClean="0"/>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en-US"/>
              <a:t>Titelstijl van model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en-US"/>
              <a:t>Klik om de tekststijl van het model te bewerken</a:t>
            </a:r>
          </a:p>
          <a:p>
            <a:pPr lvl="1"/>
            <a:r>
              <a:rPr lang="en-US"/>
              <a:t>Tweede niveau</a:t>
            </a:r>
          </a:p>
          <a:p>
            <a:pPr lvl="2"/>
            <a:r>
              <a:rPr lang="en-US"/>
              <a:t>Derde niveau</a:t>
            </a:r>
          </a:p>
          <a:p>
            <a:pPr lvl="3"/>
            <a:r>
              <a:rPr lang="en-US"/>
              <a:t>Vierde niveau</a:t>
            </a:r>
          </a:p>
          <a:p>
            <a:pPr lvl="4"/>
            <a:r>
              <a:rPr lang="en-US"/>
              <a:t>Vijfde niveau</a:t>
            </a:r>
            <a:endParaRPr lang="nl-NL"/>
          </a:p>
        </p:txBody>
      </p:sp>
      <p:sp>
        <p:nvSpPr>
          <p:cNvPr id="4" name="Tijdelijke aanduiding voor datum 3"/>
          <p:cNvSpPr>
            <a:spLocks noGrp="1"/>
          </p:cNvSpPr>
          <p:nvPr>
            <p:ph type="dt" sz="half" idx="10"/>
          </p:nvPr>
        </p:nvSpPr>
        <p:spPr/>
        <p:txBody>
          <a:bodyPr/>
          <a:lstStyle/>
          <a:p>
            <a:fld id="{F3B3E1BA-FD20-2A4E-9327-1D006C9DAE39}" type="datetimeFigureOut">
              <a:rPr lang="nl-NL" smtClean="0"/>
              <a:pPr/>
              <a:t>12-5-2022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9F3F393C-3899-854C-9240-A4A0D063F3F0}" type="slidenum">
              <a:rPr lang="nl-NL" smtClean="0"/>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Titelstijl van model bewerken</a:t>
            </a:r>
            <a:endParaRPr lang="nl-NL"/>
          </a:p>
        </p:txBody>
      </p:sp>
      <p:sp>
        <p:nvSpPr>
          <p:cNvPr id="3" name="Tijdelijke aanduiding voor inhoud 2"/>
          <p:cNvSpPr>
            <a:spLocks noGrp="1"/>
          </p:cNvSpPr>
          <p:nvPr>
            <p:ph idx="1"/>
          </p:nvPr>
        </p:nvSpPr>
        <p:spPr/>
        <p:txBody>
          <a:bodyPr/>
          <a:lstStyle/>
          <a:p>
            <a:pPr lvl="0"/>
            <a:r>
              <a:rPr lang="en-US"/>
              <a:t>Klik om de tekststijl van het model te bewerken</a:t>
            </a:r>
          </a:p>
          <a:p>
            <a:pPr lvl="1"/>
            <a:r>
              <a:rPr lang="en-US"/>
              <a:t>Tweede niveau</a:t>
            </a:r>
          </a:p>
          <a:p>
            <a:pPr lvl="2"/>
            <a:r>
              <a:rPr lang="en-US"/>
              <a:t>Derde niveau</a:t>
            </a:r>
          </a:p>
          <a:p>
            <a:pPr lvl="3"/>
            <a:r>
              <a:rPr lang="en-US"/>
              <a:t>Vierde niveau</a:t>
            </a:r>
          </a:p>
          <a:p>
            <a:pPr lvl="4"/>
            <a:r>
              <a:rPr lang="en-US"/>
              <a:t>Vijfde niveau</a:t>
            </a:r>
            <a:endParaRPr lang="nl-NL"/>
          </a:p>
        </p:txBody>
      </p:sp>
      <p:sp>
        <p:nvSpPr>
          <p:cNvPr id="4" name="Tijdelijke aanduiding voor datum 3"/>
          <p:cNvSpPr>
            <a:spLocks noGrp="1"/>
          </p:cNvSpPr>
          <p:nvPr>
            <p:ph type="dt" sz="half" idx="10"/>
          </p:nvPr>
        </p:nvSpPr>
        <p:spPr/>
        <p:txBody>
          <a:bodyPr/>
          <a:lstStyle/>
          <a:p>
            <a:fld id="{F3B3E1BA-FD20-2A4E-9327-1D006C9DAE39}" type="datetimeFigureOut">
              <a:rPr lang="nl-NL" smtClean="0"/>
              <a:pPr/>
              <a:t>12-5-2022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9F3F393C-3899-854C-9240-A4A0D063F3F0}" type="slidenum">
              <a:rPr lang="nl-NL" smtClean="0"/>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en-US"/>
              <a:t>Titelstijl van model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Klik om de tekststijl van het model te bewerken</a:t>
            </a:r>
          </a:p>
        </p:txBody>
      </p:sp>
      <p:sp>
        <p:nvSpPr>
          <p:cNvPr id="4" name="Tijdelijke aanduiding voor datum 3"/>
          <p:cNvSpPr>
            <a:spLocks noGrp="1"/>
          </p:cNvSpPr>
          <p:nvPr>
            <p:ph type="dt" sz="half" idx="10"/>
          </p:nvPr>
        </p:nvSpPr>
        <p:spPr/>
        <p:txBody>
          <a:bodyPr/>
          <a:lstStyle/>
          <a:p>
            <a:fld id="{F3B3E1BA-FD20-2A4E-9327-1D006C9DAE39}" type="datetimeFigureOut">
              <a:rPr lang="nl-NL" smtClean="0"/>
              <a:pPr/>
              <a:t>12-5-2022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9F3F393C-3899-854C-9240-A4A0D063F3F0}" type="slidenum">
              <a:rPr lang="nl-NL" smtClean="0"/>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ee objecten">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Titelstijl van model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Klik om de tekststijl van het model te bewerken</a:t>
            </a:r>
          </a:p>
          <a:p>
            <a:pPr lvl="1"/>
            <a:r>
              <a:rPr lang="en-US"/>
              <a:t>Tweede niveau</a:t>
            </a:r>
          </a:p>
          <a:p>
            <a:pPr lvl="2"/>
            <a:r>
              <a:rPr lang="en-US"/>
              <a:t>Derde niveau</a:t>
            </a:r>
          </a:p>
          <a:p>
            <a:pPr lvl="3"/>
            <a:r>
              <a:rPr lang="en-US"/>
              <a:t>Vierde niveau</a:t>
            </a:r>
          </a:p>
          <a:p>
            <a:pPr lvl="4"/>
            <a:r>
              <a:rPr lang="en-US"/>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Klik om de tekststijl van het model te bewerken</a:t>
            </a:r>
          </a:p>
          <a:p>
            <a:pPr lvl="1"/>
            <a:r>
              <a:rPr lang="en-US"/>
              <a:t>Tweede niveau</a:t>
            </a:r>
          </a:p>
          <a:p>
            <a:pPr lvl="2"/>
            <a:r>
              <a:rPr lang="en-US"/>
              <a:t>Derde niveau</a:t>
            </a:r>
          </a:p>
          <a:p>
            <a:pPr lvl="3"/>
            <a:r>
              <a:rPr lang="en-US"/>
              <a:t>Vierde niveau</a:t>
            </a:r>
          </a:p>
          <a:p>
            <a:pPr lvl="4"/>
            <a:r>
              <a:rPr lang="en-US"/>
              <a:t>Vijfde niveau</a:t>
            </a:r>
            <a:endParaRPr lang="nl-NL"/>
          </a:p>
        </p:txBody>
      </p:sp>
      <p:sp>
        <p:nvSpPr>
          <p:cNvPr id="5" name="Tijdelijke aanduiding voor datum 4"/>
          <p:cNvSpPr>
            <a:spLocks noGrp="1"/>
          </p:cNvSpPr>
          <p:nvPr>
            <p:ph type="dt" sz="half" idx="10"/>
          </p:nvPr>
        </p:nvSpPr>
        <p:spPr/>
        <p:txBody>
          <a:bodyPr/>
          <a:lstStyle/>
          <a:p>
            <a:fld id="{F3B3E1BA-FD20-2A4E-9327-1D006C9DAE39}" type="datetimeFigureOut">
              <a:rPr lang="nl-NL" smtClean="0"/>
              <a:pPr/>
              <a:t>12-5-2022</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9F3F393C-3899-854C-9240-A4A0D063F3F0}" type="slidenum">
              <a:rPr lang="nl-NL" smtClean="0"/>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en-US"/>
              <a:t>Titelstijl van model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Klik om de tekststijl van het model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Klik om de tekststijl van het model te bewerken</a:t>
            </a:r>
          </a:p>
          <a:p>
            <a:pPr lvl="1"/>
            <a:r>
              <a:rPr lang="en-US"/>
              <a:t>Tweede niveau</a:t>
            </a:r>
          </a:p>
          <a:p>
            <a:pPr lvl="2"/>
            <a:r>
              <a:rPr lang="en-US"/>
              <a:t>Derde niveau</a:t>
            </a:r>
          </a:p>
          <a:p>
            <a:pPr lvl="3"/>
            <a:r>
              <a:rPr lang="en-US"/>
              <a:t>Vierde niveau</a:t>
            </a:r>
          </a:p>
          <a:p>
            <a:pPr lvl="4"/>
            <a:r>
              <a:rPr lang="en-US"/>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Klik om de tekststijl van het model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Klik om de tekststijl van het model te bewerken</a:t>
            </a:r>
          </a:p>
          <a:p>
            <a:pPr lvl="1"/>
            <a:r>
              <a:rPr lang="en-US"/>
              <a:t>Tweede niveau</a:t>
            </a:r>
          </a:p>
          <a:p>
            <a:pPr lvl="2"/>
            <a:r>
              <a:rPr lang="en-US"/>
              <a:t>Derde niveau</a:t>
            </a:r>
          </a:p>
          <a:p>
            <a:pPr lvl="3"/>
            <a:r>
              <a:rPr lang="en-US"/>
              <a:t>Vierde niveau</a:t>
            </a:r>
          </a:p>
          <a:p>
            <a:pPr lvl="4"/>
            <a:r>
              <a:rPr lang="en-US"/>
              <a:t>Vijfde niveau</a:t>
            </a:r>
            <a:endParaRPr lang="nl-NL"/>
          </a:p>
        </p:txBody>
      </p:sp>
      <p:sp>
        <p:nvSpPr>
          <p:cNvPr id="7" name="Tijdelijke aanduiding voor datum 6"/>
          <p:cNvSpPr>
            <a:spLocks noGrp="1"/>
          </p:cNvSpPr>
          <p:nvPr>
            <p:ph type="dt" sz="half" idx="10"/>
          </p:nvPr>
        </p:nvSpPr>
        <p:spPr/>
        <p:txBody>
          <a:bodyPr/>
          <a:lstStyle/>
          <a:p>
            <a:fld id="{F3B3E1BA-FD20-2A4E-9327-1D006C9DAE39}" type="datetimeFigureOut">
              <a:rPr lang="nl-NL" smtClean="0"/>
              <a:pPr/>
              <a:t>12-5-2022</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9F3F393C-3899-854C-9240-A4A0D063F3F0}" type="slidenum">
              <a:rPr lang="nl-NL" smtClean="0"/>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Titelstijl van model bewerken</a:t>
            </a:r>
            <a:endParaRPr lang="nl-NL"/>
          </a:p>
        </p:txBody>
      </p:sp>
      <p:sp>
        <p:nvSpPr>
          <p:cNvPr id="3" name="Tijdelijke aanduiding voor datum 2"/>
          <p:cNvSpPr>
            <a:spLocks noGrp="1"/>
          </p:cNvSpPr>
          <p:nvPr>
            <p:ph type="dt" sz="half" idx="10"/>
          </p:nvPr>
        </p:nvSpPr>
        <p:spPr/>
        <p:txBody>
          <a:bodyPr/>
          <a:lstStyle/>
          <a:p>
            <a:fld id="{F3B3E1BA-FD20-2A4E-9327-1D006C9DAE39}" type="datetimeFigureOut">
              <a:rPr lang="nl-NL" smtClean="0"/>
              <a:pPr/>
              <a:t>12-5-2022</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9F3F393C-3899-854C-9240-A4A0D063F3F0}" type="slidenum">
              <a:rPr lang="nl-NL" smtClean="0"/>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F3B3E1BA-FD20-2A4E-9327-1D006C9DAE39}" type="datetimeFigureOut">
              <a:rPr lang="nl-NL" smtClean="0"/>
              <a:pPr/>
              <a:t>12-5-2022</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9F3F393C-3899-854C-9240-A4A0D063F3F0}" type="slidenum">
              <a:rPr lang="nl-NL" smtClean="0"/>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en-US"/>
              <a:t>Titelstijl van model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Klik om de tekststijl van het model te bewerken</a:t>
            </a:r>
          </a:p>
          <a:p>
            <a:pPr lvl="1"/>
            <a:r>
              <a:rPr lang="en-US"/>
              <a:t>Tweede niveau</a:t>
            </a:r>
          </a:p>
          <a:p>
            <a:pPr lvl="2"/>
            <a:r>
              <a:rPr lang="en-US"/>
              <a:t>Derde niveau</a:t>
            </a:r>
          </a:p>
          <a:p>
            <a:pPr lvl="3"/>
            <a:r>
              <a:rPr lang="en-US"/>
              <a:t>Vierde niveau</a:t>
            </a:r>
          </a:p>
          <a:p>
            <a:pPr lvl="4"/>
            <a:r>
              <a:rPr lang="en-US"/>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Klik om de tekststijl van het model te bewerken</a:t>
            </a:r>
          </a:p>
        </p:txBody>
      </p:sp>
      <p:sp>
        <p:nvSpPr>
          <p:cNvPr id="5" name="Tijdelijke aanduiding voor datum 4"/>
          <p:cNvSpPr>
            <a:spLocks noGrp="1"/>
          </p:cNvSpPr>
          <p:nvPr>
            <p:ph type="dt" sz="half" idx="10"/>
          </p:nvPr>
        </p:nvSpPr>
        <p:spPr/>
        <p:txBody>
          <a:bodyPr/>
          <a:lstStyle/>
          <a:p>
            <a:fld id="{F3B3E1BA-FD20-2A4E-9327-1D006C9DAE39}" type="datetimeFigureOut">
              <a:rPr lang="nl-NL" smtClean="0"/>
              <a:pPr/>
              <a:t>12-5-2022</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9F3F393C-3899-854C-9240-A4A0D063F3F0}" type="slidenum">
              <a:rPr lang="nl-NL" smtClean="0"/>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en-US"/>
              <a:t>Titelstijl van model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Klik om de tekststijl van het model te bewerken</a:t>
            </a:r>
          </a:p>
        </p:txBody>
      </p:sp>
      <p:sp>
        <p:nvSpPr>
          <p:cNvPr id="5" name="Tijdelijke aanduiding voor datum 4"/>
          <p:cNvSpPr>
            <a:spLocks noGrp="1"/>
          </p:cNvSpPr>
          <p:nvPr>
            <p:ph type="dt" sz="half" idx="10"/>
          </p:nvPr>
        </p:nvSpPr>
        <p:spPr/>
        <p:txBody>
          <a:bodyPr/>
          <a:lstStyle/>
          <a:p>
            <a:fld id="{F3B3E1BA-FD20-2A4E-9327-1D006C9DAE39}" type="datetimeFigureOut">
              <a:rPr lang="nl-NL" smtClean="0"/>
              <a:pPr/>
              <a:t>12-5-2022</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9F3F393C-3899-854C-9240-A4A0D063F3F0}" type="slidenum">
              <a:rPr lang="nl-NL" smtClean="0"/>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Titelstijl van model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Klik om de tekststijl van het model te bewerken</a:t>
            </a:r>
          </a:p>
          <a:p>
            <a:pPr lvl="1"/>
            <a:r>
              <a:rPr lang="en-US"/>
              <a:t>Tweede niveau</a:t>
            </a:r>
          </a:p>
          <a:p>
            <a:pPr lvl="2"/>
            <a:r>
              <a:rPr lang="en-US"/>
              <a:t>Derde niveau</a:t>
            </a:r>
          </a:p>
          <a:p>
            <a:pPr lvl="3"/>
            <a:r>
              <a:rPr lang="en-US"/>
              <a:t>Vierde niveau</a:t>
            </a:r>
          </a:p>
          <a:p>
            <a:pPr lvl="4"/>
            <a:r>
              <a:rPr lang="en-US"/>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B3E1BA-FD20-2A4E-9327-1D006C9DAE39}" type="datetimeFigureOut">
              <a:rPr lang="nl-NL" smtClean="0"/>
              <a:pPr/>
              <a:t>12-5-2022</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3F393C-3899-854C-9240-A4A0D063F3F0}" type="slidenum">
              <a:rPr lang="nl-NL" smtClean="0"/>
              <a:pPr/>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nl-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hva.padlet.org/FerryHaan/22w2czyejjhznnc9"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DD3CD81-1C3C-4643-A4DD-C0DA2A889A3E}"/>
              </a:ext>
            </a:extLst>
          </p:cNvPr>
          <p:cNvSpPr txBox="1"/>
          <p:nvPr/>
        </p:nvSpPr>
        <p:spPr>
          <a:xfrm>
            <a:off x="945222" y="1304818"/>
            <a:ext cx="4787758" cy="1200329"/>
          </a:xfrm>
          <a:prstGeom prst="rect">
            <a:avLst/>
          </a:prstGeom>
          <a:noFill/>
        </p:spPr>
        <p:txBody>
          <a:bodyPr wrap="square" rtlCol="0">
            <a:spAutoFit/>
          </a:bodyPr>
          <a:lstStyle/>
          <a:p>
            <a:r>
              <a:rPr lang="en-US" sz="3200" dirty="0"/>
              <a:t>(</a:t>
            </a:r>
            <a:r>
              <a:rPr lang="en-US" sz="3200" dirty="0" err="1"/>
              <a:t>formatieve</a:t>
            </a:r>
            <a:r>
              <a:rPr lang="en-US" sz="3200" dirty="0"/>
              <a:t>) </a:t>
            </a:r>
            <a:r>
              <a:rPr lang="en-US" sz="3200" dirty="0" err="1"/>
              <a:t>toetsing</a:t>
            </a:r>
            <a:endParaRPr lang="en-US" sz="3200" dirty="0"/>
          </a:p>
          <a:p>
            <a:r>
              <a:rPr lang="en-US" sz="2000" dirty="0"/>
              <a:t>IS-MB-GA</a:t>
            </a:r>
          </a:p>
          <a:p>
            <a:r>
              <a:rPr lang="en-US" sz="2000" dirty="0"/>
              <a:t>Ferry Haan</a:t>
            </a:r>
            <a:endParaRPr lang="nl-NL" sz="2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B93DD115-A195-4FE1-92A4-4EEFE7709953}"/>
              </a:ext>
            </a:extLst>
          </p:cNvPr>
          <p:cNvPicPr>
            <a:picLocks noGrp="1" noChangeAspect="1"/>
          </p:cNvPicPr>
          <p:nvPr>
            <p:ph idx="1"/>
          </p:nvPr>
        </p:nvPicPr>
        <p:blipFill>
          <a:blip r:embed="rId2"/>
          <a:stretch>
            <a:fillRect/>
          </a:stretch>
        </p:blipFill>
        <p:spPr>
          <a:xfrm>
            <a:off x="1734561" y="68263"/>
            <a:ext cx="5674878" cy="6721475"/>
          </a:xfrm>
          <a:noFill/>
        </p:spPr>
      </p:pic>
    </p:spTree>
    <p:extLst>
      <p:ext uri="{BB962C8B-B14F-4D97-AF65-F5344CB8AC3E}">
        <p14:creationId xmlns:p14="http://schemas.microsoft.com/office/powerpoint/2010/main" val="5702478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1AF237E7-5004-41DC-B60E-69F6F6617955}"/>
              </a:ext>
            </a:extLst>
          </p:cNvPr>
          <p:cNvPicPr>
            <a:picLocks noGrp="1" noChangeAspect="1"/>
          </p:cNvPicPr>
          <p:nvPr>
            <p:ph idx="1"/>
          </p:nvPr>
        </p:nvPicPr>
        <p:blipFill>
          <a:blip r:embed="rId2"/>
          <a:stretch>
            <a:fillRect/>
          </a:stretch>
        </p:blipFill>
        <p:spPr>
          <a:xfrm>
            <a:off x="1715373" y="68263"/>
            <a:ext cx="5713255" cy="6721475"/>
          </a:xfrm>
          <a:noFill/>
        </p:spPr>
      </p:pic>
    </p:spTree>
    <p:extLst>
      <p:ext uri="{BB962C8B-B14F-4D97-AF65-F5344CB8AC3E}">
        <p14:creationId xmlns:p14="http://schemas.microsoft.com/office/powerpoint/2010/main" val="10817317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6E897427-FDB0-4EA7-88E5-2717827054CE}"/>
              </a:ext>
            </a:extLst>
          </p:cNvPr>
          <p:cNvPicPr>
            <a:picLocks noGrp="1" noChangeAspect="1"/>
          </p:cNvPicPr>
          <p:nvPr>
            <p:ph idx="1"/>
          </p:nvPr>
        </p:nvPicPr>
        <p:blipFill>
          <a:blip r:embed="rId2"/>
          <a:stretch>
            <a:fillRect/>
          </a:stretch>
        </p:blipFill>
        <p:spPr>
          <a:xfrm>
            <a:off x="1748764" y="68263"/>
            <a:ext cx="5646473" cy="6721475"/>
          </a:xfrm>
          <a:noFill/>
        </p:spPr>
      </p:pic>
    </p:spTree>
    <p:extLst>
      <p:ext uri="{BB962C8B-B14F-4D97-AF65-F5344CB8AC3E}">
        <p14:creationId xmlns:p14="http://schemas.microsoft.com/office/powerpoint/2010/main" val="32282610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00CE94C7-FFDC-4C2D-B6A3-2C8777919A68}"/>
              </a:ext>
            </a:extLst>
          </p:cNvPr>
          <p:cNvPicPr>
            <a:picLocks noGrp="1" noChangeAspect="1"/>
          </p:cNvPicPr>
          <p:nvPr>
            <p:ph idx="1"/>
          </p:nvPr>
        </p:nvPicPr>
        <p:blipFill>
          <a:blip r:embed="rId2"/>
          <a:stretch>
            <a:fillRect/>
          </a:stretch>
        </p:blipFill>
        <p:spPr>
          <a:xfrm>
            <a:off x="397611" y="68263"/>
            <a:ext cx="8348778" cy="6721475"/>
          </a:xfrm>
          <a:noFill/>
        </p:spPr>
      </p:pic>
    </p:spTree>
    <p:extLst>
      <p:ext uri="{BB962C8B-B14F-4D97-AF65-F5344CB8AC3E}">
        <p14:creationId xmlns:p14="http://schemas.microsoft.com/office/powerpoint/2010/main" val="19946216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272DE5-08AB-4D7A-AA48-D263C903EADD}"/>
              </a:ext>
            </a:extLst>
          </p:cNvPr>
          <p:cNvSpPr>
            <a:spLocks noGrp="1"/>
          </p:cNvSpPr>
          <p:nvPr>
            <p:ph type="title"/>
          </p:nvPr>
        </p:nvSpPr>
        <p:spPr/>
        <p:txBody>
          <a:bodyPr/>
          <a:lstStyle/>
          <a:p>
            <a:r>
              <a:rPr lang="en-US" dirty="0" err="1"/>
              <a:t>leerdoelen</a:t>
            </a:r>
            <a:endParaRPr lang="nl-NL" dirty="0"/>
          </a:p>
        </p:txBody>
      </p:sp>
      <p:sp>
        <p:nvSpPr>
          <p:cNvPr id="3" name="Content Placeholder 2">
            <a:extLst>
              <a:ext uri="{FF2B5EF4-FFF2-40B4-BE49-F238E27FC236}">
                <a16:creationId xmlns:a16="http://schemas.microsoft.com/office/drawing/2014/main" id="{8DA83D68-35B8-47CD-BA4D-6D4BBD0A46DF}"/>
              </a:ext>
            </a:extLst>
          </p:cNvPr>
          <p:cNvSpPr>
            <a:spLocks noGrp="1"/>
          </p:cNvSpPr>
          <p:nvPr>
            <p:ph idx="1"/>
          </p:nvPr>
        </p:nvSpPr>
        <p:spPr/>
        <p:txBody>
          <a:bodyPr>
            <a:normAutofit lnSpcReduction="10000"/>
          </a:bodyPr>
          <a:lstStyle/>
          <a:p>
            <a:r>
              <a:rPr lang="nl-NL" dirty="0">
                <a:hlinkClick r:id="rId2"/>
              </a:rPr>
              <a:t>https://hva.padlet.org/FerryHaan/22w2czyejjhznnc9</a:t>
            </a:r>
            <a:endParaRPr lang="nl-NL" dirty="0"/>
          </a:p>
          <a:p>
            <a:r>
              <a:rPr lang="nl-NL" dirty="0" err="1"/>
              <a:t>Ww</a:t>
            </a:r>
            <a:r>
              <a:rPr lang="nl-NL" dirty="0"/>
              <a:t>: ISMBGA</a:t>
            </a:r>
          </a:p>
          <a:p>
            <a:endParaRPr lang="nl-NL" dirty="0"/>
          </a:p>
          <a:p>
            <a:r>
              <a:rPr lang="nl-NL" b="0" i="0" dirty="0">
                <a:solidFill>
                  <a:srgbClr val="000000"/>
                </a:solidFill>
                <a:effectLst/>
                <a:latin typeface="futura-book"/>
              </a:rPr>
              <a:t>Een leerdoel is datgene wat de leerling geleerd moet hebben als gevolg van het onderwijs dat je hebt ingericht en dat de leerling heeft gevolgd</a:t>
            </a:r>
            <a:endParaRPr lang="nl-NL" dirty="0"/>
          </a:p>
        </p:txBody>
      </p:sp>
    </p:spTree>
    <p:extLst>
      <p:ext uri="{BB962C8B-B14F-4D97-AF65-F5344CB8AC3E}">
        <p14:creationId xmlns:p14="http://schemas.microsoft.com/office/powerpoint/2010/main" val="35401878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1FF058-28E8-4358-9553-2C05DFFA765C}"/>
              </a:ext>
            </a:extLst>
          </p:cNvPr>
          <p:cNvSpPr>
            <a:spLocks noGrp="1"/>
          </p:cNvSpPr>
          <p:nvPr>
            <p:ph type="title"/>
          </p:nvPr>
        </p:nvSpPr>
        <p:spPr/>
        <p:txBody>
          <a:bodyPr/>
          <a:lstStyle/>
          <a:p>
            <a:r>
              <a:rPr lang="en-US" dirty="0" err="1"/>
              <a:t>Wijze</a:t>
            </a:r>
            <a:r>
              <a:rPr lang="en-US" dirty="0"/>
              <a:t> lessen</a:t>
            </a:r>
            <a:endParaRPr lang="nl-NL" dirty="0"/>
          </a:p>
        </p:txBody>
      </p:sp>
      <p:sp>
        <p:nvSpPr>
          <p:cNvPr id="3" name="Content Placeholder 2">
            <a:extLst>
              <a:ext uri="{FF2B5EF4-FFF2-40B4-BE49-F238E27FC236}">
                <a16:creationId xmlns:a16="http://schemas.microsoft.com/office/drawing/2014/main" id="{40E90267-33C4-4986-A2E3-18E64D212394}"/>
              </a:ext>
            </a:extLst>
          </p:cNvPr>
          <p:cNvSpPr>
            <a:spLocks noGrp="1"/>
          </p:cNvSpPr>
          <p:nvPr>
            <p:ph idx="1"/>
          </p:nvPr>
        </p:nvSpPr>
        <p:spPr/>
        <p:txBody>
          <a:bodyPr/>
          <a:lstStyle/>
          <a:p>
            <a:endParaRPr lang="en-US" dirty="0"/>
          </a:p>
          <a:p>
            <a:endParaRPr lang="nl-NL" dirty="0"/>
          </a:p>
        </p:txBody>
      </p:sp>
      <p:pic>
        <p:nvPicPr>
          <p:cNvPr id="5" name="Picture 4">
            <a:extLst>
              <a:ext uri="{FF2B5EF4-FFF2-40B4-BE49-F238E27FC236}">
                <a16:creationId xmlns:a16="http://schemas.microsoft.com/office/drawing/2014/main" id="{9CB7175A-38F2-4D06-84CF-9F24A2B3F9BB}"/>
              </a:ext>
            </a:extLst>
          </p:cNvPr>
          <p:cNvPicPr>
            <a:picLocks noChangeAspect="1"/>
          </p:cNvPicPr>
          <p:nvPr/>
        </p:nvPicPr>
        <p:blipFill>
          <a:blip r:embed="rId2"/>
          <a:stretch>
            <a:fillRect/>
          </a:stretch>
        </p:blipFill>
        <p:spPr>
          <a:xfrm>
            <a:off x="1284270" y="1600199"/>
            <a:ext cx="6729154" cy="4184152"/>
          </a:xfrm>
          <a:prstGeom prst="rect">
            <a:avLst/>
          </a:prstGeom>
        </p:spPr>
      </p:pic>
    </p:spTree>
    <p:extLst>
      <p:ext uri="{BB962C8B-B14F-4D97-AF65-F5344CB8AC3E}">
        <p14:creationId xmlns:p14="http://schemas.microsoft.com/office/powerpoint/2010/main" val="29225189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F94F207-6088-48A0-B197-64C8588AB6AC}"/>
              </a:ext>
            </a:extLst>
          </p:cNvPr>
          <p:cNvSpPr txBox="1"/>
          <p:nvPr/>
        </p:nvSpPr>
        <p:spPr>
          <a:xfrm>
            <a:off x="3421294" y="320381"/>
            <a:ext cx="4767210" cy="3139321"/>
          </a:xfrm>
          <a:prstGeom prst="rect">
            <a:avLst/>
          </a:prstGeom>
          <a:noFill/>
        </p:spPr>
        <p:txBody>
          <a:bodyPr wrap="square" rtlCol="0">
            <a:spAutoFit/>
          </a:bodyPr>
          <a:lstStyle/>
          <a:p>
            <a:r>
              <a:rPr lang="nl-NL" sz="1800" b="0" i="0" u="none" strike="noStrike" baseline="0" dirty="0">
                <a:solidFill>
                  <a:srgbClr val="000000"/>
                </a:solidFill>
                <a:latin typeface="Verdana" panose="020B0604030504040204" pitchFamily="34" charset="0"/>
              </a:rPr>
              <a:t>Het is met de GV-curve lastiger dan in het IS-MB-blok om duidelijk te maken hoe autonome bestedingselementen (consumptie, investeringen), begrotingspolitiek (overheidsuitgaven en belastingen) en monetaire politiek doorwerken op de vraag. Via het IS-MB-blok kan dit expliciet worden geanalyseerd: ‘de motorkap is open’.</a:t>
            </a:r>
          </a:p>
          <a:p>
            <a:endParaRPr lang="nl-NL" dirty="0">
              <a:solidFill>
                <a:srgbClr val="000000"/>
              </a:solidFill>
              <a:latin typeface="Verdana" panose="020B0604030504040204" pitchFamily="34" charset="0"/>
            </a:endParaRPr>
          </a:p>
          <a:p>
            <a:r>
              <a:rPr lang="nl-NL" sz="1800" b="0" i="0" u="none" strike="noStrike" baseline="0" dirty="0">
                <a:solidFill>
                  <a:srgbClr val="000000"/>
                </a:solidFill>
                <a:latin typeface="Verdana" panose="020B0604030504040204" pitchFamily="34" charset="0"/>
              </a:rPr>
              <a:t>Dank voor jullie input en aandacht </a:t>
            </a:r>
            <a:endParaRPr lang="nl-NL"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88648A2-C156-43EB-9EE0-6BFC8721647D}"/>
              </a:ext>
            </a:extLst>
          </p:cNvPr>
          <p:cNvSpPr txBox="1"/>
          <p:nvPr/>
        </p:nvSpPr>
        <p:spPr>
          <a:xfrm>
            <a:off x="750013" y="1243173"/>
            <a:ext cx="5876818" cy="2123658"/>
          </a:xfrm>
          <a:prstGeom prst="rect">
            <a:avLst/>
          </a:prstGeom>
          <a:noFill/>
        </p:spPr>
        <p:txBody>
          <a:bodyPr wrap="square" rtlCol="0">
            <a:spAutoFit/>
          </a:bodyPr>
          <a:lstStyle/>
          <a:p>
            <a:endParaRPr lang="en-US" sz="2400" dirty="0"/>
          </a:p>
          <a:p>
            <a:r>
              <a:rPr lang="nl-NL" dirty="0"/>
              <a:t>Formatieve toetsing: korte introductie</a:t>
            </a:r>
          </a:p>
          <a:p>
            <a:r>
              <a:rPr lang="nl-NL" dirty="0"/>
              <a:t>Leerdoelen</a:t>
            </a:r>
          </a:p>
          <a:p>
            <a:r>
              <a:rPr lang="nl-NL" dirty="0" err="1"/>
              <a:t>Summatieve</a:t>
            </a:r>
            <a:r>
              <a:rPr lang="nl-NL" dirty="0"/>
              <a:t> vragen: Cito</a:t>
            </a:r>
          </a:p>
          <a:p>
            <a:endParaRPr lang="nl-NL" dirty="0"/>
          </a:p>
          <a:p>
            <a:endParaRPr lang="nl-NL" dirty="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4">
            <a:extLst>
              <a:ext uri="{FF2B5EF4-FFF2-40B4-BE49-F238E27FC236}">
                <a16:creationId xmlns:a16="http://schemas.microsoft.com/office/drawing/2014/main" id="{BF89CC2B-9B52-4E82-B978-9E476DBA8388}"/>
              </a:ext>
            </a:extLst>
          </p:cNvPr>
          <p:cNvPicPr>
            <a:picLocks noGrp="1" noChangeAspect="1"/>
          </p:cNvPicPr>
          <p:nvPr>
            <p:ph idx="1"/>
          </p:nvPr>
        </p:nvPicPr>
        <p:blipFill>
          <a:blip r:embed="rId2"/>
          <a:stretch>
            <a:fillRect/>
          </a:stretch>
        </p:blipFill>
        <p:spPr>
          <a:xfrm>
            <a:off x="90488" y="1542387"/>
            <a:ext cx="8963025" cy="3773227"/>
          </a:xfrm>
          <a:noFill/>
        </p:spPr>
      </p:pic>
    </p:spTree>
    <p:extLst>
      <p:ext uri="{BB962C8B-B14F-4D97-AF65-F5344CB8AC3E}">
        <p14:creationId xmlns:p14="http://schemas.microsoft.com/office/powerpoint/2010/main" val="16542581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E46462-CD0C-40EA-88FF-F8B1EB90A1D0}"/>
              </a:ext>
            </a:extLst>
          </p:cNvPr>
          <p:cNvSpPr>
            <a:spLocks noGrp="1"/>
          </p:cNvSpPr>
          <p:nvPr>
            <p:ph type="title"/>
          </p:nvPr>
        </p:nvSpPr>
        <p:spPr/>
        <p:txBody>
          <a:bodyPr/>
          <a:lstStyle/>
          <a:p>
            <a:r>
              <a:rPr lang="en-US" dirty="0" err="1"/>
              <a:t>Doelen</a:t>
            </a:r>
            <a:r>
              <a:rPr lang="en-US" dirty="0"/>
              <a:t> </a:t>
            </a:r>
            <a:r>
              <a:rPr lang="en-US" dirty="0" err="1"/>
              <a:t>herziening</a:t>
            </a:r>
            <a:endParaRPr lang="nl-NL" dirty="0"/>
          </a:p>
        </p:txBody>
      </p:sp>
      <p:sp>
        <p:nvSpPr>
          <p:cNvPr id="3" name="Content Placeholder 2">
            <a:extLst>
              <a:ext uri="{FF2B5EF4-FFF2-40B4-BE49-F238E27FC236}">
                <a16:creationId xmlns:a16="http://schemas.microsoft.com/office/drawing/2014/main" id="{F0FB45F8-ACFD-4BE9-91B1-67DB0EC477DE}"/>
              </a:ext>
            </a:extLst>
          </p:cNvPr>
          <p:cNvSpPr>
            <a:spLocks noGrp="1"/>
          </p:cNvSpPr>
          <p:nvPr>
            <p:ph idx="1"/>
          </p:nvPr>
        </p:nvSpPr>
        <p:spPr/>
        <p:txBody>
          <a:bodyPr>
            <a:normAutofit fontScale="85000" lnSpcReduction="10000"/>
          </a:bodyPr>
          <a:lstStyle/>
          <a:p>
            <a:pPr algn="l"/>
            <a:endParaRPr lang="nl-NL" sz="1800" b="0" i="0" u="none" strike="noStrike" baseline="0" dirty="0">
              <a:solidFill>
                <a:srgbClr val="000000"/>
              </a:solidFill>
              <a:latin typeface="Verdana" panose="020B0604030504040204" pitchFamily="34" charset="0"/>
            </a:endParaRPr>
          </a:p>
          <a:p>
            <a:r>
              <a:rPr lang="nl-NL" sz="1800" b="1" i="0" u="none" strike="noStrike" baseline="0" dirty="0">
                <a:solidFill>
                  <a:srgbClr val="000000"/>
                </a:solidFill>
                <a:latin typeface="Verdana" panose="020B0604030504040204" pitchFamily="34" charset="0"/>
              </a:rPr>
              <a:t>‘Economisch begrip’ </a:t>
            </a:r>
            <a:endParaRPr lang="nl-NL" sz="1800" b="0" i="0" u="none" strike="noStrike" baseline="0" dirty="0">
              <a:solidFill>
                <a:srgbClr val="000000"/>
              </a:solidFill>
              <a:latin typeface="Verdana" panose="020B0604030504040204" pitchFamily="34" charset="0"/>
            </a:endParaRPr>
          </a:p>
          <a:p>
            <a:r>
              <a:rPr lang="nl-NL" sz="1800" b="0" i="0" u="none" strike="noStrike" baseline="0" dirty="0">
                <a:solidFill>
                  <a:srgbClr val="000000"/>
                </a:solidFill>
                <a:latin typeface="Verdana" panose="020B0604030504040204" pitchFamily="34" charset="0"/>
              </a:rPr>
              <a:t>- </a:t>
            </a:r>
            <a:r>
              <a:rPr lang="nl-NL" sz="1800" b="1" i="0" u="none" strike="noStrike" baseline="0" dirty="0">
                <a:solidFill>
                  <a:srgbClr val="000000"/>
                </a:solidFill>
                <a:latin typeface="Verdana" panose="020B0604030504040204" pitchFamily="34" charset="0"/>
              </a:rPr>
              <a:t>Begrip werkelijkheid</a:t>
            </a:r>
            <a:r>
              <a:rPr lang="nl-NL" sz="1800" b="0" i="0" u="none" strike="noStrike" baseline="0" dirty="0">
                <a:solidFill>
                  <a:srgbClr val="000000"/>
                </a:solidFill>
                <a:latin typeface="Verdana" panose="020B0604030504040204" pitchFamily="34" charset="0"/>
              </a:rPr>
              <a:t>: Voorgestelde veranderingen moeten leiden tot een beter begrip van leerlingen van de economische werkelijkheid, zoals wordt besproken in het nieuws, in economische artikelen en in beleidsdiscussies; </a:t>
            </a:r>
          </a:p>
          <a:p>
            <a:r>
              <a:rPr lang="nl-NL" sz="1800" b="0" i="0" u="none" strike="noStrike" baseline="0" dirty="0">
                <a:solidFill>
                  <a:srgbClr val="000000"/>
                </a:solidFill>
                <a:latin typeface="Verdana" panose="020B0604030504040204" pitchFamily="34" charset="0"/>
              </a:rPr>
              <a:t>- </a:t>
            </a:r>
            <a:r>
              <a:rPr lang="nl-NL" sz="1800" b="1" i="0" u="none" strike="noStrike" baseline="0" dirty="0">
                <a:solidFill>
                  <a:srgbClr val="000000"/>
                </a:solidFill>
                <a:latin typeface="Verdana" panose="020B0604030504040204" pitchFamily="34" charset="0"/>
              </a:rPr>
              <a:t>Economische relevantie</a:t>
            </a:r>
            <a:r>
              <a:rPr lang="nl-NL" sz="1800" b="0" i="0" u="none" strike="noStrike" baseline="0" dirty="0">
                <a:solidFill>
                  <a:srgbClr val="000000"/>
                </a:solidFill>
                <a:latin typeface="Verdana" panose="020B0604030504040204" pitchFamily="34" charset="0"/>
              </a:rPr>
              <a:t>: Voorgestelde wijzigingen moeten zaken inzichtelijk maken die economisch relevant zijn; </a:t>
            </a:r>
          </a:p>
          <a:p>
            <a:r>
              <a:rPr lang="nl-NL" sz="1800" b="0" i="0" u="none" strike="noStrike" baseline="0" dirty="0">
                <a:solidFill>
                  <a:srgbClr val="000000"/>
                </a:solidFill>
                <a:latin typeface="Verdana" panose="020B0604030504040204" pitchFamily="34" charset="0"/>
              </a:rPr>
              <a:t>- </a:t>
            </a:r>
            <a:r>
              <a:rPr lang="nl-NL" sz="1800" b="1" i="0" u="none" strike="noStrike" baseline="0" dirty="0">
                <a:solidFill>
                  <a:srgbClr val="000000"/>
                </a:solidFill>
                <a:latin typeface="Verdana" panose="020B0604030504040204" pitchFamily="34" charset="0"/>
              </a:rPr>
              <a:t>Begrip macro-economisch beleid</a:t>
            </a:r>
            <a:r>
              <a:rPr lang="nl-NL" sz="1800" b="0" i="0" u="none" strike="noStrike" baseline="0" dirty="0">
                <a:solidFill>
                  <a:srgbClr val="000000"/>
                </a:solidFill>
                <a:latin typeface="Verdana" panose="020B0604030504040204" pitchFamily="34" charset="0"/>
              </a:rPr>
              <a:t>: Wijzigingen zouden leerlingen in staat moeten stellen het macro-economisch beleid beter te begrijpen; </a:t>
            </a:r>
          </a:p>
          <a:p>
            <a:r>
              <a:rPr lang="nl-NL" sz="1800" b="0" i="0" u="none" strike="noStrike" baseline="0" dirty="0">
                <a:solidFill>
                  <a:srgbClr val="000000"/>
                </a:solidFill>
                <a:latin typeface="Verdana" panose="020B0604030504040204" pitchFamily="34" charset="0"/>
              </a:rPr>
              <a:t>- </a:t>
            </a:r>
            <a:r>
              <a:rPr lang="nl-NL" sz="1800" b="1" i="0" u="none" strike="noStrike" baseline="0" dirty="0">
                <a:solidFill>
                  <a:srgbClr val="000000"/>
                </a:solidFill>
                <a:latin typeface="Verdana" panose="020B0604030504040204" pitchFamily="34" charset="0"/>
              </a:rPr>
              <a:t>Kritisch denkvermogen</a:t>
            </a:r>
            <a:r>
              <a:rPr lang="nl-NL" sz="1800" b="0" i="0" u="none" strike="noStrike" baseline="0" dirty="0">
                <a:solidFill>
                  <a:srgbClr val="000000"/>
                </a:solidFill>
                <a:latin typeface="Verdana" panose="020B0604030504040204" pitchFamily="34" charset="0"/>
              </a:rPr>
              <a:t>: Leerlingen worden aangemoedigd om hun kritisch denkvermogen te vergroten; </a:t>
            </a:r>
          </a:p>
          <a:p>
            <a:r>
              <a:rPr lang="nl-NL" sz="1800" b="0" i="0" u="none" strike="noStrike" baseline="0" dirty="0">
                <a:solidFill>
                  <a:srgbClr val="000000"/>
                </a:solidFill>
                <a:latin typeface="Verdana" panose="020B0604030504040204" pitchFamily="34" charset="0"/>
              </a:rPr>
              <a:t>- </a:t>
            </a:r>
            <a:r>
              <a:rPr lang="nl-NL" sz="1800" b="1" i="0" u="none" strike="noStrike" baseline="0" dirty="0">
                <a:solidFill>
                  <a:srgbClr val="000000"/>
                </a:solidFill>
                <a:latin typeface="Verdana" panose="020B0604030504040204" pitchFamily="34" charset="0"/>
              </a:rPr>
              <a:t>Economisch argumenteren</a:t>
            </a:r>
            <a:r>
              <a:rPr lang="nl-NL" sz="1800" b="0" i="0" u="none" strike="noStrike" baseline="0" dirty="0">
                <a:solidFill>
                  <a:srgbClr val="000000"/>
                </a:solidFill>
                <a:latin typeface="Verdana" panose="020B0604030504040204" pitchFamily="34" charset="0"/>
              </a:rPr>
              <a:t>: Leerlingen moeten meer dan in de huidige syllabus het geval is leren om onderliggende economische mechanismen goed te begrijpen, daarbij worden leerlingen aangemoedigd om samenhangen tussen markten te analyseren en verbanden te zien tussen de micro- en macrodomeinen; </a:t>
            </a:r>
          </a:p>
          <a:p>
            <a:r>
              <a:rPr lang="nl-NL" sz="1800" b="0" i="0" u="none" strike="noStrike" baseline="0" dirty="0">
                <a:solidFill>
                  <a:srgbClr val="000000"/>
                </a:solidFill>
                <a:latin typeface="Verdana" panose="020B0604030504040204" pitchFamily="34" charset="0"/>
              </a:rPr>
              <a:t>- </a:t>
            </a:r>
            <a:r>
              <a:rPr lang="nl-NL" sz="1800" b="1" i="0" u="none" strike="noStrike" baseline="0" dirty="0">
                <a:solidFill>
                  <a:srgbClr val="000000"/>
                </a:solidFill>
                <a:latin typeface="Verdana" panose="020B0604030504040204" pitchFamily="34" charset="0"/>
              </a:rPr>
              <a:t>Historische context</a:t>
            </a:r>
            <a:r>
              <a:rPr lang="nl-NL" sz="1800" b="0" i="0" u="none" strike="noStrike" baseline="0" dirty="0">
                <a:solidFill>
                  <a:srgbClr val="000000"/>
                </a:solidFill>
                <a:latin typeface="Verdana" panose="020B0604030504040204" pitchFamily="34" charset="0"/>
              </a:rPr>
              <a:t>: Wijzigingen zouden moeten bijdragen aan het vergroten van kennis van zowel de geschiedenis van het economisch denken als de economische geschiedenis. </a:t>
            </a:r>
          </a:p>
          <a:p>
            <a:endParaRPr lang="nl-NL" sz="1800" b="0" i="0" u="none" strike="noStrike" baseline="0" dirty="0">
              <a:solidFill>
                <a:srgbClr val="000000"/>
              </a:solidFill>
              <a:latin typeface="Verdana" panose="020B0604030504040204" pitchFamily="34" charset="0"/>
            </a:endParaRPr>
          </a:p>
          <a:p>
            <a:pPr marL="0" indent="0">
              <a:buNone/>
            </a:pPr>
            <a:endParaRPr lang="nl-NL" dirty="0"/>
          </a:p>
        </p:txBody>
      </p:sp>
    </p:spTree>
    <p:extLst>
      <p:ext uri="{BB962C8B-B14F-4D97-AF65-F5344CB8AC3E}">
        <p14:creationId xmlns:p14="http://schemas.microsoft.com/office/powerpoint/2010/main" val="38397964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FC0F33-D002-4C9F-9E91-D4327EE64616}"/>
              </a:ext>
            </a:extLst>
          </p:cNvPr>
          <p:cNvSpPr>
            <a:spLocks noGrp="1"/>
          </p:cNvSpPr>
          <p:nvPr>
            <p:ph type="title"/>
          </p:nvPr>
        </p:nvSpPr>
        <p:spPr/>
        <p:txBody>
          <a:bodyPr/>
          <a:lstStyle/>
          <a:p>
            <a:r>
              <a:rPr lang="en-US" dirty="0" err="1"/>
              <a:t>Modelmatig</a:t>
            </a:r>
            <a:r>
              <a:rPr lang="en-US" dirty="0"/>
              <a:t> </a:t>
            </a:r>
            <a:r>
              <a:rPr lang="en-US" dirty="0" err="1"/>
              <a:t>denken</a:t>
            </a:r>
            <a:endParaRPr lang="nl-NL" dirty="0"/>
          </a:p>
        </p:txBody>
      </p:sp>
      <p:sp>
        <p:nvSpPr>
          <p:cNvPr id="3" name="Content Placeholder 2">
            <a:extLst>
              <a:ext uri="{FF2B5EF4-FFF2-40B4-BE49-F238E27FC236}">
                <a16:creationId xmlns:a16="http://schemas.microsoft.com/office/drawing/2014/main" id="{74F02BA0-EF19-4779-A43C-246AB0379741}"/>
              </a:ext>
            </a:extLst>
          </p:cNvPr>
          <p:cNvSpPr>
            <a:spLocks noGrp="1"/>
          </p:cNvSpPr>
          <p:nvPr>
            <p:ph idx="1"/>
          </p:nvPr>
        </p:nvSpPr>
        <p:spPr/>
        <p:txBody>
          <a:bodyPr>
            <a:normAutofit lnSpcReduction="10000"/>
          </a:bodyPr>
          <a:lstStyle/>
          <a:p>
            <a:r>
              <a:rPr lang="nl-NL" sz="1800" b="1" i="0" u="none" strike="noStrike" baseline="0" dirty="0">
                <a:solidFill>
                  <a:srgbClr val="000000"/>
                </a:solidFill>
                <a:latin typeface="Verdana" panose="020B0604030504040204" pitchFamily="34" charset="0"/>
              </a:rPr>
              <a:t>‘Vaardigheden’ </a:t>
            </a:r>
            <a:endParaRPr lang="nl-NL" sz="1800" b="0" i="0" u="none" strike="noStrike" baseline="0" dirty="0">
              <a:solidFill>
                <a:srgbClr val="000000"/>
              </a:solidFill>
              <a:latin typeface="Verdana" panose="020B0604030504040204" pitchFamily="34" charset="0"/>
            </a:endParaRPr>
          </a:p>
          <a:p>
            <a:r>
              <a:rPr lang="nl-NL" sz="1800" b="0" i="0" u="none" strike="noStrike" baseline="0" dirty="0">
                <a:solidFill>
                  <a:srgbClr val="000000"/>
                </a:solidFill>
                <a:latin typeface="Verdana" panose="020B0604030504040204" pitchFamily="34" charset="0"/>
              </a:rPr>
              <a:t>- </a:t>
            </a:r>
            <a:r>
              <a:rPr lang="nl-NL" sz="1800" b="1" i="0" u="none" strike="noStrike" baseline="0" dirty="0">
                <a:solidFill>
                  <a:srgbClr val="000000"/>
                </a:solidFill>
                <a:latin typeface="Verdana" panose="020B0604030504040204" pitchFamily="34" charset="0"/>
              </a:rPr>
              <a:t>Modelmatig denken en analyseren</a:t>
            </a:r>
            <a:r>
              <a:rPr lang="nl-NL" sz="1800" b="0" i="0" u="none" strike="noStrike" baseline="0" dirty="0">
                <a:solidFill>
                  <a:srgbClr val="000000"/>
                </a:solidFill>
                <a:latin typeface="Verdana" panose="020B0604030504040204" pitchFamily="34" charset="0"/>
              </a:rPr>
              <a:t>: Na de herziening zouden leerlingen beter in staat moeten zijn om modelmatig te denken en te analyseren. </a:t>
            </a:r>
          </a:p>
          <a:p>
            <a:endParaRPr lang="nl-NL" sz="1800" b="0" i="0" u="none" strike="noStrike" baseline="0" dirty="0">
              <a:solidFill>
                <a:srgbClr val="000000"/>
              </a:solidFill>
              <a:latin typeface="Verdana" panose="020B0604030504040204" pitchFamily="34" charset="0"/>
            </a:endParaRPr>
          </a:p>
          <a:p>
            <a:r>
              <a:rPr lang="nl-NL" sz="1800" b="0" i="0" u="none" strike="noStrike" baseline="0" dirty="0">
                <a:solidFill>
                  <a:srgbClr val="000000"/>
                </a:solidFill>
                <a:latin typeface="Verdana" panose="020B0604030504040204" pitchFamily="34" charset="0"/>
              </a:rPr>
              <a:t>Het IS-MB-GA-model wordt alleen verbaal en grafisch, maar niet rekenkundig opgenomen als specificatie in de syllabus. </a:t>
            </a:r>
          </a:p>
          <a:p>
            <a:endParaRPr lang="nl-NL" sz="1800" dirty="0">
              <a:solidFill>
                <a:srgbClr val="000000"/>
              </a:solidFill>
              <a:latin typeface="Verdana" panose="020B0604030504040204" pitchFamily="34" charset="0"/>
            </a:endParaRPr>
          </a:p>
          <a:p>
            <a:r>
              <a:rPr lang="nl-NL" sz="1800" b="0" i="0" u="none" strike="noStrike" baseline="0" dirty="0">
                <a:solidFill>
                  <a:srgbClr val="000000"/>
                </a:solidFill>
                <a:latin typeface="Verdana" panose="020B0604030504040204" pitchFamily="34" charset="0"/>
              </a:rPr>
              <a:t>De commissie vindt het essentieel dat leerlingen inzicht vergaren in (de samenhangen tussen) de drie belangrijkste macro-economische variabelen: het inkomen/bbp (en daarvan afgeleid de output gap), de rente (van de centrale bank) en de inflatie </a:t>
            </a:r>
          </a:p>
          <a:p>
            <a:r>
              <a:rPr lang="nl-NL" sz="1800" b="0" i="0" u="none" strike="noStrike" baseline="0" dirty="0">
                <a:solidFill>
                  <a:srgbClr val="000000"/>
                </a:solidFill>
                <a:latin typeface="Verdana" panose="020B0604030504040204" pitchFamily="34" charset="0"/>
              </a:rPr>
              <a:t>De bestedingen van de één vormen het inkomen van de ander. </a:t>
            </a:r>
          </a:p>
          <a:p>
            <a:r>
              <a:rPr lang="nl-NL" sz="1800" b="0" i="0" u="none" strike="noStrike" baseline="0" dirty="0">
                <a:solidFill>
                  <a:srgbClr val="000000"/>
                </a:solidFill>
                <a:latin typeface="Verdana" panose="020B0604030504040204" pitchFamily="34" charset="0"/>
              </a:rPr>
              <a:t>Het IS-MB-blok geeft leerlingen de mogelijkheid om ‘onder de motorkap’ van de macro-economie te kijken. </a:t>
            </a:r>
          </a:p>
          <a:p>
            <a:endParaRPr lang="nl-NL" sz="1800" b="0" i="0" u="none" strike="noStrike" baseline="0" dirty="0">
              <a:solidFill>
                <a:srgbClr val="000000"/>
              </a:solidFill>
              <a:latin typeface="Verdana" panose="020B0604030504040204" pitchFamily="34" charset="0"/>
            </a:endParaRPr>
          </a:p>
          <a:p>
            <a:endParaRPr lang="nl-NL" sz="1800" b="0" i="0" u="none" strike="noStrike" baseline="0" dirty="0">
              <a:solidFill>
                <a:srgbClr val="000000"/>
              </a:solidFill>
              <a:latin typeface="Verdana" panose="020B0604030504040204" pitchFamily="34" charset="0"/>
            </a:endParaRPr>
          </a:p>
          <a:p>
            <a:endParaRPr lang="nl-NL" dirty="0"/>
          </a:p>
        </p:txBody>
      </p:sp>
    </p:spTree>
    <p:extLst>
      <p:ext uri="{BB962C8B-B14F-4D97-AF65-F5344CB8AC3E}">
        <p14:creationId xmlns:p14="http://schemas.microsoft.com/office/powerpoint/2010/main" val="29680428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86E91-9CE3-40D5-A57B-9AE37E95718A}"/>
              </a:ext>
            </a:extLst>
          </p:cNvPr>
          <p:cNvSpPr>
            <a:spLocks noGrp="1"/>
          </p:cNvSpPr>
          <p:nvPr>
            <p:ph type="title"/>
          </p:nvPr>
        </p:nvSpPr>
        <p:spPr/>
        <p:txBody>
          <a:bodyPr>
            <a:normAutofit fontScale="90000"/>
          </a:bodyPr>
          <a:lstStyle/>
          <a:p>
            <a:r>
              <a:rPr lang="en-US" dirty="0" err="1"/>
              <a:t>Voorbeeld</a:t>
            </a:r>
            <a:r>
              <a:rPr lang="en-US" dirty="0"/>
              <a:t> </a:t>
            </a:r>
            <a:r>
              <a:rPr lang="en-US" dirty="0" err="1"/>
              <a:t>Leerdoel</a:t>
            </a:r>
            <a:r>
              <a:rPr lang="en-US" dirty="0"/>
              <a:t>: </a:t>
            </a:r>
            <a:r>
              <a:rPr lang="en-US" dirty="0" err="1"/>
              <a:t>verschil</a:t>
            </a:r>
            <a:r>
              <a:rPr lang="en-US" dirty="0"/>
              <a:t> macro en micro</a:t>
            </a:r>
            <a:endParaRPr lang="nl-NL" dirty="0"/>
          </a:p>
        </p:txBody>
      </p:sp>
      <p:sp>
        <p:nvSpPr>
          <p:cNvPr id="3" name="Content Placeholder 2">
            <a:extLst>
              <a:ext uri="{FF2B5EF4-FFF2-40B4-BE49-F238E27FC236}">
                <a16:creationId xmlns:a16="http://schemas.microsoft.com/office/drawing/2014/main" id="{7159657F-1B30-4B5C-9E60-462E4D485C07}"/>
              </a:ext>
            </a:extLst>
          </p:cNvPr>
          <p:cNvSpPr>
            <a:spLocks noGrp="1"/>
          </p:cNvSpPr>
          <p:nvPr>
            <p:ph idx="1"/>
          </p:nvPr>
        </p:nvSpPr>
        <p:spPr/>
        <p:txBody>
          <a:bodyPr/>
          <a:lstStyle/>
          <a:p>
            <a:r>
              <a:rPr lang="nl-NL" sz="1800" b="0" i="0" u="none" strike="noStrike" baseline="0" dirty="0">
                <a:solidFill>
                  <a:srgbClr val="000000"/>
                </a:solidFill>
                <a:latin typeface="Verdana" panose="020B0604030504040204" pitchFamily="34" charset="0"/>
              </a:rPr>
              <a:t>Ten eerste leert het Keynesiaanse kruis dat – bij gegeven rente en inflatie – een hogere vraag van de een leidt tot een nog hogere geaggregeerde vraag en dus een hoger inkomen van de ander via de werking van de multiplier. Dit is een ‘</a:t>
            </a:r>
            <a:r>
              <a:rPr lang="nl-NL" sz="1800" b="1" i="0" u="none" strike="noStrike" baseline="0" dirty="0">
                <a:solidFill>
                  <a:srgbClr val="000000"/>
                </a:solidFill>
                <a:latin typeface="Verdana" panose="020B0604030504040204" pitchFamily="34" charset="0"/>
              </a:rPr>
              <a:t>positieve’ terugkoppeling</a:t>
            </a:r>
            <a:r>
              <a:rPr lang="nl-NL" sz="1800" b="0" i="0" u="none" strike="noStrike" baseline="0" dirty="0">
                <a:solidFill>
                  <a:srgbClr val="000000"/>
                </a:solidFill>
                <a:latin typeface="Verdana" panose="020B0604030504040204" pitchFamily="34" charset="0"/>
              </a:rPr>
              <a:t>: een hogere vraag lokt meer vraag uit. </a:t>
            </a:r>
          </a:p>
          <a:p>
            <a:r>
              <a:rPr lang="nl-NL" sz="1800" b="0" i="0" u="none" strike="noStrike" baseline="0" dirty="0">
                <a:solidFill>
                  <a:srgbClr val="000000"/>
                </a:solidFill>
                <a:latin typeface="Verdana" panose="020B0604030504040204" pitchFamily="34" charset="0"/>
              </a:rPr>
              <a:t>Dit is geheel anders op microniveau: hogere vraag van de een leidt tot een hogere prijs en dus tot lagere vraag van de ander. Terugkoppelingen zijn dan ‘</a:t>
            </a:r>
            <a:r>
              <a:rPr lang="nl-NL" sz="1800" b="1" i="0" u="none" strike="noStrike" baseline="0" dirty="0">
                <a:solidFill>
                  <a:srgbClr val="000000"/>
                </a:solidFill>
                <a:latin typeface="Verdana" panose="020B0604030504040204" pitchFamily="34" charset="0"/>
              </a:rPr>
              <a:t>negatief</a:t>
            </a:r>
            <a:r>
              <a:rPr lang="nl-NL" sz="1800" b="0" i="0" u="none" strike="noStrike" baseline="0" dirty="0">
                <a:solidFill>
                  <a:srgbClr val="000000"/>
                </a:solidFill>
                <a:latin typeface="Verdana" panose="020B0604030504040204" pitchFamily="34" charset="0"/>
              </a:rPr>
              <a:t>’. Dat de economie zich op macroniveau anders gedraagt dan op microniveau, kan worden verklaard door loon- en prijsrigiditeit en het gevoerde beleid van de centrale bank. Daardoor kan de macro-economische vraag op korte termijn afwijken van het potentiële aanbod op lange termijn. </a:t>
            </a:r>
            <a:endParaRPr lang="nl-NL" dirty="0"/>
          </a:p>
        </p:txBody>
      </p:sp>
    </p:spTree>
    <p:extLst>
      <p:ext uri="{BB962C8B-B14F-4D97-AF65-F5344CB8AC3E}">
        <p14:creationId xmlns:p14="http://schemas.microsoft.com/office/powerpoint/2010/main" val="6255161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110309-C18F-4B4D-A7BF-345E0F9E6B0E}"/>
              </a:ext>
            </a:extLst>
          </p:cNvPr>
          <p:cNvSpPr>
            <a:spLocks noGrp="1"/>
          </p:cNvSpPr>
          <p:nvPr>
            <p:ph type="title"/>
          </p:nvPr>
        </p:nvSpPr>
        <p:spPr/>
        <p:txBody>
          <a:bodyPr/>
          <a:lstStyle/>
          <a:p>
            <a:r>
              <a:rPr lang="en-US" dirty="0" err="1"/>
              <a:t>Leerdoelen</a:t>
            </a:r>
            <a:r>
              <a:rPr lang="en-US" dirty="0"/>
              <a:t>?</a:t>
            </a:r>
            <a:endParaRPr lang="nl-NL" dirty="0"/>
          </a:p>
        </p:txBody>
      </p:sp>
      <p:sp>
        <p:nvSpPr>
          <p:cNvPr id="3" name="Content Placeholder 2">
            <a:extLst>
              <a:ext uri="{FF2B5EF4-FFF2-40B4-BE49-F238E27FC236}">
                <a16:creationId xmlns:a16="http://schemas.microsoft.com/office/drawing/2014/main" id="{E20D8AE2-0EDB-42EA-BC0F-D32FBF741279}"/>
              </a:ext>
            </a:extLst>
          </p:cNvPr>
          <p:cNvSpPr>
            <a:spLocks noGrp="1"/>
          </p:cNvSpPr>
          <p:nvPr>
            <p:ph idx="1"/>
          </p:nvPr>
        </p:nvSpPr>
        <p:spPr/>
        <p:txBody>
          <a:bodyPr>
            <a:normAutofit fontScale="92500" lnSpcReduction="10000"/>
          </a:bodyPr>
          <a:lstStyle/>
          <a:p>
            <a:r>
              <a:rPr lang="nl-NL" sz="1800" b="0" i="0" u="none" strike="noStrike" baseline="0" dirty="0">
                <a:solidFill>
                  <a:srgbClr val="000000"/>
                </a:solidFill>
                <a:latin typeface="Verdana" panose="020B0604030504040204" pitchFamily="34" charset="0"/>
              </a:rPr>
              <a:t>De nieuwe syllabus definieert wat hoog- en laagconjunctuur is aan de hand van de output gap. Uitgelegd wordt dat het inkomen op korte termijn kan afwijken van het inkomen op lange termijn: de output gap is dan positief of negatief. </a:t>
            </a:r>
          </a:p>
          <a:p>
            <a:r>
              <a:rPr lang="nl-NL" sz="1800" b="0" i="0" u="none" strike="noStrike" baseline="0" dirty="0">
                <a:solidFill>
                  <a:srgbClr val="000000"/>
                </a:solidFill>
                <a:latin typeface="Verdana" panose="020B0604030504040204" pitchFamily="34" charset="0"/>
              </a:rPr>
              <a:t>conjunctuurschommelingen veroorzaken welvaartsverliezen door schommelingen in inflatie, inkomen en (onvrijwillige) werkloosheid. Deze welvaartsverliezen geven de </a:t>
            </a:r>
            <a:r>
              <a:rPr lang="nl-NL" sz="1800" b="0" i="0" u="none" strike="noStrike" baseline="0" dirty="0" err="1">
                <a:solidFill>
                  <a:srgbClr val="000000"/>
                </a:solidFill>
                <a:latin typeface="Verdana" panose="020B0604030504040204" pitchFamily="34" charset="0"/>
              </a:rPr>
              <a:t>welvaartseconomische</a:t>
            </a:r>
            <a:r>
              <a:rPr lang="nl-NL" sz="1800" b="0" i="0" u="none" strike="noStrike" baseline="0" dirty="0">
                <a:solidFill>
                  <a:srgbClr val="000000"/>
                </a:solidFill>
                <a:latin typeface="Verdana" panose="020B0604030504040204" pitchFamily="34" charset="0"/>
              </a:rPr>
              <a:t> onderbouwing voor het voeren van conjunctuurpolitiek.</a:t>
            </a:r>
          </a:p>
          <a:p>
            <a:r>
              <a:rPr lang="nl-NL" sz="1800" b="0" i="0" u="none" strike="noStrike" baseline="0" dirty="0">
                <a:solidFill>
                  <a:srgbClr val="000000"/>
                </a:solidFill>
                <a:latin typeface="Verdana" panose="020B0604030504040204" pitchFamily="34" charset="0"/>
              </a:rPr>
              <a:t>Belangrijk te vermelden is dat de </a:t>
            </a:r>
            <a:r>
              <a:rPr lang="nl-NL" sz="1800" b="0" i="1" u="none" strike="noStrike" baseline="0" dirty="0">
                <a:solidFill>
                  <a:srgbClr val="000000"/>
                </a:solidFill>
                <a:latin typeface="Verdana" panose="020B0604030504040204" pitchFamily="34" charset="0"/>
              </a:rPr>
              <a:t>verwachte </a:t>
            </a:r>
            <a:r>
              <a:rPr lang="nl-NL" sz="1800" b="0" i="0" u="none" strike="noStrike" baseline="0" dirty="0">
                <a:solidFill>
                  <a:srgbClr val="000000"/>
                </a:solidFill>
                <a:latin typeface="Verdana" panose="020B0604030504040204" pitchFamily="34" charset="0"/>
              </a:rPr>
              <a:t>inflatie bepaalt hoe hoog de reële rente is. </a:t>
            </a:r>
          </a:p>
          <a:p>
            <a:r>
              <a:rPr lang="nl-NL" sz="1800" b="0" i="0" u="none" strike="noStrike" baseline="0" dirty="0">
                <a:solidFill>
                  <a:srgbClr val="000000"/>
                </a:solidFill>
                <a:latin typeface="Verdana" panose="020B0604030504040204" pitchFamily="34" charset="0"/>
              </a:rPr>
              <a:t>zowel het monetair als het budgettaire beleid kunnen worden ingezet om stabilisatiepolitiek te voeren. Hiermee kunnen in beginsel de conjuncturele uitslagen worden verminderd waardoor de welvaart stijgt</a:t>
            </a:r>
          </a:p>
          <a:p>
            <a:r>
              <a:rPr lang="nl-NL" sz="1800" b="0" i="0" u="none" strike="noStrike" baseline="0" dirty="0">
                <a:solidFill>
                  <a:srgbClr val="000000"/>
                </a:solidFill>
                <a:latin typeface="Verdana" panose="020B0604030504040204" pitchFamily="34" charset="0"/>
              </a:rPr>
              <a:t>De commissie wil benadrukken dat de rente daarom niet onafhankelijk kan worden gekozen van de geldhoeveelheid. De rente en geldhoeveelheid hangen negatief met elkaar samen. </a:t>
            </a:r>
          </a:p>
          <a:p>
            <a:endParaRPr lang="nl-NL" dirty="0"/>
          </a:p>
        </p:txBody>
      </p:sp>
    </p:spTree>
    <p:extLst>
      <p:ext uri="{BB962C8B-B14F-4D97-AF65-F5344CB8AC3E}">
        <p14:creationId xmlns:p14="http://schemas.microsoft.com/office/powerpoint/2010/main" val="16279211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1590EE-B6A0-4AE4-A2B5-3E6FDB84E9F5}"/>
              </a:ext>
            </a:extLst>
          </p:cNvPr>
          <p:cNvSpPr>
            <a:spLocks noGrp="1"/>
          </p:cNvSpPr>
          <p:nvPr>
            <p:ph type="title"/>
          </p:nvPr>
        </p:nvSpPr>
        <p:spPr/>
        <p:txBody>
          <a:bodyPr/>
          <a:lstStyle/>
          <a:p>
            <a:r>
              <a:rPr lang="en-US" dirty="0" err="1"/>
              <a:t>Advies</a:t>
            </a:r>
            <a:r>
              <a:rPr lang="en-US" dirty="0"/>
              <a:t> </a:t>
            </a:r>
            <a:r>
              <a:rPr lang="en-US" dirty="0" err="1"/>
              <a:t>commissie</a:t>
            </a:r>
            <a:r>
              <a:rPr lang="en-US" dirty="0"/>
              <a:t>: </a:t>
            </a:r>
            <a:r>
              <a:rPr lang="en-US" dirty="0" err="1"/>
              <a:t>drie</a:t>
            </a:r>
            <a:r>
              <a:rPr lang="en-US" dirty="0"/>
              <a:t> </a:t>
            </a:r>
            <a:r>
              <a:rPr lang="en-US" dirty="0" err="1"/>
              <a:t>stappen</a:t>
            </a:r>
            <a:endParaRPr lang="nl-NL" dirty="0"/>
          </a:p>
        </p:txBody>
      </p:sp>
      <p:sp>
        <p:nvSpPr>
          <p:cNvPr id="3" name="Content Placeholder 2">
            <a:extLst>
              <a:ext uri="{FF2B5EF4-FFF2-40B4-BE49-F238E27FC236}">
                <a16:creationId xmlns:a16="http://schemas.microsoft.com/office/drawing/2014/main" id="{ECC981CA-D4E4-4C7C-973A-ED0CDE0B3435}"/>
              </a:ext>
            </a:extLst>
          </p:cNvPr>
          <p:cNvSpPr>
            <a:spLocks noGrp="1"/>
          </p:cNvSpPr>
          <p:nvPr>
            <p:ph idx="1"/>
          </p:nvPr>
        </p:nvSpPr>
        <p:spPr/>
        <p:txBody>
          <a:bodyPr>
            <a:normAutofit lnSpcReduction="10000"/>
          </a:bodyPr>
          <a:lstStyle/>
          <a:p>
            <a:r>
              <a:rPr lang="nl-NL" sz="1800" b="0" i="0" u="none" strike="noStrike" baseline="0" dirty="0">
                <a:solidFill>
                  <a:srgbClr val="000000"/>
                </a:solidFill>
                <a:latin typeface="Verdana" panose="020B0604030504040204" pitchFamily="34" charset="0"/>
              </a:rPr>
              <a:t>1. Begin met het Keynesiaanse kruis en de uitleg van evenwicht op de goederenmarkt voor een gegeven rente en inflatie. Daarvan is de effectiviteit van begrotingsbeleid afgeleid. Zie het bovenste paneel in Figuur 3. </a:t>
            </a:r>
          </a:p>
          <a:p>
            <a:r>
              <a:rPr lang="nl-NL" sz="1800" b="0" i="0" u="none" strike="noStrike" baseline="0" dirty="0">
                <a:solidFill>
                  <a:srgbClr val="000000"/>
                </a:solidFill>
                <a:latin typeface="Verdana" panose="020B0604030504040204" pitchFamily="34" charset="0"/>
              </a:rPr>
              <a:t>2. Introduceer het IS-MB-diagram. Daarbij wordt duidelijk hoe de rente van de centrale bank het evenwichtsinkomen in de economie bepaalt voor een gegeven inflatie. </a:t>
            </a:r>
          </a:p>
          <a:p>
            <a:r>
              <a:rPr lang="nl-NL" sz="1800" b="0" i="0" u="none" strike="noStrike" baseline="0" dirty="0">
                <a:solidFill>
                  <a:srgbClr val="000000"/>
                </a:solidFill>
                <a:latin typeface="Verdana" panose="020B0604030504040204" pitchFamily="34" charset="0"/>
              </a:rPr>
              <a:t>Hiermee kan worden geanalyseerd wat de effecten zijn van veranderingen in de autonome bestedingen, de monetaire politiek en budgettaire politiek. Zie het middelste paneel in Figuur 3. </a:t>
            </a:r>
          </a:p>
          <a:p>
            <a:r>
              <a:rPr lang="nl-NL" sz="1800" b="0" i="0" u="none" strike="noStrike" baseline="0" dirty="0">
                <a:solidFill>
                  <a:srgbClr val="000000"/>
                </a:solidFill>
                <a:latin typeface="Verdana" panose="020B0604030504040204" pitchFamily="34" charset="0"/>
              </a:rPr>
              <a:t>3. Voeg de GA-curve toe om te bepalen wat de inflatie wordt bij een bepaald inkomen en om de aanpassingsdynamiek van het model uit te leggen. Door veranderingen in de inflatie gaan zowel de MB-curve als de GA-curve door de tijd schuiven totdat het inkomen gelijk wordt aan de potentiële productie. Zie het onderste paneel in Figuur 3. </a:t>
            </a:r>
            <a:endParaRPr lang="nl-NL" dirty="0"/>
          </a:p>
        </p:txBody>
      </p:sp>
    </p:spTree>
    <p:extLst>
      <p:ext uri="{BB962C8B-B14F-4D97-AF65-F5344CB8AC3E}">
        <p14:creationId xmlns:p14="http://schemas.microsoft.com/office/powerpoint/2010/main" val="967993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8B92FC-2845-4C3F-A37A-1B3F29DAC042}"/>
              </a:ext>
            </a:extLst>
          </p:cNvPr>
          <p:cNvSpPr>
            <a:spLocks noGrp="1"/>
          </p:cNvSpPr>
          <p:nvPr>
            <p:ph type="title"/>
          </p:nvPr>
        </p:nvSpPr>
        <p:spPr/>
        <p:txBody>
          <a:bodyPr/>
          <a:lstStyle/>
          <a:p>
            <a:r>
              <a:rPr lang="en-US" dirty="0" err="1"/>
              <a:t>Succescriteria</a:t>
            </a:r>
            <a:endParaRPr lang="nl-NL" dirty="0"/>
          </a:p>
        </p:txBody>
      </p:sp>
      <p:sp>
        <p:nvSpPr>
          <p:cNvPr id="3" name="Content Placeholder 2">
            <a:extLst>
              <a:ext uri="{FF2B5EF4-FFF2-40B4-BE49-F238E27FC236}">
                <a16:creationId xmlns:a16="http://schemas.microsoft.com/office/drawing/2014/main" id="{8D37EE0D-6C20-449B-B4F7-98B6F4000346}"/>
              </a:ext>
            </a:extLst>
          </p:cNvPr>
          <p:cNvSpPr>
            <a:spLocks noGrp="1"/>
          </p:cNvSpPr>
          <p:nvPr>
            <p:ph idx="1"/>
          </p:nvPr>
        </p:nvSpPr>
        <p:spPr/>
        <p:txBody>
          <a:bodyPr>
            <a:normAutofit fontScale="70000" lnSpcReduction="20000"/>
          </a:bodyPr>
          <a:lstStyle/>
          <a:p>
            <a:pPr marL="0" indent="0" algn="l">
              <a:buNone/>
            </a:pPr>
            <a:endParaRPr lang="nl-NL" b="0" i="0" dirty="0">
              <a:solidFill>
                <a:srgbClr val="000000"/>
              </a:solidFill>
              <a:effectLst/>
              <a:latin typeface="futura-book"/>
            </a:endParaRPr>
          </a:p>
          <a:p>
            <a:pPr algn="l">
              <a:buFont typeface="Arial" panose="020B0604020202020204" pitchFamily="34" charset="0"/>
              <a:buChar char="•"/>
            </a:pPr>
            <a:r>
              <a:rPr lang="nl-NL" b="0" i="0" dirty="0">
                <a:solidFill>
                  <a:srgbClr val="000000"/>
                </a:solidFill>
                <a:effectLst/>
                <a:latin typeface="futura-book"/>
              </a:rPr>
              <a:t> Succescriteria zijn afgestemd op het leerdoel: ze vormen de standaarden waaraan zowel leerlingen als leraar het succes kunnen afmeten in welke mate de leerlingen voldoen aan het leerdoel. Succescriteria geven leerlingen dus inzicht in de mate waarin ze hun leerdoel(en) (nog niet) bereikt hebben.</a:t>
            </a:r>
          </a:p>
          <a:p>
            <a:pPr algn="l">
              <a:buFont typeface="Arial" panose="020B0604020202020204" pitchFamily="34" charset="0"/>
              <a:buChar char="•"/>
            </a:pPr>
            <a:r>
              <a:rPr lang="nl-NL" b="0" i="0" dirty="0">
                <a:solidFill>
                  <a:srgbClr val="000000"/>
                </a:solidFill>
                <a:effectLst/>
                <a:latin typeface="futura-book"/>
              </a:rPr>
              <a:t> Succescriteria bieden vertrouwen omdat ze leerlingen inzicht geven in wat ze beheersen en in de punten waar leerlingen nog aan kunnen werken en zich op ontwikkelen.</a:t>
            </a:r>
          </a:p>
          <a:p>
            <a:pPr algn="l">
              <a:buFont typeface="Arial" panose="020B0604020202020204" pitchFamily="34" charset="0"/>
              <a:buChar char="•"/>
            </a:pPr>
            <a:r>
              <a:rPr lang="nl-NL" b="0" i="0" dirty="0">
                <a:solidFill>
                  <a:srgbClr val="000000"/>
                </a:solidFill>
                <a:effectLst/>
                <a:latin typeface="futura-book"/>
              </a:rPr>
              <a:t> Succescriteria maken het mogelijk (peer) feedback te geven en prestaties te beoordelen</a:t>
            </a:r>
          </a:p>
          <a:p>
            <a:endParaRPr lang="nl-NL" dirty="0"/>
          </a:p>
        </p:txBody>
      </p:sp>
    </p:spTree>
    <p:extLst>
      <p:ext uri="{BB962C8B-B14F-4D97-AF65-F5344CB8AC3E}">
        <p14:creationId xmlns:p14="http://schemas.microsoft.com/office/powerpoint/2010/main" val="3841824447"/>
      </p:ext>
    </p:extLst>
  </p:cSld>
  <p:clrMapOvr>
    <a:masterClrMapping/>
  </p:clrMapOvr>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1371</TotalTime>
  <Words>938</Words>
  <Application>Microsoft Office PowerPoint</Application>
  <PresentationFormat>Diavoorstelling (4:3)</PresentationFormat>
  <Paragraphs>55</Paragraphs>
  <Slides>16</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16</vt:i4>
      </vt:variant>
    </vt:vector>
  </HeadingPairs>
  <TitlesOfParts>
    <vt:vector size="21" baseType="lpstr">
      <vt:lpstr>Arial</vt:lpstr>
      <vt:lpstr>Calibri</vt:lpstr>
      <vt:lpstr>futura-book</vt:lpstr>
      <vt:lpstr>Verdana</vt:lpstr>
      <vt:lpstr>Office-thema</vt:lpstr>
      <vt:lpstr>PowerPoint-presentatie</vt:lpstr>
      <vt:lpstr>PowerPoint-presentatie</vt:lpstr>
      <vt:lpstr>PowerPoint-presentatie</vt:lpstr>
      <vt:lpstr>Doelen herziening</vt:lpstr>
      <vt:lpstr>Modelmatig denken</vt:lpstr>
      <vt:lpstr>Voorbeeld Leerdoel: verschil macro en micro</vt:lpstr>
      <vt:lpstr>Leerdoelen?</vt:lpstr>
      <vt:lpstr>Advies commissie: drie stappen</vt:lpstr>
      <vt:lpstr>Succescriteria</vt:lpstr>
      <vt:lpstr>PowerPoint-presentatie</vt:lpstr>
      <vt:lpstr>PowerPoint-presentatie</vt:lpstr>
      <vt:lpstr>PowerPoint-presentatie</vt:lpstr>
      <vt:lpstr>PowerPoint-presentatie</vt:lpstr>
      <vt:lpstr>leerdoelen</vt:lpstr>
      <vt:lpstr>Wijze lessen</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Ferry Haan</dc:creator>
  <cp:lastModifiedBy>madelon ellens</cp:lastModifiedBy>
  <cp:revision>17</cp:revision>
  <dcterms:created xsi:type="dcterms:W3CDTF">2021-03-07T19:46:37Z</dcterms:created>
  <dcterms:modified xsi:type="dcterms:W3CDTF">2022-05-12T08:03:42Z</dcterms:modified>
</cp:coreProperties>
</file>