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8" r:id="rId6"/>
    <p:sldId id="260" r:id="rId7"/>
    <p:sldId id="261" r:id="rId8"/>
    <p:sldId id="262" r:id="rId9"/>
    <p:sldId id="264" r:id="rId10"/>
    <p:sldId id="269" r:id="rId11"/>
    <p:sldId id="270" r:id="rId12"/>
    <p:sldId id="263" r:id="rId13"/>
    <p:sldId id="271" r:id="rId14"/>
    <p:sldId id="272" r:id="rId15"/>
    <p:sldId id="27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Roos" userId="222717e5814001d8" providerId="LiveId" clId="{9989691E-E929-467B-8CDE-E007262F7234}"/>
    <pc:docChg chg="undo custSel addSld modSld">
      <pc:chgData name="Theo Roos" userId="222717e5814001d8" providerId="LiveId" clId="{9989691E-E929-467B-8CDE-E007262F7234}" dt="2017-09-25T20:44:31.123" v="91" actId="6549"/>
      <pc:docMkLst>
        <pc:docMk/>
      </pc:docMkLst>
      <pc:sldChg chg="modSp modAnim">
        <pc:chgData name="Theo Roos" userId="222717e5814001d8" providerId="LiveId" clId="{9989691E-E929-467B-8CDE-E007262F7234}" dt="2017-09-25T20:44:31.123" v="91" actId="6549"/>
        <pc:sldMkLst>
          <pc:docMk/>
          <pc:sldMk cId="3104257728" sldId="271"/>
        </pc:sldMkLst>
        <pc:spChg chg="mod">
          <ac:chgData name="Theo Roos" userId="222717e5814001d8" providerId="LiveId" clId="{9989691E-E929-467B-8CDE-E007262F7234}" dt="2017-09-25T20:44:31.123" v="91" actId="6549"/>
          <ac:spMkLst>
            <pc:docMk/>
            <pc:sldMk cId="3104257728" sldId="271"/>
            <ac:spMk id="2" creationId="{1CF27811-6D18-4A41-B520-B9EBC104D36F}"/>
          </ac:spMkLst>
        </pc:spChg>
        <pc:spChg chg="mod">
          <ac:chgData name="Theo Roos" userId="222717e5814001d8" providerId="LiveId" clId="{9989691E-E929-467B-8CDE-E007262F7234}" dt="2017-09-25T20:36:36.808" v="5" actId="27636"/>
          <ac:spMkLst>
            <pc:docMk/>
            <pc:sldMk cId="3104257728" sldId="271"/>
            <ac:spMk id="3" creationId="{66F52668-9D12-47BC-8478-BA5627017373}"/>
          </ac:spMkLst>
        </pc:spChg>
      </pc:sldChg>
      <pc:sldChg chg="addSp delSp modSp add">
        <pc:chgData name="Theo Roos" userId="222717e5814001d8" providerId="LiveId" clId="{9989691E-E929-467B-8CDE-E007262F7234}" dt="2017-09-25T20:44:26.020" v="90" actId="6549"/>
        <pc:sldMkLst>
          <pc:docMk/>
          <pc:sldMk cId="2655063641" sldId="272"/>
        </pc:sldMkLst>
        <pc:spChg chg="mod">
          <ac:chgData name="Theo Roos" userId="222717e5814001d8" providerId="LiveId" clId="{9989691E-E929-467B-8CDE-E007262F7234}" dt="2017-09-25T20:44:26.020" v="90" actId="6549"/>
          <ac:spMkLst>
            <pc:docMk/>
            <pc:sldMk cId="2655063641" sldId="272"/>
            <ac:spMk id="2" creationId="{1CF27811-6D18-4A41-B520-B9EBC104D36F}"/>
          </ac:spMkLst>
        </pc:spChg>
        <pc:spChg chg="mod">
          <ac:chgData name="Theo Roos" userId="222717e5814001d8" providerId="LiveId" clId="{9989691E-E929-467B-8CDE-E007262F7234}" dt="2017-09-25T20:36:56.139" v="8" actId="27636"/>
          <ac:spMkLst>
            <pc:docMk/>
            <pc:sldMk cId="2655063641" sldId="272"/>
            <ac:spMk id="3" creationId="{66F52668-9D12-47BC-8478-BA5627017373}"/>
          </ac:spMkLst>
        </pc:spChg>
        <pc:spChg chg="add del">
          <ac:chgData name="Theo Roos" userId="222717e5814001d8" providerId="LiveId" clId="{9989691E-E929-467B-8CDE-E007262F7234}" dt="2017-09-25T20:37:38.937" v="14" actId="6549"/>
          <ac:spMkLst>
            <pc:docMk/>
            <pc:sldMk cId="2655063641" sldId="272"/>
            <ac:spMk id="6" creationId="{EF954C49-B916-44DF-8B83-C6C06B0E5B45}"/>
          </ac:spMkLst>
        </pc:spChg>
        <pc:picChg chg="add mod">
          <ac:chgData name="Theo Roos" userId="222717e5814001d8" providerId="LiveId" clId="{9989691E-E929-467B-8CDE-E007262F7234}" dt="2017-09-25T20:37:19.516" v="12" actId="14100"/>
          <ac:picMkLst>
            <pc:docMk/>
            <pc:sldMk cId="2655063641" sldId="272"/>
            <ac:picMk id="5" creationId="{ED1C2967-CAB6-4277-B9A4-C1A67617B9FF}"/>
          </ac:picMkLst>
        </pc:picChg>
        <pc:picChg chg="add mod">
          <ac:chgData name="Theo Roos" userId="222717e5814001d8" providerId="LiveId" clId="{9989691E-E929-467B-8CDE-E007262F7234}" dt="2017-09-25T20:37:51.311" v="16" actId="1076"/>
          <ac:picMkLst>
            <pc:docMk/>
            <pc:sldMk cId="2655063641" sldId="272"/>
            <ac:picMk id="8" creationId="{66422DBB-9A37-419E-A6A4-D05BDFF15569}"/>
          </ac:picMkLst>
        </pc:picChg>
      </pc:sldChg>
      <pc:sldChg chg="addSp delSp modSp add">
        <pc:chgData name="Theo Roos" userId="222717e5814001d8" providerId="LiveId" clId="{9989691E-E929-467B-8CDE-E007262F7234}" dt="2017-09-25T20:44:21.315" v="89" actId="6549"/>
        <pc:sldMkLst>
          <pc:docMk/>
          <pc:sldMk cId="1965413704" sldId="273"/>
        </pc:sldMkLst>
        <pc:spChg chg="mod">
          <ac:chgData name="Theo Roos" userId="222717e5814001d8" providerId="LiveId" clId="{9989691E-E929-467B-8CDE-E007262F7234}" dt="2017-09-25T20:44:21.315" v="89" actId="6549"/>
          <ac:spMkLst>
            <pc:docMk/>
            <pc:sldMk cId="1965413704" sldId="273"/>
            <ac:spMk id="2" creationId="{1CF27811-6D18-4A41-B520-B9EBC104D36F}"/>
          </ac:spMkLst>
        </pc:spChg>
        <pc:spChg chg="mod">
          <ac:chgData name="Theo Roos" userId="222717e5814001d8" providerId="LiveId" clId="{9989691E-E929-467B-8CDE-E007262F7234}" dt="2017-09-25T20:38:08.753" v="19" actId="27636"/>
          <ac:spMkLst>
            <pc:docMk/>
            <pc:sldMk cId="1965413704" sldId="273"/>
            <ac:spMk id="3" creationId="{66F52668-9D12-47BC-8478-BA5627017373}"/>
          </ac:spMkLst>
        </pc:spChg>
        <pc:graphicFrameChg chg="add del">
          <ac:chgData name="Theo Roos" userId="222717e5814001d8" providerId="LiveId" clId="{9989691E-E929-467B-8CDE-E007262F7234}" dt="2017-09-25T20:38:52.355" v="21" actId="6549"/>
          <ac:graphicFrameMkLst>
            <pc:docMk/>
            <pc:sldMk cId="1965413704" sldId="273"/>
            <ac:graphicFrameMk id="4" creationId="{B01AEFD9-5AD8-43F5-9301-EDC828BCDE41}"/>
          </ac:graphicFrameMkLst>
        </pc:graphicFrameChg>
        <pc:graphicFrameChg chg="add del mod modGraphic">
          <ac:chgData name="Theo Roos" userId="222717e5814001d8" providerId="LiveId" clId="{9989691E-E929-467B-8CDE-E007262F7234}" dt="2017-09-25T20:40:35.382" v="35" actId="478"/>
          <ac:graphicFrameMkLst>
            <pc:docMk/>
            <pc:sldMk cId="1965413704" sldId="273"/>
            <ac:graphicFrameMk id="5" creationId="{F6F0FEF0-338F-4B02-8BD7-37B1376AE537}"/>
          </ac:graphicFrameMkLst>
        </pc:graphicFrameChg>
        <pc:graphicFrameChg chg="add del mod modGraphic">
          <ac:chgData name="Theo Roos" userId="222717e5814001d8" providerId="LiveId" clId="{9989691E-E929-467B-8CDE-E007262F7234}" dt="2017-09-25T20:40:20.773" v="34" actId="478"/>
          <ac:graphicFrameMkLst>
            <pc:docMk/>
            <pc:sldMk cId="1965413704" sldId="273"/>
            <ac:graphicFrameMk id="6" creationId="{82E91943-80CD-4EC8-80B2-CE72AFB6059C}"/>
          </ac:graphicFrameMkLst>
        </pc:graphicFrameChg>
        <pc:graphicFrameChg chg="add del mod modGraphic">
          <ac:chgData name="Theo Roos" userId="222717e5814001d8" providerId="LiveId" clId="{9989691E-E929-467B-8CDE-E007262F7234}" dt="2017-09-25T20:41:17.284" v="47" actId="6549"/>
          <ac:graphicFrameMkLst>
            <pc:docMk/>
            <pc:sldMk cId="1965413704" sldId="273"/>
            <ac:graphicFrameMk id="7" creationId="{E6E8955B-1C5C-489A-B34D-6FB7A20F3A62}"/>
          </ac:graphicFrameMkLst>
        </pc:graphicFrameChg>
        <pc:graphicFrameChg chg="add mod modGraphic">
          <ac:chgData name="Theo Roos" userId="222717e5814001d8" providerId="LiveId" clId="{9989691E-E929-467B-8CDE-E007262F7234}" dt="2017-09-25T20:43:30.102" v="88" actId="1037"/>
          <ac:graphicFrameMkLst>
            <pc:docMk/>
            <pc:sldMk cId="1965413704" sldId="273"/>
            <ac:graphicFrameMk id="8" creationId="{2A1CBC68-73B8-4A2C-A204-5ED62E5ADFAF}"/>
          </ac:graphicFrameMkLst>
        </pc:graphicFrameChg>
        <pc:graphicFrameChg chg="add mod">
          <ac:chgData name="Theo Roos" userId="222717e5814001d8" providerId="LiveId" clId="{9989691E-E929-467B-8CDE-E007262F7234}" dt="2017-09-25T20:43:25.447" v="74" actId="1038"/>
          <ac:graphicFrameMkLst>
            <pc:docMk/>
            <pc:sldMk cId="1965413704" sldId="273"/>
            <ac:graphicFrameMk id="9" creationId="{AC5C178E-CED8-4D62-A13C-029FB4EABFF9}"/>
          </ac:graphicFrameMkLst>
        </pc:graphicFrameChg>
      </pc:sldChg>
    </pc:docChg>
  </pc:docChgLst>
  <pc:docChgLst>
    <pc:chgData name="Theo Roos" userId="222717e5814001d8" providerId="LiveId" clId="{095016C0-E2DE-4E47-96AA-43BA68F10706}"/>
    <pc:docChg chg="undo modSld">
      <pc:chgData name="Theo Roos" userId="222717e5814001d8" providerId="LiveId" clId="{095016C0-E2DE-4E47-96AA-43BA68F10706}" dt="2017-12-14T08:10:53.614" v="49" actId="20577"/>
      <pc:docMkLst>
        <pc:docMk/>
      </pc:docMkLst>
      <pc:sldChg chg="modSp">
        <pc:chgData name="Theo Roos" userId="222717e5814001d8" providerId="LiveId" clId="{095016C0-E2DE-4E47-96AA-43BA68F10706}" dt="2017-12-14T08:09:51.662" v="16" actId="20577"/>
        <pc:sldMkLst>
          <pc:docMk/>
          <pc:sldMk cId="2498594689" sldId="256"/>
        </pc:sldMkLst>
        <pc:spChg chg="mod">
          <ac:chgData name="Theo Roos" userId="222717e5814001d8" providerId="LiveId" clId="{095016C0-E2DE-4E47-96AA-43BA68F10706}" dt="2017-12-14T08:09:51.662" v="16" actId="20577"/>
          <ac:spMkLst>
            <pc:docMk/>
            <pc:sldMk cId="2498594689" sldId="256"/>
            <ac:spMk id="3" creationId="{7064AD21-ABBB-4255-9620-FE513206655D}"/>
          </ac:spMkLst>
        </pc:spChg>
      </pc:sldChg>
      <pc:sldChg chg="modSp">
        <pc:chgData name="Theo Roos" userId="222717e5814001d8" providerId="LiveId" clId="{095016C0-E2DE-4E47-96AA-43BA68F10706}" dt="2017-12-14T08:09:57.808" v="25" actId="20577"/>
        <pc:sldMkLst>
          <pc:docMk/>
          <pc:sldMk cId="1475141399" sldId="257"/>
        </pc:sldMkLst>
        <pc:spChg chg="mod">
          <ac:chgData name="Theo Roos" userId="222717e5814001d8" providerId="LiveId" clId="{095016C0-E2DE-4E47-96AA-43BA68F10706}" dt="2017-12-14T08:09:57.808" v="25" actId="20577"/>
          <ac:spMkLst>
            <pc:docMk/>
            <pc:sldMk cId="1475141399" sldId="257"/>
            <ac:spMk id="5" creationId="{9B0F4B5C-3812-47C2-BE98-8D66828760D7}"/>
          </ac:spMkLst>
        </pc:spChg>
      </pc:sldChg>
      <pc:sldChg chg="modSp">
        <pc:chgData name="Theo Roos" userId="222717e5814001d8" providerId="LiveId" clId="{095016C0-E2DE-4E47-96AA-43BA68F10706}" dt="2017-12-14T08:10:53.614" v="49" actId="20577"/>
        <pc:sldMkLst>
          <pc:docMk/>
          <pc:sldMk cId="1691445377" sldId="260"/>
        </pc:sldMkLst>
        <pc:spChg chg="mod">
          <ac:chgData name="Theo Roos" userId="222717e5814001d8" providerId="LiveId" clId="{095016C0-E2DE-4E47-96AA-43BA68F10706}" dt="2017-12-14T08:10:53.614" v="49" actId="20577"/>
          <ac:spMkLst>
            <pc:docMk/>
            <pc:sldMk cId="1691445377" sldId="260"/>
            <ac:spMk id="3" creationId="{66F52668-9D12-47BC-8478-BA5627017373}"/>
          </ac:spMkLst>
        </pc:spChg>
      </pc:sldChg>
      <pc:sldChg chg="modSp">
        <pc:chgData name="Theo Roos" userId="222717e5814001d8" providerId="LiveId" clId="{095016C0-E2DE-4E47-96AA-43BA68F10706}" dt="2017-12-14T08:10:17.028" v="26"/>
        <pc:sldMkLst>
          <pc:docMk/>
          <pc:sldMk cId="1062707854" sldId="261"/>
        </pc:sldMkLst>
        <pc:spChg chg="mod">
          <ac:chgData name="Theo Roos" userId="222717e5814001d8" providerId="LiveId" clId="{095016C0-E2DE-4E47-96AA-43BA68F10706}" dt="2017-12-14T08:10:17.028" v="26"/>
          <ac:spMkLst>
            <pc:docMk/>
            <pc:sldMk cId="1062707854" sldId="261"/>
            <ac:spMk id="2" creationId="{1CF27811-6D18-4A41-B520-B9EBC104D36F}"/>
          </ac:spMkLst>
        </pc:spChg>
      </pc:sldChg>
      <pc:sldChg chg="modSp">
        <pc:chgData name="Theo Roos" userId="222717e5814001d8" providerId="LiveId" clId="{095016C0-E2DE-4E47-96AA-43BA68F10706}" dt="2017-12-14T08:10:17.028" v="26"/>
        <pc:sldMkLst>
          <pc:docMk/>
          <pc:sldMk cId="2841724292" sldId="262"/>
        </pc:sldMkLst>
        <pc:spChg chg="mod">
          <ac:chgData name="Theo Roos" userId="222717e5814001d8" providerId="LiveId" clId="{095016C0-E2DE-4E47-96AA-43BA68F10706}" dt="2017-12-14T08:10:17.028" v="26"/>
          <ac:spMkLst>
            <pc:docMk/>
            <pc:sldMk cId="2841724292" sldId="262"/>
            <ac:spMk id="2" creationId="{1CF27811-6D18-4A41-B520-B9EBC104D36F}"/>
          </ac:spMkLst>
        </pc:spChg>
      </pc:sldChg>
      <pc:sldChg chg="modSp">
        <pc:chgData name="Theo Roos" userId="222717e5814001d8" providerId="LiveId" clId="{095016C0-E2DE-4E47-96AA-43BA68F10706}" dt="2017-12-14T08:10:17.028" v="26"/>
        <pc:sldMkLst>
          <pc:docMk/>
          <pc:sldMk cId="898701605" sldId="263"/>
        </pc:sldMkLst>
        <pc:spChg chg="mod">
          <ac:chgData name="Theo Roos" userId="222717e5814001d8" providerId="LiveId" clId="{095016C0-E2DE-4E47-96AA-43BA68F10706}" dt="2017-12-14T08:10:17.028" v="26"/>
          <ac:spMkLst>
            <pc:docMk/>
            <pc:sldMk cId="898701605" sldId="263"/>
            <ac:spMk id="2" creationId="{1CF27811-6D18-4A41-B520-B9EBC104D36F}"/>
          </ac:spMkLst>
        </pc:spChg>
      </pc:sldChg>
      <pc:sldChg chg="modSp">
        <pc:chgData name="Theo Roos" userId="222717e5814001d8" providerId="LiveId" clId="{095016C0-E2DE-4E47-96AA-43BA68F10706}" dt="2017-12-14T08:10:17.028" v="26"/>
        <pc:sldMkLst>
          <pc:docMk/>
          <pc:sldMk cId="619779591" sldId="264"/>
        </pc:sldMkLst>
        <pc:spChg chg="mod">
          <ac:chgData name="Theo Roos" userId="222717e5814001d8" providerId="LiveId" clId="{095016C0-E2DE-4E47-96AA-43BA68F10706}" dt="2017-12-14T08:10:17.028" v="26"/>
          <ac:spMkLst>
            <pc:docMk/>
            <pc:sldMk cId="619779591" sldId="264"/>
            <ac:spMk id="2" creationId="{1CF27811-6D18-4A41-B520-B9EBC104D36F}"/>
          </ac:spMkLst>
        </pc:spChg>
      </pc:sldChg>
      <pc:sldChg chg="modSp">
        <pc:chgData name="Theo Roos" userId="222717e5814001d8" providerId="LiveId" clId="{095016C0-E2DE-4E47-96AA-43BA68F10706}" dt="2017-12-14T08:10:17.028" v="26"/>
        <pc:sldMkLst>
          <pc:docMk/>
          <pc:sldMk cId="2604318859" sldId="267"/>
        </pc:sldMkLst>
        <pc:spChg chg="mod">
          <ac:chgData name="Theo Roos" userId="222717e5814001d8" providerId="LiveId" clId="{095016C0-E2DE-4E47-96AA-43BA68F10706}" dt="2017-12-14T08:10:17.028" v="26"/>
          <ac:spMkLst>
            <pc:docMk/>
            <pc:sldMk cId="2604318859" sldId="267"/>
            <ac:spMk id="2" creationId="{1CF27811-6D18-4A41-B520-B9EBC104D36F}"/>
          </ac:spMkLst>
        </pc:spChg>
      </pc:sldChg>
      <pc:sldChg chg="modSp">
        <pc:chgData name="Theo Roos" userId="222717e5814001d8" providerId="LiveId" clId="{095016C0-E2DE-4E47-96AA-43BA68F10706}" dt="2017-12-14T08:10:17.028" v="26"/>
        <pc:sldMkLst>
          <pc:docMk/>
          <pc:sldMk cId="563922263" sldId="268"/>
        </pc:sldMkLst>
        <pc:spChg chg="mod">
          <ac:chgData name="Theo Roos" userId="222717e5814001d8" providerId="LiveId" clId="{095016C0-E2DE-4E47-96AA-43BA68F10706}" dt="2017-12-14T08:10:17.028" v="26"/>
          <ac:spMkLst>
            <pc:docMk/>
            <pc:sldMk cId="563922263" sldId="268"/>
            <ac:spMk id="2" creationId="{1CF27811-6D18-4A41-B520-B9EBC104D36F}"/>
          </ac:spMkLst>
        </pc:spChg>
      </pc:sldChg>
      <pc:sldChg chg="modSp">
        <pc:chgData name="Theo Roos" userId="222717e5814001d8" providerId="LiveId" clId="{095016C0-E2DE-4E47-96AA-43BA68F10706}" dt="2017-12-14T08:10:17.028" v="26"/>
        <pc:sldMkLst>
          <pc:docMk/>
          <pc:sldMk cId="3900421779" sldId="269"/>
        </pc:sldMkLst>
        <pc:spChg chg="mod">
          <ac:chgData name="Theo Roos" userId="222717e5814001d8" providerId="LiveId" clId="{095016C0-E2DE-4E47-96AA-43BA68F10706}" dt="2017-12-14T08:10:17.028" v="26"/>
          <ac:spMkLst>
            <pc:docMk/>
            <pc:sldMk cId="3900421779" sldId="269"/>
            <ac:spMk id="2" creationId="{1CF27811-6D18-4A41-B520-B9EBC104D36F}"/>
          </ac:spMkLst>
        </pc:spChg>
      </pc:sldChg>
      <pc:sldChg chg="modSp">
        <pc:chgData name="Theo Roos" userId="222717e5814001d8" providerId="LiveId" clId="{095016C0-E2DE-4E47-96AA-43BA68F10706}" dt="2017-12-14T08:10:17.028" v="26"/>
        <pc:sldMkLst>
          <pc:docMk/>
          <pc:sldMk cId="194586405" sldId="270"/>
        </pc:sldMkLst>
        <pc:spChg chg="mod">
          <ac:chgData name="Theo Roos" userId="222717e5814001d8" providerId="LiveId" clId="{095016C0-E2DE-4E47-96AA-43BA68F10706}" dt="2017-12-14T08:10:17.028" v="26"/>
          <ac:spMkLst>
            <pc:docMk/>
            <pc:sldMk cId="194586405" sldId="270"/>
            <ac:spMk id="2" creationId="{1CF27811-6D18-4A41-B520-B9EBC104D36F}"/>
          </ac:spMkLst>
        </pc:spChg>
      </pc:sldChg>
    </pc:docChg>
  </pc:docChgLst>
  <pc:docChgLst>
    <pc:chgData name="Theo Roos" userId="222717e5814001d8" providerId="LiveId" clId="{A8D033A8-585C-4D8F-8981-69B225977A3E}"/>
    <pc:docChg chg="modSld sldOrd">
      <pc:chgData name="Theo Roos" userId="222717e5814001d8" providerId="LiveId" clId="{A8D033A8-585C-4D8F-8981-69B225977A3E}" dt="2017-09-26T07:40:31.122" v="10"/>
      <pc:docMkLst>
        <pc:docMk/>
      </pc:docMkLst>
      <pc:sldChg chg="ord">
        <pc:chgData name="Theo Roos" userId="222717e5814001d8" providerId="LiveId" clId="{A8D033A8-585C-4D8F-8981-69B225977A3E}" dt="2017-09-26T07:40:31.122" v="10"/>
        <pc:sldMkLst>
          <pc:docMk/>
          <pc:sldMk cId="898701605" sldId="263"/>
        </pc:sldMkLst>
      </pc:sldChg>
      <pc:sldChg chg="addSp modSp">
        <pc:chgData name="Theo Roos" userId="222717e5814001d8" providerId="LiveId" clId="{A8D033A8-585C-4D8F-8981-69B225977A3E}" dt="2017-09-25T20:45:36.700" v="9" actId="1076"/>
        <pc:sldMkLst>
          <pc:docMk/>
          <pc:sldMk cId="1965413704" sldId="273"/>
        </pc:sldMkLst>
        <pc:spChg chg="add mod">
          <ac:chgData name="Theo Roos" userId="222717e5814001d8" providerId="LiveId" clId="{A8D033A8-585C-4D8F-8981-69B225977A3E}" dt="2017-09-25T20:45:36.700" v="9" actId="1076"/>
          <ac:spMkLst>
            <pc:docMk/>
            <pc:sldMk cId="1965413704" sldId="273"/>
            <ac:spMk id="4" creationId="{C6071C32-8334-43F7-AF1C-912DDAD21BA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D273E-AFCF-44E5-8DDD-40420142BC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A836DD84-1F0A-423F-9140-04EECCB61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1BF4ED54-0008-45CA-9DB7-95A8CB614A42}"/>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5" name="Tijdelijke aanduiding voor voettekst 4">
            <a:extLst>
              <a:ext uri="{FF2B5EF4-FFF2-40B4-BE49-F238E27FC236}">
                <a16:creationId xmlns:a16="http://schemas.microsoft.com/office/drawing/2014/main" id="{A67FFD1B-3F03-4660-84C8-23F0A0AC71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347A8E-B241-4AF3-9111-A01770975C1E}"/>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36383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2E5FE-C4D6-42E2-B03D-3D088C02BA0E}"/>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75DA2C20-4E56-450A-A8AE-7676907913C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302439-EB98-4F5F-91FA-9FCB53DBE516}"/>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5" name="Tijdelijke aanduiding voor voettekst 4">
            <a:extLst>
              <a:ext uri="{FF2B5EF4-FFF2-40B4-BE49-F238E27FC236}">
                <a16:creationId xmlns:a16="http://schemas.microsoft.com/office/drawing/2014/main" id="{E84F1877-3028-4385-A85C-7DA6D962C0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05D375-5113-41DC-9175-88B468E64EF5}"/>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42465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E1A7D2-AD66-434F-B14F-0C6E5D033F0B}"/>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067F560B-3DD7-4AA9-8614-3F77515565B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B1204-1E10-4CD1-82E4-D166F46ADC11}"/>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5" name="Tijdelijke aanduiding voor voettekst 4">
            <a:extLst>
              <a:ext uri="{FF2B5EF4-FFF2-40B4-BE49-F238E27FC236}">
                <a16:creationId xmlns:a16="http://schemas.microsoft.com/office/drawing/2014/main" id="{63A4976A-EE79-4D6D-86A6-EFBCD1CBFF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A229BC-9B50-49A9-A99F-5B482FBE24D9}"/>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68934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DD39B-7364-4AC3-914A-2B6AABBD5317}"/>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544CB9DA-B265-4238-96D7-4266B961E58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9389DA-087D-47E1-AE7B-A10B953FBF7B}"/>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5" name="Tijdelijke aanduiding voor voettekst 4">
            <a:extLst>
              <a:ext uri="{FF2B5EF4-FFF2-40B4-BE49-F238E27FC236}">
                <a16:creationId xmlns:a16="http://schemas.microsoft.com/office/drawing/2014/main" id="{3934494E-1B94-414E-B9FA-1DF023FA70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62BC54-4D63-458F-872D-5299030D4EBA}"/>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86943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BC4CC-4503-4B0A-A0CF-DA39A0ACE176}"/>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52220A6C-841F-4681-8F53-0FF148FE5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B097DFE-80D5-4626-8ED0-931539D12C28}"/>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5" name="Tijdelijke aanduiding voor voettekst 4">
            <a:extLst>
              <a:ext uri="{FF2B5EF4-FFF2-40B4-BE49-F238E27FC236}">
                <a16:creationId xmlns:a16="http://schemas.microsoft.com/office/drawing/2014/main" id="{08D0632F-5111-4776-87AC-C8BBDEDF1C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E9AC12-25E1-43B5-9453-0C3B3D6414FE}"/>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4288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8B995-4F2C-4C49-B5DB-1056FD9A85A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270C5B7-DE74-42B7-883A-0C45DC2CAB8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CEC588F-E50A-4E2A-BDB5-CF84DC1A4AD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3A0FE0-9A38-4206-BAB6-353C2EDBE5CA}"/>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6" name="Tijdelijke aanduiding voor voettekst 5">
            <a:extLst>
              <a:ext uri="{FF2B5EF4-FFF2-40B4-BE49-F238E27FC236}">
                <a16:creationId xmlns:a16="http://schemas.microsoft.com/office/drawing/2014/main" id="{D582F731-5F2B-4F23-8DB0-D209ED3B98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6A09B3-2A6A-4C42-AE58-4E7164E1AA35}"/>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75056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10132-6919-4C58-A622-B70537ADBAE7}"/>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F17C5E13-70D3-4AA9-AAAD-F10C2CDDF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92FF067-2C96-44D5-9FC9-F2D8294114E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7C7B7AC-5CD7-45D8-AE52-8E68C972B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D6EEB2C-A93A-4205-9C9C-062ADD0E3B7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DAC014-C0D5-4F19-AE6B-D8BB241A104B}"/>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8" name="Tijdelijke aanduiding voor voettekst 7">
            <a:extLst>
              <a:ext uri="{FF2B5EF4-FFF2-40B4-BE49-F238E27FC236}">
                <a16:creationId xmlns:a16="http://schemas.microsoft.com/office/drawing/2014/main" id="{F5C547D4-2AC8-48DD-99D7-87F34A67AA9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BF628C7-D1C2-4A24-B59D-394DFE3C2696}"/>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13314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7D488-9404-462C-A51F-26D40E1F53B5}"/>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2A52F8BA-189C-48FD-B403-9E20DDA0B4BB}"/>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4" name="Tijdelijke aanduiding voor voettekst 3">
            <a:extLst>
              <a:ext uri="{FF2B5EF4-FFF2-40B4-BE49-F238E27FC236}">
                <a16:creationId xmlns:a16="http://schemas.microsoft.com/office/drawing/2014/main" id="{99A8EE40-3EEB-43C7-A1D7-EE231E57BB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C1F38E-BFE1-4626-A779-128917E46BDA}"/>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2867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2D28F4-6F9F-4214-B1C1-5B6E85E42A41}"/>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3" name="Tijdelijke aanduiding voor voettekst 2">
            <a:extLst>
              <a:ext uri="{FF2B5EF4-FFF2-40B4-BE49-F238E27FC236}">
                <a16:creationId xmlns:a16="http://schemas.microsoft.com/office/drawing/2014/main" id="{EC7418D5-2384-4799-AEB1-F2813CD0370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7BBBE0A-D384-4D2A-9C5B-040829CF5CC7}"/>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03814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B094E-ED7E-4DFE-B8F3-7B31624507BB}"/>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19C49C5E-6E02-454B-9728-07F47D8D2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AC8922C-A83F-4DDE-AC7F-BE26A5B95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03156A3-C7A0-428D-9F99-073E81B1EA55}"/>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6" name="Tijdelijke aanduiding voor voettekst 5">
            <a:extLst>
              <a:ext uri="{FF2B5EF4-FFF2-40B4-BE49-F238E27FC236}">
                <a16:creationId xmlns:a16="http://schemas.microsoft.com/office/drawing/2014/main" id="{69251FDF-3124-47D8-AF01-C0E4A3DD2E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01BAE1-0C25-47B5-8AEC-A59829B1EB6B}"/>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285721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90BCC-7500-455B-A5DA-4C33BB0AC369}"/>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CD17987A-8E2E-4D79-9C24-7173901AB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7C9307-D2EC-4473-A45D-2821B78FF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73BBC49-0CF0-419B-96F6-7E2D589647C4}"/>
              </a:ext>
            </a:extLst>
          </p:cNvPr>
          <p:cNvSpPr>
            <a:spLocks noGrp="1"/>
          </p:cNvSpPr>
          <p:nvPr>
            <p:ph type="dt" sz="half" idx="10"/>
          </p:nvPr>
        </p:nvSpPr>
        <p:spPr/>
        <p:txBody>
          <a:bodyPr/>
          <a:lstStyle/>
          <a:p>
            <a:fld id="{7DC15E92-AC95-49D8-ABA6-DA7FBCFED5B1}" type="datetimeFigureOut">
              <a:rPr lang="nl-NL" smtClean="0"/>
              <a:t>14-12-2017</a:t>
            </a:fld>
            <a:endParaRPr lang="nl-NL"/>
          </a:p>
        </p:txBody>
      </p:sp>
      <p:sp>
        <p:nvSpPr>
          <p:cNvPr id="6" name="Tijdelijke aanduiding voor voettekst 5">
            <a:extLst>
              <a:ext uri="{FF2B5EF4-FFF2-40B4-BE49-F238E27FC236}">
                <a16:creationId xmlns:a16="http://schemas.microsoft.com/office/drawing/2014/main" id="{E5946035-04D2-4CB5-BECD-9C4854F60F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F247B0-A520-4914-A3B9-1E20FFB68F8B}"/>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61182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39E49B-076F-471E-AD23-0F44EFE10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8166C9AC-8506-47B6-8660-AF1C4EE32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67946E-47A6-442B-AC22-21340FB12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15E92-AC95-49D8-ABA6-DA7FBCFED5B1}" type="datetimeFigureOut">
              <a:rPr lang="nl-NL" smtClean="0"/>
              <a:t>14-12-2017</a:t>
            </a:fld>
            <a:endParaRPr lang="nl-NL"/>
          </a:p>
        </p:txBody>
      </p:sp>
      <p:sp>
        <p:nvSpPr>
          <p:cNvPr id="5" name="Tijdelijke aanduiding voor voettekst 4">
            <a:extLst>
              <a:ext uri="{FF2B5EF4-FFF2-40B4-BE49-F238E27FC236}">
                <a16:creationId xmlns:a16="http://schemas.microsoft.com/office/drawing/2014/main" id="{BDE2377E-6D68-4387-9E1E-9C8D447B4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6D8CA2A-1947-4945-BA70-1C6561263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9CBE3-4D3A-4CBC-9AB7-1014BD6F3F38}" type="slidenum">
              <a:rPr lang="nl-NL" smtClean="0"/>
              <a:t>‹nr.›</a:t>
            </a:fld>
            <a:endParaRPr lang="nl-NL"/>
          </a:p>
        </p:txBody>
      </p:sp>
    </p:spTree>
    <p:extLst>
      <p:ext uri="{BB962C8B-B14F-4D97-AF65-F5344CB8AC3E}">
        <p14:creationId xmlns:p14="http://schemas.microsoft.com/office/powerpoint/2010/main" val="116704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123management.nl/0/010_strategie/a120_strategie_01_missie_visie_strategi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7F664-01BF-44C7-A481-3D00251D11C0}"/>
              </a:ext>
            </a:extLst>
          </p:cNvPr>
          <p:cNvSpPr>
            <a:spLocks noGrp="1"/>
          </p:cNvSpPr>
          <p:nvPr>
            <p:ph type="ctrTitle"/>
          </p:nvPr>
        </p:nvSpPr>
        <p:spPr/>
        <p:txBody>
          <a:bodyPr/>
          <a:lstStyle/>
          <a:p>
            <a:r>
              <a:rPr lang="nl-NL" dirty="0">
                <a:solidFill>
                  <a:srgbClr val="C1003E"/>
                </a:solidFill>
              </a:rPr>
              <a:t>Kernwaarden</a:t>
            </a:r>
          </a:p>
        </p:txBody>
      </p:sp>
      <p:sp>
        <p:nvSpPr>
          <p:cNvPr id="3" name="Ondertitel 2">
            <a:extLst>
              <a:ext uri="{FF2B5EF4-FFF2-40B4-BE49-F238E27FC236}">
                <a16:creationId xmlns:a16="http://schemas.microsoft.com/office/drawing/2014/main" id="{7064AD21-ABBB-4255-9620-FE513206655D}"/>
              </a:ext>
            </a:extLst>
          </p:cNvPr>
          <p:cNvSpPr>
            <a:spLocks noGrp="1"/>
          </p:cNvSpPr>
          <p:nvPr>
            <p:ph type="subTitle" idx="1"/>
          </p:nvPr>
        </p:nvSpPr>
        <p:spPr/>
        <p:txBody>
          <a:bodyPr/>
          <a:lstStyle/>
          <a:p>
            <a:r>
              <a:rPr lang="nl-NL" dirty="0"/>
              <a:t>Door . . . . . </a:t>
            </a:r>
          </a:p>
        </p:txBody>
      </p:sp>
    </p:spTree>
    <p:extLst>
      <p:ext uri="{BB962C8B-B14F-4D97-AF65-F5344CB8AC3E}">
        <p14:creationId xmlns:p14="http://schemas.microsoft.com/office/powerpoint/2010/main" val="249859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Debat: </a:t>
            </a:r>
            <a:r>
              <a:rPr lang="nl-NL" sz="2800" dirty="0"/>
              <a:t>De docent moet worden ontslagen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normAutofit lnSpcReduction="10000"/>
          </a:bodyPr>
          <a:lstStyle/>
          <a:p>
            <a:pPr marL="514350" indent="-514350">
              <a:buFont typeface="+mj-lt"/>
              <a:buAutoNum type="arabicPeriod"/>
            </a:pPr>
            <a:r>
              <a:rPr lang="nl-NL" dirty="0"/>
              <a:t>Categoriseer in tweetallen de argumenten in groepen (verzamel argumenten die bij elkaar horen).</a:t>
            </a:r>
            <a:br>
              <a:rPr lang="nl-NL" dirty="0"/>
            </a:br>
            <a:endParaRPr lang="nl-NL" dirty="0"/>
          </a:p>
          <a:p>
            <a:pPr marL="914400" lvl="1" indent="-457200">
              <a:buFont typeface="+mj-lt"/>
              <a:buAutoNum type="arabicPeriod"/>
            </a:pPr>
            <a:r>
              <a:rPr lang="nl-NL" dirty="0"/>
              <a:t>Kies een belangrijk argument en geef hiervan een kenmerk</a:t>
            </a:r>
          </a:p>
          <a:p>
            <a:pPr marL="914400" lvl="1" indent="-457200">
              <a:buFont typeface="+mj-lt"/>
              <a:buAutoNum type="arabicPeriod"/>
            </a:pPr>
            <a:r>
              <a:rPr lang="nl-NL" dirty="0"/>
              <a:t>Welke andere argumenten hebben hetzelfde kenmerk</a:t>
            </a:r>
          </a:p>
          <a:p>
            <a:pPr marL="914400" lvl="1" indent="-457200">
              <a:buFont typeface="+mj-lt"/>
              <a:buAutoNum type="arabicPeriod"/>
            </a:pPr>
            <a:r>
              <a:rPr lang="nl-NL" dirty="0"/>
              <a:t>Omschrijf de categorie door de kenmerken te beschrijven</a:t>
            </a:r>
          </a:p>
          <a:p>
            <a:pPr marL="914400" lvl="1" indent="-457200">
              <a:buFont typeface="+mj-lt"/>
              <a:buAutoNum type="arabicPeriod"/>
            </a:pPr>
            <a:r>
              <a:rPr lang="nl-NL" dirty="0"/>
              <a:t>Kies een ander argument en doe hetzelfde</a:t>
            </a:r>
          </a:p>
          <a:p>
            <a:pPr marL="914400" lvl="1" indent="-457200">
              <a:buFont typeface="+mj-lt"/>
              <a:buAutoNum type="arabicPeriod"/>
            </a:pPr>
            <a:r>
              <a:rPr lang="nl-NL" dirty="0"/>
              <a:t>Ga door totdat alle argumenten zijn geclassificeerd</a:t>
            </a:r>
          </a:p>
          <a:p>
            <a:pPr marL="914400" lvl="1" indent="-457200">
              <a:buFont typeface="+mj-lt"/>
              <a:buAutoNum type="arabicPeriod"/>
            </a:pPr>
            <a:r>
              <a:rPr lang="nl-NL" dirty="0"/>
              <a:t>Voeg eventueel categorieën samen of splits ze juist</a:t>
            </a:r>
          </a:p>
          <a:p>
            <a:pPr marL="514350" indent="-514350">
              <a:buFont typeface="+mj-lt"/>
              <a:buAutoNum type="arabicPeriod"/>
            </a:pPr>
            <a:endParaRPr lang="nl-NL" dirty="0"/>
          </a:p>
          <a:p>
            <a:pPr marL="0" indent="0">
              <a:buNone/>
            </a:pPr>
            <a:endParaRPr lang="nl-NL" dirty="0"/>
          </a:p>
          <a:p>
            <a:pPr marL="514350" indent="-514350">
              <a:buFont typeface="+mj-lt"/>
              <a:buAutoNum type="arabicPeriod"/>
            </a:pPr>
            <a:endParaRPr lang="nl-NL" b="1" dirty="0"/>
          </a:p>
        </p:txBody>
      </p:sp>
    </p:spTree>
    <p:extLst>
      <p:ext uri="{BB962C8B-B14F-4D97-AF65-F5344CB8AC3E}">
        <p14:creationId xmlns:p14="http://schemas.microsoft.com/office/powerpoint/2010/main" val="39004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Debat: </a:t>
            </a:r>
            <a:r>
              <a:rPr lang="nl-NL" sz="2800" dirty="0"/>
              <a:t>De docent  moet worden ontslagen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lstStyle/>
          <a:p>
            <a:pPr marL="514350" indent="-514350">
              <a:buFont typeface="+mj-lt"/>
              <a:buAutoNum type="arabicPeriod" startAt="2"/>
            </a:pPr>
            <a:r>
              <a:rPr lang="nl-NL" dirty="0"/>
              <a:t>Probeer de verzamelde argumenten met één woord te beschrijven.</a:t>
            </a:r>
            <a:br>
              <a:rPr lang="nl-NL" dirty="0"/>
            </a:br>
            <a:endParaRPr lang="nl-NL" dirty="0"/>
          </a:p>
          <a:p>
            <a:pPr marL="457200" lvl="1" indent="0">
              <a:buNone/>
            </a:pPr>
            <a:r>
              <a:rPr lang="nl-NL" dirty="0"/>
              <a:t>7. Beschrijf elke gevonden categorie met een positief zelfstandig naamwoord</a:t>
            </a:r>
          </a:p>
          <a:p>
            <a:pPr marL="0" indent="0">
              <a:buNone/>
            </a:pPr>
            <a:endParaRPr lang="nl-NL" dirty="0"/>
          </a:p>
          <a:p>
            <a:pPr marL="514350" indent="-514350">
              <a:buFont typeface="+mj-lt"/>
              <a:buAutoNum type="arabicPeriod" startAt="2"/>
            </a:pPr>
            <a:endParaRPr lang="nl-NL" b="1" dirty="0"/>
          </a:p>
        </p:txBody>
      </p:sp>
    </p:spTree>
    <p:extLst>
      <p:ext uri="{BB962C8B-B14F-4D97-AF65-F5344CB8AC3E}">
        <p14:creationId xmlns:p14="http://schemas.microsoft.com/office/powerpoint/2010/main" val="1945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Debat: </a:t>
            </a:r>
            <a:r>
              <a:rPr lang="nl-NL" sz="2800" dirty="0"/>
              <a:t>De docent moet worden ontslagen</a:t>
            </a:r>
            <a:endParaRPr lang="nl-NL" sz="2800" dirty="0">
              <a:solidFill>
                <a:srgbClr val="C1003E"/>
              </a:solidFill>
            </a:endParaRPr>
          </a:p>
        </p:txBody>
      </p:sp>
      <p:pic>
        <p:nvPicPr>
          <p:cNvPr id="4" name="Tijdelijke aanduiding voor inhoud 7">
            <a:extLst>
              <a:ext uri="{FF2B5EF4-FFF2-40B4-BE49-F238E27FC236}">
                <a16:creationId xmlns:a16="http://schemas.microsoft.com/office/drawing/2014/main" id="{FA6B4CBD-05AE-4D0D-80E5-47D4AEF87E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4937" y="3198019"/>
            <a:ext cx="1762125" cy="2600325"/>
          </a:xfrm>
        </p:spPr>
      </p:pic>
    </p:spTree>
    <p:extLst>
      <p:ext uri="{BB962C8B-B14F-4D97-AF65-F5344CB8AC3E}">
        <p14:creationId xmlns:p14="http://schemas.microsoft.com/office/powerpoint/2010/main" val="89870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a:solidFill>
                  <a:srgbClr val="C1003E"/>
                </a:solidFill>
              </a:rPr>
              <a:t>Kernwaarden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normAutofit fontScale="92500" lnSpcReduction="20000"/>
          </a:bodyPr>
          <a:lstStyle/>
          <a:p>
            <a:pPr marL="0" indent="0">
              <a:buNone/>
            </a:pPr>
            <a:r>
              <a:rPr lang="nl-NL" dirty="0"/>
              <a:t>Kernwaarden zijn de belangrijkste ('kern') waarden binnen een organisatie. De begrippen kernwaarde en basiswaarde zijn synoniemen. Het begrip waarde komt, net zoals de begrippen principes en normen, uit de ethiek en de sociologie.</a:t>
            </a:r>
          </a:p>
          <a:p>
            <a:pPr marL="0" indent="0">
              <a:buNone/>
            </a:pPr>
            <a:endParaRPr lang="nl-NL" dirty="0"/>
          </a:p>
          <a:p>
            <a:pPr marL="0" indent="0">
              <a:buNone/>
            </a:pPr>
            <a:r>
              <a:rPr lang="nl-NL" dirty="0"/>
              <a:t>Om energiek en effectief te zijn, hebben mensen en organisaties en eigen identiteit nodig. Waarvoor staan we? Waar geloven we in, wat verbindt ons en wie willen we zijn? Zoals we al zagen bij </a:t>
            </a:r>
            <a:r>
              <a:rPr lang="nl-NL" dirty="0">
                <a:hlinkClick r:id="rId2"/>
              </a:rPr>
              <a:t>strategie</a:t>
            </a:r>
            <a:r>
              <a:rPr lang="nl-NL" dirty="0"/>
              <a:t> neemt een goede visie kernwaarden als uitgangspunt. Zij fungeren als </a:t>
            </a:r>
            <a:r>
              <a:rPr lang="nl-NL" i="1" dirty="0"/>
              <a:t>ethisch kompas</a:t>
            </a:r>
            <a:r>
              <a:rPr lang="nl-NL" dirty="0"/>
              <a:t> en zijn de kern van de bedrijfscultuur binnen een onderneming.</a:t>
            </a:r>
          </a:p>
          <a:p>
            <a:pPr marL="514350" indent="-514350">
              <a:buFont typeface="+mj-lt"/>
              <a:buAutoNum type="arabicPeriod" startAt="2"/>
            </a:pPr>
            <a:endParaRPr lang="nl-NL" b="1" dirty="0"/>
          </a:p>
        </p:txBody>
      </p:sp>
    </p:spTree>
    <p:extLst>
      <p:ext uri="{BB962C8B-B14F-4D97-AF65-F5344CB8AC3E}">
        <p14:creationId xmlns:p14="http://schemas.microsoft.com/office/powerpoint/2010/main" val="310425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Kernwaarden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normAutofit/>
          </a:bodyPr>
          <a:lstStyle/>
          <a:p>
            <a:pPr marL="0" indent="0">
              <a:buNone/>
            </a:pPr>
            <a:endParaRPr lang="nl-NL" dirty="0"/>
          </a:p>
          <a:p>
            <a:pPr marL="514350" indent="-514350">
              <a:buFont typeface="+mj-lt"/>
              <a:buAutoNum type="arabicPeriod" startAt="2"/>
            </a:pPr>
            <a:endParaRPr lang="nl-NL" b="1" dirty="0"/>
          </a:p>
        </p:txBody>
      </p:sp>
      <p:pic>
        <p:nvPicPr>
          <p:cNvPr id="5" name="Afbeelding 4" descr="Afbeelding met schermafbeelding&#10;&#10;Beschrijving is gegenereerd met zeer hoge betrouwbaarheid">
            <a:extLst>
              <a:ext uri="{FF2B5EF4-FFF2-40B4-BE49-F238E27FC236}">
                <a16:creationId xmlns:a16="http://schemas.microsoft.com/office/drawing/2014/main" id="{ED1C2967-CAB6-4277-B9A4-C1A67617B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44580"/>
            <a:ext cx="4666948" cy="2705918"/>
          </a:xfrm>
          <a:prstGeom prst="rect">
            <a:avLst/>
          </a:prstGeom>
        </p:spPr>
      </p:pic>
      <p:pic>
        <p:nvPicPr>
          <p:cNvPr id="8" name="Afbeelding 7">
            <a:extLst>
              <a:ext uri="{FF2B5EF4-FFF2-40B4-BE49-F238E27FC236}">
                <a16:creationId xmlns:a16="http://schemas.microsoft.com/office/drawing/2014/main" id="{66422DBB-9A37-419E-A6A4-D05BDFF15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602" y="2444580"/>
            <a:ext cx="3736848" cy="2328672"/>
          </a:xfrm>
          <a:prstGeom prst="rect">
            <a:avLst/>
          </a:prstGeom>
        </p:spPr>
      </p:pic>
    </p:spTree>
    <p:extLst>
      <p:ext uri="{BB962C8B-B14F-4D97-AF65-F5344CB8AC3E}">
        <p14:creationId xmlns:p14="http://schemas.microsoft.com/office/powerpoint/2010/main" val="265506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Kernwaarden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normAutofit/>
          </a:bodyPr>
          <a:lstStyle/>
          <a:p>
            <a:pPr marL="0" indent="0">
              <a:buNone/>
            </a:pPr>
            <a:endParaRPr lang="nl-NL" dirty="0"/>
          </a:p>
          <a:p>
            <a:pPr marL="514350" indent="-514350">
              <a:buFont typeface="+mj-lt"/>
              <a:buAutoNum type="arabicPeriod" startAt="2"/>
            </a:pPr>
            <a:endParaRPr lang="nl-NL" b="1" dirty="0"/>
          </a:p>
        </p:txBody>
      </p:sp>
      <p:graphicFrame>
        <p:nvGraphicFramePr>
          <p:cNvPr id="8" name="Tabel 7">
            <a:extLst>
              <a:ext uri="{FF2B5EF4-FFF2-40B4-BE49-F238E27FC236}">
                <a16:creationId xmlns:a16="http://schemas.microsoft.com/office/drawing/2014/main" id="{2A1CBC68-73B8-4A2C-A204-5ED62E5ADFAF}"/>
              </a:ext>
            </a:extLst>
          </p:cNvPr>
          <p:cNvGraphicFramePr>
            <a:graphicFrameLocks noGrp="1"/>
          </p:cNvGraphicFramePr>
          <p:nvPr>
            <p:extLst>
              <p:ext uri="{D42A27DB-BD31-4B8C-83A1-F6EECF244321}">
                <p14:modId xmlns:p14="http://schemas.microsoft.com/office/powerpoint/2010/main" val="3364202192"/>
              </p:ext>
            </p:extLst>
          </p:nvPr>
        </p:nvGraphicFramePr>
        <p:xfrm>
          <a:off x="1089870" y="2219904"/>
          <a:ext cx="4999836" cy="4419600"/>
        </p:xfrm>
        <a:graphic>
          <a:graphicData uri="http://schemas.openxmlformats.org/drawingml/2006/table">
            <a:tbl>
              <a:tblPr/>
              <a:tblGrid>
                <a:gridCol w="1249959">
                  <a:extLst>
                    <a:ext uri="{9D8B030D-6E8A-4147-A177-3AD203B41FA5}">
                      <a16:colId xmlns:a16="http://schemas.microsoft.com/office/drawing/2014/main" val="2297530800"/>
                    </a:ext>
                  </a:extLst>
                </a:gridCol>
                <a:gridCol w="1249959">
                  <a:extLst>
                    <a:ext uri="{9D8B030D-6E8A-4147-A177-3AD203B41FA5}">
                      <a16:colId xmlns:a16="http://schemas.microsoft.com/office/drawing/2014/main" val="3359649923"/>
                    </a:ext>
                  </a:extLst>
                </a:gridCol>
                <a:gridCol w="1249959">
                  <a:extLst>
                    <a:ext uri="{9D8B030D-6E8A-4147-A177-3AD203B41FA5}">
                      <a16:colId xmlns:a16="http://schemas.microsoft.com/office/drawing/2014/main" val="608741827"/>
                    </a:ext>
                  </a:extLst>
                </a:gridCol>
                <a:gridCol w="1249959">
                  <a:extLst>
                    <a:ext uri="{9D8B030D-6E8A-4147-A177-3AD203B41FA5}">
                      <a16:colId xmlns:a16="http://schemas.microsoft.com/office/drawing/2014/main" val="1689059339"/>
                    </a:ext>
                  </a:extLst>
                </a:gridCol>
              </a:tblGrid>
              <a:tr h="152046">
                <a:tc>
                  <a:txBody>
                    <a:bodyPr/>
                    <a:lstStyle/>
                    <a:p>
                      <a:r>
                        <a:rPr lang="nl-NL" sz="1000"/>
                        <a:t>Aandacht</a:t>
                      </a:r>
                    </a:p>
                  </a:txBody>
                  <a:tcPr marL="0" marR="0" marT="0" marB="0">
                    <a:lnL>
                      <a:noFill/>
                    </a:lnL>
                    <a:lnR>
                      <a:noFill/>
                    </a:lnR>
                    <a:lnT>
                      <a:noFill/>
                    </a:lnT>
                    <a:lnB>
                      <a:noFill/>
                    </a:lnB>
                  </a:tcPr>
                </a:tc>
                <a:tc>
                  <a:txBody>
                    <a:bodyPr/>
                    <a:lstStyle/>
                    <a:p>
                      <a:r>
                        <a:rPr lang="nl-NL" sz="1000"/>
                        <a:t>Gehoorzaamheid</a:t>
                      </a:r>
                    </a:p>
                  </a:txBody>
                  <a:tcPr marL="0" marR="0" marT="0" marB="0">
                    <a:lnL>
                      <a:noFill/>
                    </a:lnL>
                    <a:lnR>
                      <a:noFill/>
                    </a:lnR>
                    <a:lnT>
                      <a:noFill/>
                    </a:lnT>
                    <a:lnB>
                      <a:noFill/>
                    </a:lnB>
                  </a:tcPr>
                </a:tc>
                <a:tc>
                  <a:txBody>
                    <a:bodyPr/>
                    <a:lstStyle/>
                    <a:p>
                      <a:r>
                        <a:rPr lang="nl-NL" sz="1000"/>
                        <a:t>Ondernemend</a:t>
                      </a:r>
                    </a:p>
                  </a:txBody>
                  <a:tcPr marL="0" marR="0" marT="0" marB="0">
                    <a:lnL>
                      <a:noFill/>
                    </a:lnL>
                    <a:lnR>
                      <a:noFill/>
                    </a:lnR>
                    <a:lnT>
                      <a:noFill/>
                    </a:lnT>
                    <a:lnB>
                      <a:noFill/>
                    </a:lnB>
                  </a:tcPr>
                </a:tc>
                <a:tc>
                  <a:txBody>
                    <a:bodyPr/>
                    <a:lstStyle/>
                    <a:p>
                      <a:r>
                        <a:rPr lang="nl-NL" sz="1000"/>
                        <a:t>Trouw</a:t>
                      </a:r>
                    </a:p>
                  </a:txBody>
                  <a:tcPr marL="0" marR="0" marT="0" marB="0">
                    <a:lnL>
                      <a:noFill/>
                    </a:lnL>
                    <a:lnR>
                      <a:noFill/>
                    </a:lnR>
                    <a:lnT>
                      <a:noFill/>
                    </a:lnT>
                    <a:lnB>
                      <a:noFill/>
                    </a:lnB>
                  </a:tcPr>
                </a:tc>
                <a:extLst>
                  <a:ext uri="{0D108BD9-81ED-4DB2-BD59-A6C34878D82A}">
                    <a16:rowId xmlns:a16="http://schemas.microsoft.com/office/drawing/2014/main" val="273017731"/>
                  </a:ext>
                </a:extLst>
              </a:tr>
              <a:tr h="76023">
                <a:tc>
                  <a:txBody>
                    <a:bodyPr/>
                    <a:lstStyle/>
                    <a:p>
                      <a:r>
                        <a:rPr lang="nl-NL" sz="1000"/>
                        <a:t>Affectie</a:t>
                      </a:r>
                    </a:p>
                  </a:txBody>
                  <a:tcPr marL="0" marR="0" marT="0" marB="0">
                    <a:lnL>
                      <a:noFill/>
                    </a:lnL>
                    <a:lnR>
                      <a:noFill/>
                    </a:lnR>
                    <a:lnT>
                      <a:noFill/>
                    </a:lnT>
                    <a:lnB>
                      <a:noFill/>
                    </a:lnB>
                  </a:tcPr>
                </a:tc>
                <a:tc>
                  <a:txBody>
                    <a:bodyPr/>
                    <a:lstStyle/>
                    <a:p>
                      <a:r>
                        <a:rPr lang="nl-NL" sz="1000"/>
                        <a:t>Geleerdheid</a:t>
                      </a:r>
                    </a:p>
                  </a:txBody>
                  <a:tcPr marL="0" marR="0" marT="0" marB="0">
                    <a:lnL>
                      <a:noFill/>
                    </a:lnL>
                    <a:lnR>
                      <a:noFill/>
                    </a:lnR>
                    <a:lnT>
                      <a:noFill/>
                    </a:lnT>
                    <a:lnB>
                      <a:noFill/>
                    </a:lnB>
                  </a:tcPr>
                </a:tc>
                <a:tc>
                  <a:txBody>
                    <a:bodyPr/>
                    <a:lstStyle/>
                    <a:p>
                      <a:r>
                        <a:rPr lang="nl-NL" sz="1000"/>
                        <a:t>Ontdekken</a:t>
                      </a:r>
                    </a:p>
                  </a:txBody>
                  <a:tcPr marL="0" marR="0" marT="0" marB="0">
                    <a:lnL>
                      <a:noFill/>
                    </a:lnL>
                    <a:lnR>
                      <a:noFill/>
                    </a:lnR>
                    <a:lnT>
                      <a:noFill/>
                    </a:lnT>
                    <a:lnB>
                      <a:noFill/>
                    </a:lnB>
                  </a:tcPr>
                </a:tc>
                <a:tc>
                  <a:txBody>
                    <a:bodyPr/>
                    <a:lstStyle/>
                    <a:p>
                      <a:r>
                        <a:rPr lang="nl-NL" sz="1000"/>
                        <a:t>Uitdaging</a:t>
                      </a:r>
                    </a:p>
                  </a:txBody>
                  <a:tcPr marL="0" marR="0" marT="0" marB="0">
                    <a:lnL>
                      <a:noFill/>
                    </a:lnL>
                    <a:lnR>
                      <a:noFill/>
                    </a:lnR>
                    <a:lnT>
                      <a:noFill/>
                    </a:lnT>
                    <a:lnB>
                      <a:noFill/>
                    </a:lnB>
                  </a:tcPr>
                </a:tc>
                <a:extLst>
                  <a:ext uri="{0D108BD9-81ED-4DB2-BD59-A6C34878D82A}">
                    <a16:rowId xmlns:a16="http://schemas.microsoft.com/office/drawing/2014/main" val="2885713061"/>
                  </a:ext>
                </a:extLst>
              </a:tr>
              <a:tr h="152046">
                <a:tc>
                  <a:txBody>
                    <a:bodyPr/>
                    <a:lstStyle/>
                    <a:p>
                      <a:r>
                        <a:rPr lang="nl-NL" sz="1000"/>
                        <a:t>Assertiviteit</a:t>
                      </a:r>
                    </a:p>
                  </a:txBody>
                  <a:tcPr marL="0" marR="0" marT="0" marB="0">
                    <a:lnL>
                      <a:noFill/>
                    </a:lnL>
                    <a:lnR>
                      <a:noFill/>
                    </a:lnR>
                    <a:lnT>
                      <a:noFill/>
                    </a:lnT>
                    <a:lnB>
                      <a:noFill/>
                    </a:lnB>
                  </a:tcPr>
                </a:tc>
                <a:tc>
                  <a:txBody>
                    <a:bodyPr/>
                    <a:lstStyle/>
                    <a:p>
                      <a:r>
                        <a:rPr lang="nl-NL" sz="1000"/>
                        <a:t>Gelijkwaardigheid</a:t>
                      </a:r>
                    </a:p>
                  </a:txBody>
                  <a:tcPr marL="0" marR="0" marT="0" marB="0">
                    <a:lnL>
                      <a:noFill/>
                    </a:lnL>
                    <a:lnR>
                      <a:noFill/>
                    </a:lnR>
                    <a:lnT>
                      <a:noFill/>
                    </a:lnT>
                    <a:lnB>
                      <a:noFill/>
                    </a:lnB>
                  </a:tcPr>
                </a:tc>
                <a:tc>
                  <a:txBody>
                    <a:bodyPr/>
                    <a:lstStyle/>
                    <a:p>
                      <a:r>
                        <a:rPr lang="nl-NL" sz="1000"/>
                        <a:t>Onthechting</a:t>
                      </a:r>
                    </a:p>
                  </a:txBody>
                  <a:tcPr marL="0" marR="0" marT="0" marB="0">
                    <a:lnL>
                      <a:noFill/>
                    </a:lnL>
                    <a:lnR>
                      <a:noFill/>
                    </a:lnR>
                    <a:lnT>
                      <a:noFill/>
                    </a:lnT>
                    <a:lnB>
                      <a:noFill/>
                    </a:lnB>
                  </a:tcPr>
                </a:tc>
                <a:tc>
                  <a:txBody>
                    <a:bodyPr/>
                    <a:lstStyle/>
                    <a:p>
                      <a:r>
                        <a:rPr lang="nl-NL" sz="1000"/>
                        <a:t>Uitmuntendheid</a:t>
                      </a:r>
                    </a:p>
                  </a:txBody>
                  <a:tcPr marL="0" marR="0" marT="0" marB="0">
                    <a:lnL>
                      <a:noFill/>
                    </a:lnL>
                    <a:lnR>
                      <a:noFill/>
                    </a:lnR>
                    <a:lnT>
                      <a:noFill/>
                    </a:lnT>
                    <a:lnB>
                      <a:noFill/>
                    </a:lnB>
                  </a:tcPr>
                </a:tc>
                <a:extLst>
                  <a:ext uri="{0D108BD9-81ED-4DB2-BD59-A6C34878D82A}">
                    <a16:rowId xmlns:a16="http://schemas.microsoft.com/office/drawing/2014/main" val="3554556366"/>
                  </a:ext>
                </a:extLst>
              </a:tr>
              <a:tr h="76023">
                <a:tc>
                  <a:txBody>
                    <a:bodyPr/>
                    <a:lstStyle/>
                    <a:p>
                      <a:r>
                        <a:rPr lang="nl-NL" sz="1000"/>
                        <a:t>Authenticiteit</a:t>
                      </a:r>
                    </a:p>
                  </a:txBody>
                  <a:tcPr marL="0" marR="0" marT="0" marB="0">
                    <a:lnL>
                      <a:noFill/>
                    </a:lnL>
                    <a:lnR>
                      <a:noFill/>
                    </a:lnR>
                    <a:lnT>
                      <a:noFill/>
                    </a:lnT>
                    <a:lnB>
                      <a:noFill/>
                    </a:lnB>
                  </a:tcPr>
                </a:tc>
                <a:tc>
                  <a:txBody>
                    <a:bodyPr/>
                    <a:lstStyle/>
                    <a:p>
                      <a:r>
                        <a:rPr lang="nl-NL" sz="1000"/>
                        <a:t>Geloof</a:t>
                      </a:r>
                    </a:p>
                  </a:txBody>
                  <a:tcPr marL="0" marR="0" marT="0" marB="0">
                    <a:lnL>
                      <a:noFill/>
                    </a:lnL>
                    <a:lnR>
                      <a:noFill/>
                    </a:lnR>
                    <a:lnT>
                      <a:noFill/>
                    </a:lnT>
                    <a:lnB>
                      <a:noFill/>
                    </a:lnB>
                  </a:tcPr>
                </a:tc>
                <a:tc>
                  <a:txBody>
                    <a:bodyPr/>
                    <a:lstStyle/>
                    <a:p>
                      <a:r>
                        <a:rPr lang="nl-NL" sz="1000"/>
                        <a:t>Ontmoeten</a:t>
                      </a:r>
                    </a:p>
                  </a:txBody>
                  <a:tcPr marL="0" marR="0" marT="0" marB="0">
                    <a:lnL>
                      <a:noFill/>
                    </a:lnL>
                    <a:lnR>
                      <a:noFill/>
                    </a:lnR>
                    <a:lnT>
                      <a:noFill/>
                    </a:lnT>
                    <a:lnB>
                      <a:noFill/>
                    </a:lnB>
                  </a:tcPr>
                </a:tc>
                <a:tc>
                  <a:txBody>
                    <a:bodyPr/>
                    <a:lstStyle/>
                    <a:p>
                      <a:r>
                        <a:rPr lang="nl-NL" sz="1000"/>
                        <a:t>Veelzijdigheid</a:t>
                      </a:r>
                    </a:p>
                  </a:txBody>
                  <a:tcPr marL="0" marR="0" marT="0" marB="0">
                    <a:lnL>
                      <a:noFill/>
                    </a:lnL>
                    <a:lnR>
                      <a:noFill/>
                    </a:lnR>
                    <a:lnT>
                      <a:noFill/>
                    </a:lnT>
                    <a:lnB>
                      <a:noFill/>
                    </a:lnB>
                  </a:tcPr>
                </a:tc>
                <a:extLst>
                  <a:ext uri="{0D108BD9-81ED-4DB2-BD59-A6C34878D82A}">
                    <a16:rowId xmlns:a16="http://schemas.microsoft.com/office/drawing/2014/main" val="1548231748"/>
                  </a:ext>
                </a:extLst>
              </a:tr>
              <a:tr h="76023">
                <a:tc>
                  <a:txBody>
                    <a:bodyPr/>
                    <a:lstStyle/>
                    <a:p>
                      <a:r>
                        <a:rPr lang="nl-NL" sz="1000"/>
                        <a:t>Autonomie</a:t>
                      </a:r>
                    </a:p>
                  </a:txBody>
                  <a:tcPr marL="0" marR="0" marT="0" marB="0">
                    <a:lnL>
                      <a:noFill/>
                    </a:lnL>
                    <a:lnR>
                      <a:noFill/>
                    </a:lnR>
                    <a:lnT>
                      <a:noFill/>
                    </a:lnT>
                    <a:lnB>
                      <a:noFill/>
                    </a:lnB>
                  </a:tcPr>
                </a:tc>
                <a:tc>
                  <a:txBody>
                    <a:bodyPr/>
                    <a:lstStyle/>
                    <a:p>
                      <a:r>
                        <a:rPr lang="nl-NL" sz="1000"/>
                        <a:t>Geluk</a:t>
                      </a:r>
                    </a:p>
                  </a:txBody>
                  <a:tcPr marL="0" marR="0" marT="0" marB="0">
                    <a:lnL>
                      <a:noFill/>
                    </a:lnL>
                    <a:lnR>
                      <a:noFill/>
                    </a:lnR>
                    <a:lnT>
                      <a:noFill/>
                    </a:lnT>
                    <a:lnB>
                      <a:noFill/>
                    </a:lnB>
                  </a:tcPr>
                </a:tc>
                <a:tc>
                  <a:txBody>
                    <a:bodyPr/>
                    <a:lstStyle/>
                    <a:p>
                      <a:r>
                        <a:rPr lang="nl-NL" sz="1000"/>
                        <a:t>Ontspanning</a:t>
                      </a:r>
                    </a:p>
                  </a:txBody>
                  <a:tcPr marL="0" marR="0" marT="0" marB="0">
                    <a:lnL>
                      <a:noFill/>
                    </a:lnL>
                    <a:lnR>
                      <a:noFill/>
                    </a:lnR>
                    <a:lnT>
                      <a:noFill/>
                    </a:lnT>
                    <a:lnB>
                      <a:noFill/>
                    </a:lnB>
                  </a:tcPr>
                </a:tc>
                <a:tc>
                  <a:txBody>
                    <a:bodyPr/>
                    <a:lstStyle/>
                    <a:p>
                      <a:r>
                        <a:rPr lang="nl-NL" sz="1000"/>
                        <a:t>Veerkracht</a:t>
                      </a:r>
                    </a:p>
                  </a:txBody>
                  <a:tcPr marL="0" marR="0" marT="0" marB="0">
                    <a:lnL>
                      <a:noFill/>
                    </a:lnL>
                    <a:lnR>
                      <a:noFill/>
                    </a:lnR>
                    <a:lnT>
                      <a:noFill/>
                    </a:lnT>
                    <a:lnB>
                      <a:noFill/>
                    </a:lnB>
                  </a:tcPr>
                </a:tc>
                <a:extLst>
                  <a:ext uri="{0D108BD9-81ED-4DB2-BD59-A6C34878D82A}">
                    <a16:rowId xmlns:a16="http://schemas.microsoft.com/office/drawing/2014/main" val="2421790557"/>
                  </a:ext>
                </a:extLst>
              </a:tr>
              <a:tr h="76023">
                <a:tc>
                  <a:txBody>
                    <a:bodyPr/>
                    <a:lstStyle/>
                    <a:p>
                      <a:r>
                        <a:rPr lang="nl-NL" sz="1000"/>
                        <a:t>Avontuur</a:t>
                      </a:r>
                    </a:p>
                  </a:txBody>
                  <a:tcPr marL="0" marR="0" marT="0" marB="0">
                    <a:lnL>
                      <a:noFill/>
                    </a:lnL>
                    <a:lnR>
                      <a:noFill/>
                    </a:lnR>
                    <a:lnT>
                      <a:noFill/>
                    </a:lnT>
                    <a:lnB>
                      <a:noFill/>
                    </a:lnB>
                  </a:tcPr>
                </a:tc>
                <a:tc>
                  <a:txBody>
                    <a:bodyPr/>
                    <a:lstStyle/>
                    <a:p>
                      <a:r>
                        <a:rPr lang="nl-NL" sz="1000"/>
                        <a:t>Gemak</a:t>
                      </a:r>
                    </a:p>
                  </a:txBody>
                  <a:tcPr marL="0" marR="0" marT="0" marB="0">
                    <a:lnL>
                      <a:noFill/>
                    </a:lnL>
                    <a:lnR>
                      <a:noFill/>
                    </a:lnR>
                    <a:lnT>
                      <a:noFill/>
                    </a:lnT>
                    <a:lnB>
                      <a:noFill/>
                    </a:lnB>
                  </a:tcPr>
                </a:tc>
                <a:tc>
                  <a:txBody>
                    <a:bodyPr/>
                    <a:lstStyle/>
                    <a:p>
                      <a:r>
                        <a:rPr lang="nl-NL" sz="1000"/>
                        <a:t>Ontvouwen</a:t>
                      </a:r>
                    </a:p>
                  </a:txBody>
                  <a:tcPr marL="0" marR="0" marT="0" marB="0">
                    <a:lnL>
                      <a:noFill/>
                    </a:lnL>
                    <a:lnR>
                      <a:noFill/>
                    </a:lnR>
                    <a:lnT>
                      <a:noFill/>
                    </a:lnT>
                    <a:lnB>
                      <a:noFill/>
                    </a:lnB>
                  </a:tcPr>
                </a:tc>
                <a:tc>
                  <a:txBody>
                    <a:bodyPr/>
                    <a:lstStyle/>
                    <a:p>
                      <a:r>
                        <a:rPr lang="nl-NL" sz="1000"/>
                        <a:t>Veiligheid</a:t>
                      </a:r>
                    </a:p>
                  </a:txBody>
                  <a:tcPr marL="0" marR="0" marT="0" marB="0">
                    <a:lnL>
                      <a:noFill/>
                    </a:lnL>
                    <a:lnR>
                      <a:noFill/>
                    </a:lnR>
                    <a:lnT>
                      <a:noFill/>
                    </a:lnT>
                    <a:lnB>
                      <a:noFill/>
                    </a:lnB>
                  </a:tcPr>
                </a:tc>
                <a:extLst>
                  <a:ext uri="{0D108BD9-81ED-4DB2-BD59-A6C34878D82A}">
                    <a16:rowId xmlns:a16="http://schemas.microsoft.com/office/drawing/2014/main" val="4025134689"/>
                  </a:ext>
                </a:extLst>
              </a:tr>
              <a:tr h="152046">
                <a:tc>
                  <a:txBody>
                    <a:bodyPr/>
                    <a:lstStyle/>
                    <a:p>
                      <a:r>
                        <a:rPr lang="nl-NL" sz="1000"/>
                        <a:t>Balans</a:t>
                      </a:r>
                    </a:p>
                  </a:txBody>
                  <a:tcPr marL="0" marR="0" marT="0" marB="0">
                    <a:lnL>
                      <a:noFill/>
                    </a:lnL>
                    <a:lnR>
                      <a:noFill/>
                    </a:lnR>
                    <a:lnT>
                      <a:noFill/>
                    </a:lnT>
                    <a:lnB>
                      <a:noFill/>
                    </a:lnB>
                  </a:tcPr>
                </a:tc>
                <a:tc>
                  <a:txBody>
                    <a:bodyPr/>
                    <a:lstStyle/>
                    <a:p>
                      <a:r>
                        <a:rPr lang="nl-NL" sz="1000"/>
                        <a:t>Genuanceerdheid</a:t>
                      </a:r>
                    </a:p>
                  </a:txBody>
                  <a:tcPr marL="0" marR="0" marT="0" marB="0">
                    <a:lnL>
                      <a:noFill/>
                    </a:lnL>
                    <a:lnR>
                      <a:noFill/>
                    </a:lnR>
                    <a:lnT>
                      <a:noFill/>
                    </a:lnT>
                    <a:lnB>
                      <a:noFill/>
                    </a:lnB>
                  </a:tcPr>
                </a:tc>
                <a:tc>
                  <a:txBody>
                    <a:bodyPr/>
                    <a:lstStyle/>
                    <a:p>
                      <a:r>
                        <a:rPr lang="nl-NL" sz="1000"/>
                        <a:t>Ontwikkeling</a:t>
                      </a:r>
                    </a:p>
                  </a:txBody>
                  <a:tcPr marL="0" marR="0" marT="0" marB="0">
                    <a:lnL>
                      <a:noFill/>
                    </a:lnL>
                    <a:lnR>
                      <a:noFill/>
                    </a:lnR>
                    <a:lnT>
                      <a:noFill/>
                    </a:lnT>
                    <a:lnB>
                      <a:noFill/>
                    </a:lnB>
                  </a:tcPr>
                </a:tc>
                <a:tc>
                  <a:txBody>
                    <a:bodyPr/>
                    <a:lstStyle/>
                    <a:p>
                      <a:r>
                        <a:rPr lang="nl-NL" sz="1000"/>
                        <a:t>Verantwoordelijkheid</a:t>
                      </a:r>
                    </a:p>
                  </a:txBody>
                  <a:tcPr marL="0" marR="0" marT="0" marB="0">
                    <a:lnL>
                      <a:noFill/>
                    </a:lnL>
                    <a:lnR>
                      <a:noFill/>
                    </a:lnR>
                    <a:lnT>
                      <a:noFill/>
                    </a:lnT>
                    <a:lnB>
                      <a:noFill/>
                    </a:lnB>
                  </a:tcPr>
                </a:tc>
                <a:extLst>
                  <a:ext uri="{0D108BD9-81ED-4DB2-BD59-A6C34878D82A}">
                    <a16:rowId xmlns:a16="http://schemas.microsoft.com/office/drawing/2014/main" val="3047441874"/>
                  </a:ext>
                </a:extLst>
              </a:tr>
              <a:tr h="152046">
                <a:tc>
                  <a:txBody>
                    <a:bodyPr/>
                    <a:lstStyle/>
                    <a:p>
                      <a:r>
                        <a:rPr lang="nl-NL" sz="1000"/>
                        <a:t>Barmhartigheid</a:t>
                      </a:r>
                    </a:p>
                  </a:txBody>
                  <a:tcPr marL="0" marR="0" marT="0" marB="0">
                    <a:lnL>
                      <a:noFill/>
                    </a:lnL>
                    <a:lnR>
                      <a:noFill/>
                    </a:lnR>
                    <a:lnT>
                      <a:noFill/>
                    </a:lnT>
                    <a:lnB>
                      <a:noFill/>
                    </a:lnB>
                  </a:tcPr>
                </a:tc>
                <a:tc>
                  <a:txBody>
                    <a:bodyPr/>
                    <a:lstStyle/>
                    <a:p>
                      <a:r>
                        <a:rPr lang="nl-NL" sz="1000"/>
                        <a:t>Gevoeligheid</a:t>
                      </a:r>
                    </a:p>
                  </a:txBody>
                  <a:tcPr marL="0" marR="0" marT="0" marB="0">
                    <a:lnL>
                      <a:noFill/>
                    </a:lnL>
                    <a:lnR>
                      <a:noFill/>
                    </a:lnR>
                    <a:lnT>
                      <a:noFill/>
                    </a:lnT>
                    <a:lnB>
                      <a:noFill/>
                    </a:lnB>
                  </a:tcPr>
                </a:tc>
                <a:tc>
                  <a:txBody>
                    <a:bodyPr/>
                    <a:lstStyle/>
                    <a:p>
                      <a:r>
                        <a:rPr lang="nl-NL" sz="1000"/>
                        <a:t>Onvoorwaardelijk</a:t>
                      </a:r>
                    </a:p>
                  </a:txBody>
                  <a:tcPr marL="0" marR="0" marT="0" marB="0">
                    <a:lnL>
                      <a:noFill/>
                    </a:lnL>
                    <a:lnR>
                      <a:noFill/>
                    </a:lnR>
                    <a:lnT>
                      <a:noFill/>
                    </a:lnT>
                    <a:lnB>
                      <a:noFill/>
                    </a:lnB>
                  </a:tcPr>
                </a:tc>
                <a:tc>
                  <a:txBody>
                    <a:bodyPr/>
                    <a:lstStyle/>
                    <a:p>
                      <a:r>
                        <a:rPr lang="nl-NL" sz="1000"/>
                        <a:t>Verbeeldingskracht</a:t>
                      </a:r>
                    </a:p>
                  </a:txBody>
                  <a:tcPr marL="0" marR="0" marT="0" marB="0">
                    <a:lnL>
                      <a:noFill/>
                    </a:lnL>
                    <a:lnR>
                      <a:noFill/>
                    </a:lnR>
                    <a:lnT>
                      <a:noFill/>
                    </a:lnT>
                    <a:lnB>
                      <a:noFill/>
                    </a:lnB>
                  </a:tcPr>
                </a:tc>
                <a:extLst>
                  <a:ext uri="{0D108BD9-81ED-4DB2-BD59-A6C34878D82A}">
                    <a16:rowId xmlns:a16="http://schemas.microsoft.com/office/drawing/2014/main" val="3850899677"/>
                  </a:ext>
                </a:extLst>
              </a:tr>
              <a:tr h="76023">
                <a:tc>
                  <a:txBody>
                    <a:bodyPr/>
                    <a:lstStyle/>
                    <a:p>
                      <a:r>
                        <a:rPr lang="nl-NL" sz="1000"/>
                        <a:t>Bekwaamheid</a:t>
                      </a:r>
                    </a:p>
                  </a:txBody>
                  <a:tcPr marL="0" marR="0" marT="0" marB="0">
                    <a:lnL>
                      <a:noFill/>
                    </a:lnL>
                    <a:lnR>
                      <a:noFill/>
                    </a:lnR>
                    <a:lnT>
                      <a:noFill/>
                    </a:lnT>
                    <a:lnB>
                      <a:noFill/>
                    </a:lnB>
                  </a:tcPr>
                </a:tc>
                <a:tc>
                  <a:txBody>
                    <a:bodyPr/>
                    <a:lstStyle/>
                    <a:p>
                      <a:r>
                        <a:rPr lang="nl-NL" sz="1000"/>
                        <a:t>Gezag</a:t>
                      </a:r>
                    </a:p>
                  </a:txBody>
                  <a:tcPr marL="0" marR="0" marT="0" marB="0">
                    <a:lnL>
                      <a:noFill/>
                    </a:lnL>
                    <a:lnR>
                      <a:noFill/>
                    </a:lnR>
                    <a:lnT>
                      <a:noFill/>
                    </a:lnT>
                    <a:lnB>
                      <a:noFill/>
                    </a:lnB>
                  </a:tcPr>
                </a:tc>
                <a:tc>
                  <a:txBody>
                    <a:bodyPr/>
                    <a:lstStyle/>
                    <a:p>
                      <a:r>
                        <a:rPr lang="nl-NL" sz="1000"/>
                        <a:t>Openheid</a:t>
                      </a:r>
                    </a:p>
                  </a:txBody>
                  <a:tcPr marL="0" marR="0" marT="0" marB="0">
                    <a:lnL>
                      <a:noFill/>
                    </a:lnL>
                    <a:lnR>
                      <a:noFill/>
                    </a:lnR>
                    <a:lnT>
                      <a:noFill/>
                    </a:lnT>
                    <a:lnB>
                      <a:noFill/>
                    </a:lnB>
                  </a:tcPr>
                </a:tc>
                <a:tc>
                  <a:txBody>
                    <a:bodyPr/>
                    <a:lstStyle/>
                    <a:p>
                      <a:r>
                        <a:rPr lang="nl-NL" sz="1000"/>
                        <a:t>Verbetering</a:t>
                      </a:r>
                    </a:p>
                  </a:txBody>
                  <a:tcPr marL="0" marR="0" marT="0" marB="0">
                    <a:lnL>
                      <a:noFill/>
                    </a:lnL>
                    <a:lnR>
                      <a:noFill/>
                    </a:lnR>
                    <a:lnT>
                      <a:noFill/>
                    </a:lnT>
                    <a:lnB>
                      <a:noFill/>
                    </a:lnB>
                  </a:tcPr>
                </a:tc>
                <a:extLst>
                  <a:ext uri="{0D108BD9-81ED-4DB2-BD59-A6C34878D82A}">
                    <a16:rowId xmlns:a16="http://schemas.microsoft.com/office/drawing/2014/main" val="1539914158"/>
                  </a:ext>
                </a:extLst>
              </a:tr>
              <a:tr h="152046">
                <a:tc>
                  <a:txBody>
                    <a:bodyPr/>
                    <a:lstStyle/>
                    <a:p>
                      <a:r>
                        <a:rPr lang="nl-NL" sz="1000"/>
                        <a:t>Betrouwbaarheid</a:t>
                      </a:r>
                    </a:p>
                  </a:txBody>
                  <a:tcPr marL="0" marR="0" marT="0" marB="0">
                    <a:lnL>
                      <a:noFill/>
                    </a:lnL>
                    <a:lnR>
                      <a:noFill/>
                    </a:lnR>
                    <a:lnT>
                      <a:noFill/>
                    </a:lnT>
                    <a:lnB>
                      <a:noFill/>
                    </a:lnB>
                  </a:tcPr>
                </a:tc>
                <a:tc>
                  <a:txBody>
                    <a:bodyPr/>
                    <a:lstStyle/>
                    <a:p>
                      <a:r>
                        <a:rPr lang="nl-NL" sz="1000"/>
                        <a:t>Gezamenlijkheid</a:t>
                      </a:r>
                    </a:p>
                  </a:txBody>
                  <a:tcPr marL="0" marR="0" marT="0" marB="0">
                    <a:lnL>
                      <a:noFill/>
                    </a:lnL>
                    <a:lnR>
                      <a:noFill/>
                    </a:lnR>
                    <a:lnT>
                      <a:noFill/>
                    </a:lnT>
                    <a:lnB>
                      <a:noFill/>
                    </a:lnB>
                  </a:tcPr>
                </a:tc>
                <a:tc>
                  <a:txBody>
                    <a:bodyPr/>
                    <a:lstStyle/>
                    <a:p>
                      <a:r>
                        <a:rPr lang="nl-NL" sz="1000"/>
                        <a:t>Optimisme</a:t>
                      </a:r>
                    </a:p>
                  </a:txBody>
                  <a:tcPr marL="0" marR="0" marT="0" marB="0">
                    <a:lnL>
                      <a:noFill/>
                    </a:lnL>
                    <a:lnR>
                      <a:noFill/>
                    </a:lnR>
                    <a:lnT>
                      <a:noFill/>
                    </a:lnT>
                    <a:lnB>
                      <a:noFill/>
                    </a:lnB>
                  </a:tcPr>
                </a:tc>
                <a:tc>
                  <a:txBody>
                    <a:bodyPr/>
                    <a:lstStyle/>
                    <a:p>
                      <a:r>
                        <a:rPr lang="nl-NL" sz="1000"/>
                        <a:t>Verbinding</a:t>
                      </a:r>
                    </a:p>
                  </a:txBody>
                  <a:tcPr marL="0" marR="0" marT="0" marB="0">
                    <a:lnL>
                      <a:noFill/>
                    </a:lnL>
                    <a:lnR>
                      <a:noFill/>
                    </a:lnR>
                    <a:lnT>
                      <a:noFill/>
                    </a:lnT>
                    <a:lnB>
                      <a:noFill/>
                    </a:lnB>
                  </a:tcPr>
                </a:tc>
                <a:extLst>
                  <a:ext uri="{0D108BD9-81ED-4DB2-BD59-A6C34878D82A}">
                    <a16:rowId xmlns:a16="http://schemas.microsoft.com/office/drawing/2014/main" val="2752884166"/>
                  </a:ext>
                </a:extLst>
              </a:tr>
              <a:tr h="152046">
                <a:tc>
                  <a:txBody>
                    <a:bodyPr/>
                    <a:lstStyle/>
                    <a:p>
                      <a:r>
                        <a:rPr lang="nl-NL" sz="1000"/>
                        <a:t>Bescheidenheid</a:t>
                      </a:r>
                    </a:p>
                  </a:txBody>
                  <a:tcPr marL="0" marR="0" marT="0" marB="0">
                    <a:lnL>
                      <a:noFill/>
                    </a:lnL>
                    <a:lnR>
                      <a:noFill/>
                    </a:lnR>
                    <a:lnT>
                      <a:noFill/>
                    </a:lnT>
                    <a:lnB>
                      <a:noFill/>
                    </a:lnB>
                  </a:tcPr>
                </a:tc>
                <a:tc>
                  <a:txBody>
                    <a:bodyPr/>
                    <a:lstStyle/>
                    <a:p>
                      <a:r>
                        <a:rPr lang="nl-NL" sz="1000"/>
                        <a:t>Gezondheid</a:t>
                      </a:r>
                    </a:p>
                  </a:txBody>
                  <a:tcPr marL="0" marR="0" marT="0" marB="0">
                    <a:lnL>
                      <a:noFill/>
                    </a:lnL>
                    <a:lnR>
                      <a:noFill/>
                    </a:lnR>
                    <a:lnT>
                      <a:noFill/>
                    </a:lnT>
                    <a:lnB>
                      <a:noFill/>
                    </a:lnB>
                  </a:tcPr>
                </a:tc>
                <a:tc>
                  <a:txBody>
                    <a:bodyPr/>
                    <a:lstStyle/>
                    <a:p>
                      <a:r>
                        <a:rPr lang="nl-NL" sz="1000"/>
                        <a:t>Ordelijkheid</a:t>
                      </a:r>
                    </a:p>
                  </a:txBody>
                  <a:tcPr marL="0" marR="0" marT="0" marB="0">
                    <a:lnL>
                      <a:noFill/>
                    </a:lnL>
                    <a:lnR>
                      <a:noFill/>
                    </a:lnR>
                    <a:lnT>
                      <a:noFill/>
                    </a:lnT>
                    <a:lnB>
                      <a:noFill/>
                    </a:lnB>
                  </a:tcPr>
                </a:tc>
                <a:tc>
                  <a:txBody>
                    <a:bodyPr/>
                    <a:lstStyle/>
                    <a:p>
                      <a:r>
                        <a:rPr lang="nl-NL" sz="1000"/>
                        <a:t>Verbondenheid</a:t>
                      </a:r>
                    </a:p>
                  </a:txBody>
                  <a:tcPr marL="0" marR="0" marT="0" marB="0">
                    <a:lnL>
                      <a:noFill/>
                    </a:lnL>
                    <a:lnR>
                      <a:noFill/>
                    </a:lnR>
                    <a:lnT>
                      <a:noFill/>
                    </a:lnT>
                    <a:lnB>
                      <a:noFill/>
                    </a:lnB>
                  </a:tcPr>
                </a:tc>
                <a:extLst>
                  <a:ext uri="{0D108BD9-81ED-4DB2-BD59-A6C34878D82A}">
                    <a16:rowId xmlns:a16="http://schemas.microsoft.com/office/drawing/2014/main" val="1273513220"/>
                  </a:ext>
                </a:extLst>
              </a:tr>
              <a:tr h="152046">
                <a:tc>
                  <a:txBody>
                    <a:bodyPr/>
                    <a:lstStyle/>
                    <a:p>
                      <a:r>
                        <a:rPr lang="nl-NL" sz="1000"/>
                        <a:t>Bescherming</a:t>
                      </a:r>
                    </a:p>
                  </a:txBody>
                  <a:tcPr marL="0" marR="0" marT="0" marB="0">
                    <a:lnL>
                      <a:noFill/>
                    </a:lnL>
                    <a:lnR>
                      <a:noFill/>
                    </a:lnR>
                    <a:lnT>
                      <a:noFill/>
                    </a:lnT>
                    <a:lnB>
                      <a:noFill/>
                    </a:lnB>
                  </a:tcPr>
                </a:tc>
                <a:tc>
                  <a:txBody>
                    <a:bodyPr/>
                    <a:lstStyle/>
                    <a:p>
                      <a:r>
                        <a:rPr lang="nl-NL" sz="1000"/>
                        <a:t>Gratie</a:t>
                      </a:r>
                    </a:p>
                  </a:txBody>
                  <a:tcPr marL="0" marR="0" marT="0" marB="0">
                    <a:lnL>
                      <a:noFill/>
                    </a:lnL>
                    <a:lnR>
                      <a:noFill/>
                    </a:lnR>
                    <a:lnT>
                      <a:noFill/>
                    </a:lnT>
                    <a:lnB>
                      <a:noFill/>
                    </a:lnB>
                  </a:tcPr>
                </a:tc>
                <a:tc>
                  <a:txBody>
                    <a:bodyPr/>
                    <a:lstStyle/>
                    <a:p>
                      <a:r>
                        <a:rPr lang="nl-NL" sz="1000"/>
                        <a:t>Originaliteit</a:t>
                      </a:r>
                    </a:p>
                  </a:txBody>
                  <a:tcPr marL="0" marR="0" marT="0" marB="0">
                    <a:lnL>
                      <a:noFill/>
                    </a:lnL>
                    <a:lnR>
                      <a:noFill/>
                    </a:lnR>
                    <a:lnT>
                      <a:noFill/>
                    </a:lnT>
                    <a:lnB>
                      <a:noFill/>
                    </a:lnB>
                  </a:tcPr>
                </a:tc>
                <a:tc>
                  <a:txBody>
                    <a:bodyPr/>
                    <a:lstStyle/>
                    <a:p>
                      <a:r>
                        <a:rPr lang="nl-NL" sz="1000"/>
                        <a:t>Verdraagzaamheid</a:t>
                      </a:r>
                    </a:p>
                  </a:txBody>
                  <a:tcPr marL="0" marR="0" marT="0" marB="0">
                    <a:lnL>
                      <a:noFill/>
                    </a:lnL>
                    <a:lnR>
                      <a:noFill/>
                    </a:lnR>
                    <a:lnT>
                      <a:noFill/>
                    </a:lnT>
                    <a:lnB>
                      <a:noFill/>
                    </a:lnB>
                  </a:tcPr>
                </a:tc>
                <a:extLst>
                  <a:ext uri="{0D108BD9-81ED-4DB2-BD59-A6C34878D82A}">
                    <a16:rowId xmlns:a16="http://schemas.microsoft.com/office/drawing/2014/main" val="901440810"/>
                  </a:ext>
                </a:extLst>
              </a:tr>
              <a:tr h="76023">
                <a:tc>
                  <a:txBody>
                    <a:bodyPr/>
                    <a:lstStyle/>
                    <a:p>
                      <a:r>
                        <a:rPr lang="nl-NL" sz="1000"/>
                        <a:t>Betrokkenheid</a:t>
                      </a:r>
                    </a:p>
                  </a:txBody>
                  <a:tcPr marL="0" marR="0" marT="0" marB="0">
                    <a:lnL>
                      <a:noFill/>
                    </a:lnL>
                    <a:lnR>
                      <a:noFill/>
                    </a:lnR>
                    <a:lnT>
                      <a:noFill/>
                    </a:lnT>
                    <a:lnB>
                      <a:noFill/>
                    </a:lnB>
                  </a:tcPr>
                </a:tc>
                <a:tc>
                  <a:txBody>
                    <a:bodyPr/>
                    <a:lstStyle/>
                    <a:p>
                      <a:r>
                        <a:rPr lang="nl-NL" sz="1000"/>
                        <a:t>Groei</a:t>
                      </a:r>
                    </a:p>
                  </a:txBody>
                  <a:tcPr marL="0" marR="0" marT="0" marB="0">
                    <a:lnL>
                      <a:noFill/>
                    </a:lnL>
                    <a:lnR>
                      <a:noFill/>
                    </a:lnR>
                    <a:lnT>
                      <a:noFill/>
                    </a:lnT>
                    <a:lnB>
                      <a:noFill/>
                    </a:lnB>
                  </a:tcPr>
                </a:tc>
                <a:tc>
                  <a:txBody>
                    <a:bodyPr/>
                    <a:lstStyle/>
                    <a:p>
                      <a:r>
                        <a:rPr lang="nl-NL" sz="1000"/>
                        <a:t>Overgave</a:t>
                      </a:r>
                    </a:p>
                  </a:txBody>
                  <a:tcPr marL="0" marR="0" marT="0" marB="0">
                    <a:lnL>
                      <a:noFill/>
                    </a:lnL>
                    <a:lnR>
                      <a:noFill/>
                    </a:lnR>
                    <a:lnT>
                      <a:noFill/>
                    </a:lnT>
                    <a:lnB>
                      <a:noFill/>
                    </a:lnB>
                  </a:tcPr>
                </a:tc>
                <a:tc>
                  <a:txBody>
                    <a:bodyPr/>
                    <a:lstStyle/>
                    <a:p>
                      <a:r>
                        <a:rPr lang="nl-NL" sz="1000"/>
                        <a:t>Vergeving</a:t>
                      </a:r>
                    </a:p>
                  </a:txBody>
                  <a:tcPr marL="0" marR="0" marT="0" marB="0">
                    <a:lnL>
                      <a:noFill/>
                    </a:lnL>
                    <a:lnR>
                      <a:noFill/>
                    </a:lnR>
                    <a:lnT>
                      <a:noFill/>
                    </a:lnT>
                    <a:lnB>
                      <a:noFill/>
                    </a:lnB>
                  </a:tcPr>
                </a:tc>
                <a:extLst>
                  <a:ext uri="{0D108BD9-81ED-4DB2-BD59-A6C34878D82A}">
                    <a16:rowId xmlns:a16="http://schemas.microsoft.com/office/drawing/2014/main" val="870476447"/>
                  </a:ext>
                </a:extLst>
              </a:tr>
              <a:tr h="76023">
                <a:tc>
                  <a:txBody>
                    <a:bodyPr/>
                    <a:lstStyle/>
                    <a:p>
                      <a:r>
                        <a:rPr lang="nl-NL" sz="1000"/>
                        <a:t>Bevrijding</a:t>
                      </a:r>
                    </a:p>
                  </a:txBody>
                  <a:tcPr marL="0" marR="0" marT="0" marB="0">
                    <a:lnL>
                      <a:noFill/>
                    </a:lnL>
                    <a:lnR>
                      <a:noFill/>
                    </a:lnR>
                    <a:lnT>
                      <a:noFill/>
                    </a:lnT>
                    <a:lnB>
                      <a:noFill/>
                    </a:lnB>
                  </a:tcPr>
                </a:tc>
                <a:tc>
                  <a:txBody>
                    <a:bodyPr/>
                    <a:lstStyle/>
                    <a:p>
                      <a:r>
                        <a:rPr lang="nl-NL" sz="1000"/>
                        <a:t>Harmonie</a:t>
                      </a:r>
                    </a:p>
                  </a:txBody>
                  <a:tcPr marL="0" marR="0" marT="0" marB="0">
                    <a:lnL>
                      <a:noFill/>
                    </a:lnL>
                    <a:lnR>
                      <a:noFill/>
                    </a:lnR>
                    <a:lnT>
                      <a:noFill/>
                    </a:lnT>
                    <a:lnB>
                      <a:noFill/>
                    </a:lnB>
                  </a:tcPr>
                </a:tc>
                <a:tc>
                  <a:txBody>
                    <a:bodyPr/>
                    <a:lstStyle/>
                    <a:p>
                      <a:r>
                        <a:rPr lang="nl-NL" sz="1000"/>
                        <a:t>Overvloed</a:t>
                      </a:r>
                    </a:p>
                  </a:txBody>
                  <a:tcPr marL="0" marR="0" marT="0" marB="0">
                    <a:lnL>
                      <a:noFill/>
                    </a:lnL>
                    <a:lnR>
                      <a:noFill/>
                    </a:lnR>
                    <a:lnT>
                      <a:noFill/>
                    </a:lnT>
                    <a:lnB>
                      <a:noFill/>
                    </a:lnB>
                  </a:tcPr>
                </a:tc>
                <a:tc>
                  <a:txBody>
                    <a:bodyPr/>
                    <a:lstStyle/>
                    <a:p>
                      <a:r>
                        <a:rPr lang="nl-NL" sz="1000"/>
                        <a:t>Vernieuwing</a:t>
                      </a:r>
                    </a:p>
                  </a:txBody>
                  <a:tcPr marL="0" marR="0" marT="0" marB="0">
                    <a:lnL>
                      <a:noFill/>
                    </a:lnL>
                    <a:lnR>
                      <a:noFill/>
                    </a:lnR>
                    <a:lnT>
                      <a:noFill/>
                    </a:lnT>
                    <a:lnB>
                      <a:noFill/>
                    </a:lnB>
                  </a:tcPr>
                </a:tc>
                <a:extLst>
                  <a:ext uri="{0D108BD9-81ED-4DB2-BD59-A6C34878D82A}">
                    <a16:rowId xmlns:a16="http://schemas.microsoft.com/office/drawing/2014/main" val="4257217889"/>
                  </a:ext>
                </a:extLst>
              </a:tr>
              <a:tr h="76023">
                <a:tc>
                  <a:txBody>
                    <a:bodyPr/>
                    <a:lstStyle/>
                    <a:p>
                      <a:r>
                        <a:rPr lang="nl-NL" sz="1000"/>
                        <a:t>Bewustzijn</a:t>
                      </a:r>
                    </a:p>
                  </a:txBody>
                  <a:tcPr marL="0" marR="0" marT="0" marB="0">
                    <a:lnL>
                      <a:noFill/>
                    </a:lnL>
                    <a:lnR>
                      <a:noFill/>
                    </a:lnR>
                    <a:lnT>
                      <a:noFill/>
                    </a:lnT>
                    <a:lnB>
                      <a:noFill/>
                    </a:lnB>
                  </a:tcPr>
                </a:tc>
                <a:tc>
                  <a:txBody>
                    <a:bodyPr/>
                    <a:lstStyle/>
                    <a:p>
                      <a:r>
                        <a:rPr lang="nl-NL" sz="1000"/>
                        <a:t>Heelheid</a:t>
                      </a:r>
                    </a:p>
                  </a:txBody>
                  <a:tcPr marL="0" marR="0" marT="0" marB="0">
                    <a:lnL>
                      <a:noFill/>
                    </a:lnL>
                    <a:lnR>
                      <a:noFill/>
                    </a:lnR>
                    <a:lnT>
                      <a:noFill/>
                    </a:lnT>
                    <a:lnB>
                      <a:noFill/>
                    </a:lnB>
                  </a:tcPr>
                </a:tc>
                <a:tc>
                  <a:txBody>
                    <a:bodyPr/>
                    <a:lstStyle/>
                    <a:p>
                      <a:r>
                        <a:rPr lang="nl-NL" sz="1000"/>
                        <a:t>Passie</a:t>
                      </a:r>
                    </a:p>
                  </a:txBody>
                  <a:tcPr marL="0" marR="0" marT="0" marB="0">
                    <a:lnL>
                      <a:noFill/>
                    </a:lnL>
                    <a:lnR>
                      <a:noFill/>
                    </a:lnR>
                    <a:lnT>
                      <a:noFill/>
                    </a:lnT>
                    <a:lnB>
                      <a:noFill/>
                    </a:lnB>
                  </a:tcPr>
                </a:tc>
                <a:tc>
                  <a:txBody>
                    <a:bodyPr/>
                    <a:lstStyle/>
                    <a:p>
                      <a:r>
                        <a:rPr lang="nl-NL" sz="1000"/>
                        <a:t>Vertrouwen</a:t>
                      </a:r>
                    </a:p>
                  </a:txBody>
                  <a:tcPr marL="0" marR="0" marT="0" marB="0">
                    <a:lnL>
                      <a:noFill/>
                    </a:lnL>
                    <a:lnR>
                      <a:noFill/>
                    </a:lnR>
                    <a:lnT>
                      <a:noFill/>
                    </a:lnT>
                    <a:lnB>
                      <a:noFill/>
                    </a:lnB>
                  </a:tcPr>
                </a:tc>
                <a:extLst>
                  <a:ext uri="{0D108BD9-81ED-4DB2-BD59-A6C34878D82A}">
                    <a16:rowId xmlns:a16="http://schemas.microsoft.com/office/drawing/2014/main" val="7203484"/>
                  </a:ext>
                </a:extLst>
              </a:tr>
              <a:tr h="152046">
                <a:tc>
                  <a:txBody>
                    <a:bodyPr/>
                    <a:lstStyle/>
                    <a:p>
                      <a:r>
                        <a:rPr lang="nl-NL" sz="1000"/>
                        <a:t>Bezieling</a:t>
                      </a:r>
                    </a:p>
                  </a:txBody>
                  <a:tcPr marL="0" marR="0" marT="0" marB="0">
                    <a:lnL>
                      <a:noFill/>
                    </a:lnL>
                    <a:lnR>
                      <a:noFill/>
                    </a:lnR>
                    <a:lnT>
                      <a:noFill/>
                    </a:lnT>
                    <a:lnB>
                      <a:noFill/>
                    </a:lnB>
                  </a:tcPr>
                </a:tc>
                <a:tc>
                  <a:txBody>
                    <a:bodyPr/>
                    <a:lstStyle/>
                    <a:p>
                      <a:r>
                        <a:rPr lang="nl-NL" sz="1000"/>
                        <a:t>Hulpvaardigheid</a:t>
                      </a:r>
                    </a:p>
                  </a:txBody>
                  <a:tcPr marL="0" marR="0" marT="0" marB="0">
                    <a:lnL>
                      <a:noFill/>
                    </a:lnL>
                    <a:lnR>
                      <a:noFill/>
                    </a:lnR>
                    <a:lnT>
                      <a:noFill/>
                    </a:lnT>
                    <a:lnB>
                      <a:noFill/>
                    </a:lnB>
                  </a:tcPr>
                </a:tc>
                <a:tc>
                  <a:txBody>
                    <a:bodyPr/>
                    <a:lstStyle/>
                    <a:p>
                      <a:r>
                        <a:rPr lang="nl-NL" sz="1000"/>
                        <a:t>Persoonlijke ontwikkeling</a:t>
                      </a:r>
                    </a:p>
                  </a:txBody>
                  <a:tcPr marL="0" marR="0" marT="0" marB="0">
                    <a:lnL>
                      <a:noFill/>
                    </a:lnL>
                    <a:lnR>
                      <a:noFill/>
                    </a:lnR>
                    <a:lnT>
                      <a:noFill/>
                    </a:lnT>
                    <a:lnB>
                      <a:noFill/>
                    </a:lnB>
                  </a:tcPr>
                </a:tc>
                <a:tc>
                  <a:txBody>
                    <a:bodyPr/>
                    <a:lstStyle/>
                    <a:p>
                      <a:r>
                        <a:rPr lang="nl-NL" sz="1000"/>
                        <a:t>Vindingrijkheid</a:t>
                      </a:r>
                    </a:p>
                  </a:txBody>
                  <a:tcPr marL="0" marR="0" marT="0" marB="0">
                    <a:lnL>
                      <a:noFill/>
                    </a:lnL>
                    <a:lnR>
                      <a:noFill/>
                    </a:lnR>
                    <a:lnT>
                      <a:noFill/>
                    </a:lnT>
                    <a:lnB>
                      <a:noFill/>
                    </a:lnB>
                  </a:tcPr>
                </a:tc>
                <a:extLst>
                  <a:ext uri="{0D108BD9-81ED-4DB2-BD59-A6C34878D82A}">
                    <a16:rowId xmlns:a16="http://schemas.microsoft.com/office/drawing/2014/main" val="1593263214"/>
                  </a:ext>
                </a:extLst>
              </a:tr>
              <a:tr h="76023">
                <a:tc>
                  <a:txBody>
                    <a:bodyPr/>
                    <a:lstStyle/>
                    <a:p>
                      <a:r>
                        <a:rPr lang="nl-NL" sz="1000"/>
                        <a:t>Bloei</a:t>
                      </a:r>
                    </a:p>
                  </a:txBody>
                  <a:tcPr marL="0" marR="0" marT="0" marB="0">
                    <a:lnL>
                      <a:noFill/>
                    </a:lnL>
                    <a:lnR>
                      <a:noFill/>
                    </a:lnR>
                    <a:lnT>
                      <a:noFill/>
                    </a:lnT>
                    <a:lnB>
                      <a:noFill/>
                    </a:lnB>
                  </a:tcPr>
                </a:tc>
                <a:tc>
                  <a:txBody>
                    <a:bodyPr/>
                    <a:lstStyle/>
                    <a:p>
                      <a:r>
                        <a:rPr lang="nl-NL" sz="1000"/>
                        <a:t>Humor</a:t>
                      </a:r>
                    </a:p>
                  </a:txBody>
                  <a:tcPr marL="0" marR="0" marT="0" marB="0">
                    <a:lnL>
                      <a:noFill/>
                    </a:lnL>
                    <a:lnR>
                      <a:noFill/>
                    </a:lnR>
                    <a:lnT>
                      <a:noFill/>
                    </a:lnT>
                    <a:lnB>
                      <a:noFill/>
                    </a:lnB>
                  </a:tcPr>
                </a:tc>
                <a:tc>
                  <a:txBody>
                    <a:bodyPr/>
                    <a:lstStyle/>
                    <a:p>
                      <a:r>
                        <a:rPr lang="nl-NL" sz="1000"/>
                        <a:t>Pionieren</a:t>
                      </a:r>
                    </a:p>
                  </a:txBody>
                  <a:tcPr marL="0" marR="0" marT="0" marB="0">
                    <a:lnL>
                      <a:noFill/>
                    </a:lnL>
                    <a:lnR>
                      <a:noFill/>
                    </a:lnR>
                    <a:lnT>
                      <a:noFill/>
                    </a:lnT>
                    <a:lnB>
                      <a:noFill/>
                    </a:lnB>
                  </a:tcPr>
                </a:tc>
                <a:tc>
                  <a:txBody>
                    <a:bodyPr/>
                    <a:lstStyle/>
                    <a:p>
                      <a:r>
                        <a:rPr lang="nl-NL" sz="1000"/>
                        <a:t>Virtuositeit</a:t>
                      </a:r>
                    </a:p>
                  </a:txBody>
                  <a:tcPr marL="0" marR="0" marT="0" marB="0">
                    <a:lnL>
                      <a:noFill/>
                    </a:lnL>
                    <a:lnR>
                      <a:noFill/>
                    </a:lnR>
                    <a:lnT>
                      <a:noFill/>
                    </a:lnT>
                    <a:lnB>
                      <a:noFill/>
                    </a:lnB>
                  </a:tcPr>
                </a:tc>
                <a:extLst>
                  <a:ext uri="{0D108BD9-81ED-4DB2-BD59-A6C34878D82A}">
                    <a16:rowId xmlns:a16="http://schemas.microsoft.com/office/drawing/2014/main" val="97657438"/>
                  </a:ext>
                </a:extLst>
              </a:tr>
              <a:tr h="152046">
                <a:tc>
                  <a:txBody>
                    <a:bodyPr/>
                    <a:lstStyle/>
                    <a:p>
                      <a:r>
                        <a:rPr lang="nl-NL" sz="1000"/>
                        <a:t>Collegialiteit</a:t>
                      </a:r>
                    </a:p>
                  </a:txBody>
                  <a:tcPr marL="0" marR="0" marT="0" marB="0">
                    <a:lnL>
                      <a:noFill/>
                    </a:lnL>
                    <a:lnR>
                      <a:noFill/>
                    </a:lnR>
                    <a:lnT>
                      <a:noFill/>
                    </a:lnT>
                    <a:lnB>
                      <a:noFill/>
                    </a:lnB>
                  </a:tcPr>
                </a:tc>
                <a:tc>
                  <a:txBody>
                    <a:bodyPr/>
                    <a:lstStyle/>
                    <a:p>
                      <a:r>
                        <a:rPr lang="nl-NL" sz="1000"/>
                        <a:t>Inlevingsvermogen</a:t>
                      </a:r>
                    </a:p>
                  </a:txBody>
                  <a:tcPr marL="0" marR="0" marT="0" marB="0">
                    <a:lnL>
                      <a:noFill/>
                    </a:lnL>
                    <a:lnR>
                      <a:noFill/>
                    </a:lnR>
                    <a:lnT>
                      <a:noFill/>
                    </a:lnT>
                    <a:lnB>
                      <a:noFill/>
                    </a:lnB>
                  </a:tcPr>
                </a:tc>
                <a:tc>
                  <a:txBody>
                    <a:bodyPr/>
                    <a:lstStyle/>
                    <a:p>
                      <a:r>
                        <a:rPr lang="nl-NL" sz="1000"/>
                        <a:t>Plezier</a:t>
                      </a:r>
                    </a:p>
                  </a:txBody>
                  <a:tcPr marL="0" marR="0" marT="0" marB="0">
                    <a:lnL>
                      <a:noFill/>
                    </a:lnL>
                    <a:lnR>
                      <a:noFill/>
                    </a:lnR>
                    <a:lnT>
                      <a:noFill/>
                    </a:lnT>
                    <a:lnB>
                      <a:noFill/>
                    </a:lnB>
                  </a:tcPr>
                </a:tc>
                <a:tc>
                  <a:txBody>
                    <a:bodyPr/>
                    <a:lstStyle/>
                    <a:p>
                      <a:r>
                        <a:rPr lang="nl-NL" sz="1000"/>
                        <a:t>Vitaliteit</a:t>
                      </a:r>
                    </a:p>
                  </a:txBody>
                  <a:tcPr marL="0" marR="0" marT="0" marB="0">
                    <a:lnL>
                      <a:noFill/>
                    </a:lnL>
                    <a:lnR>
                      <a:noFill/>
                    </a:lnR>
                    <a:lnT>
                      <a:noFill/>
                    </a:lnT>
                    <a:lnB>
                      <a:noFill/>
                    </a:lnB>
                  </a:tcPr>
                </a:tc>
                <a:extLst>
                  <a:ext uri="{0D108BD9-81ED-4DB2-BD59-A6C34878D82A}">
                    <a16:rowId xmlns:a16="http://schemas.microsoft.com/office/drawing/2014/main" val="1541620572"/>
                  </a:ext>
                </a:extLst>
              </a:tr>
              <a:tr h="76023">
                <a:tc>
                  <a:txBody>
                    <a:bodyPr/>
                    <a:lstStyle/>
                    <a:p>
                      <a:r>
                        <a:rPr lang="nl-NL" sz="1000"/>
                        <a:t>Communicatie</a:t>
                      </a:r>
                    </a:p>
                  </a:txBody>
                  <a:tcPr marL="0" marR="0" marT="0" marB="0">
                    <a:lnL>
                      <a:noFill/>
                    </a:lnL>
                    <a:lnR>
                      <a:noFill/>
                    </a:lnR>
                    <a:lnT>
                      <a:noFill/>
                    </a:lnT>
                    <a:lnB>
                      <a:noFill/>
                    </a:lnB>
                  </a:tcPr>
                </a:tc>
                <a:tc>
                  <a:txBody>
                    <a:bodyPr/>
                    <a:lstStyle/>
                    <a:p>
                      <a:r>
                        <a:rPr lang="nl-NL" sz="1000"/>
                        <a:t>Innerlijke vrede</a:t>
                      </a:r>
                    </a:p>
                  </a:txBody>
                  <a:tcPr marL="0" marR="0" marT="0" marB="0">
                    <a:lnL>
                      <a:noFill/>
                    </a:lnL>
                    <a:lnR>
                      <a:noFill/>
                    </a:lnR>
                    <a:lnT>
                      <a:noFill/>
                    </a:lnT>
                    <a:lnB>
                      <a:noFill/>
                    </a:lnB>
                  </a:tcPr>
                </a:tc>
                <a:tc>
                  <a:txBody>
                    <a:bodyPr/>
                    <a:lstStyle/>
                    <a:p>
                      <a:r>
                        <a:rPr lang="nl-NL" sz="1000"/>
                        <a:t>Prestigieus</a:t>
                      </a:r>
                    </a:p>
                  </a:txBody>
                  <a:tcPr marL="0" marR="0" marT="0" marB="0">
                    <a:lnL>
                      <a:noFill/>
                    </a:lnL>
                    <a:lnR>
                      <a:noFill/>
                    </a:lnR>
                    <a:lnT>
                      <a:noFill/>
                    </a:lnT>
                    <a:lnB>
                      <a:noFill/>
                    </a:lnB>
                  </a:tcPr>
                </a:tc>
                <a:tc>
                  <a:txBody>
                    <a:bodyPr/>
                    <a:lstStyle/>
                    <a:p>
                      <a:r>
                        <a:rPr lang="nl-NL" sz="1000"/>
                        <a:t>Volharding</a:t>
                      </a:r>
                    </a:p>
                  </a:txBody>
                  <a:tcPr marL="0" marR="0" marT="0" marB="0">
                    <a:lnL>
                      <a:noFill/>
                    </a:lnL>
                    <a:lnR>
                      <a:noFill/>
                    </a:lnR>
                    <a:lnT>
                      <a:noFill/>
                    </a:lnT>
                    <a:lnB>
                      <a:noFill/>
                    </a:lnB>
                  </a:tcPr>
                </a:tc>
                <a:extLst>
                  <a:ext uri="{0D108BD9-81ED-4DB2-BD59-A6C34878D82A}">
                    <a16:rowId xmlns:a16="http://schemas.microsoft.com/office/drawing/2014/main" val="643847720"/>
                  </a:ext>
                </a:extLst>
              </a:tr>
              <a:tr h="76023">
                <a:tc>
                  <a:txBody>
                    <a:bodyPr/>
                    <a:lstStyle/>
                    <a:p>
                      <a:r>
                        <a:rPr lang="nl-NL" sz="1000"/>
                        <a:t>Competitie</a:t>
                      </a:r>
                    </a:p>
                  </a:txBody>
                  <a:tcPr marL="0" marR="0" marT="0" marB="0">
                    <a:lnL>
                      <a:noFill/>
                    </a:lnL>
                    <a:lnR>
                      <a:noFill/>
                    </a:lnR>
                    <a:lnT>
                      <a:noFill/>
                    </a:lnT>
                    <a:lnB>
                      <a:noFill/>
                    </a:lnB>
                  </a:tcPr>
                </a:tc>
                <a:tc>
                  <a:txBody>
                    <a:bodyPr/>
                    <a:lstStyle/>
                    <a:p>
                      <a:r>
                        <a:rPr lang="nl-NL" sz="1000"/>
                        <a:t>Innovatief</a:t>
                      </a:r>
                    </a:p>
                  </a:txBody>
                  <a:tcPr marL="0" marR="0" marT="0" marB="0">
                    <a:lnL>
                      <a:noFill/>
                    </a:lnL>
                    <a:lnR>
                      <a:noFill/>
                    </a:lnR>
                    <a:lnT>
                      <a:noFill/>
                    </a:lnT>
                    <a:lnB>
                      <a:noFill/>
                    </a:lnB>
                  </a:tcPr>
                </a:tc>
                <a:tc>
                  <a:txBody>
                    <a:bodyPr/>
                    <a:lstStyle/>
                    <a:p>
                      <a:r>
                        <a:rPr lang="nl-NL" sz="1000"/>
                        <a:t>Puurheid</a:t>
                      </a:r>
                    </a:p>
                  </a:txBody>
                  <a:tcPr marL="0" marR="0" marT="0" marB="0">
                    <a:lnL>
                      <a:noFill/>
                    </a:lnL>
                    <a:lnR>
                      <a:noFill/>
                    </a:lnR>
                    <a:lnT>
                      <a:noFill/>
                    </a:lnT>
                    <a:lnB>
                      <a:noFill/>
                    </a:lnB>
                  </a:tcPr>
                </a:tc>
                <a:tc>
                  <a:txBody>
                    <a:bodyPr/>
                    <a:lstStyle/>
                    <a:p>
                      <a:r>
                        <a:rPr lang="nl-NL" sz="1000"/>
                        <a:t>Volmaaktheid</a:t>
                      </a:r>
                    </a:p>
                  </a:txBody>
                  <a:tcPr marL="0" marR="0" marT="0" marB="0">
                    <a:lnL>
                      <a:noFill/>
                    </a:lnL>
                    <a:lnR>
                      <a:noFill/>
                    </a:lnR>
                    <a:lnT>
                      <a:noFill/>
                    </a:lnT>
                    <a:lnB>
                      <a:noFill/>
                    </a:lnB>
                  </a:tcPr>
                </a:tc>
                <a:extLst>
                  <a:ext uri="{0D108BD9-81ED-4DB2-BD59-A6C34878D82A}">
                    <a16:rowId xmlns:a16="http://schemas.microsoft.com/office/drawing/2014/main" val="598915045"/>
                  </a:ext>
                </a:extLst>
              </a:tr>
              <a:tr h="76023">
                <a:tc>
                  <a:txBody>
                    <a:bodyPr/>
                    <a:lstStyle/>
                    <a:p>
                      <a:r>
                        <a:rPr lang="nl-NL" sz="1000"/>
                        <a:t>Continuïteit</a:t>
                      </a:r>
                    </a:p>
                  </a:txBody>
                  <a:tcPr marL="0" marR="0" marT="0" marB="0">
                    <a:lnL>
                      <a:noFill/>
                    </a:lnL>
                    <a:lnR>
                      <a:noFill/>
                    </a:lnR>
                    <a:lnT>
                      <a:noFill/>
                    </a:lnT>
                    <a:lnB>
                      <a:noFill/>
                    </a:lnB>
                  </a:tcPr>
                </a:tc>
                <a:tc>
                  <a:txBody>
                    <a:bodyPr/>
                    <a:lstStyle/>
                    <a:p>
                      <a:r>
                        <a:rPr lang="nl-NL" sz="1000"/>
                        <a:t>Inspiratie</a:t>
                      </a:r>
                    </a:p>
                  </a:txBody>
                  <a:tcPr marL="0" marR="0" marT="0" marB="0">
                    <a:lnL>
                      <a:noFill/>
                    </a:lnL>
                    <a:lnR>
                      <a:noFill/>
                    </a:lnR>
                    <a:lnT>
                      <a:noFill/>
                    </a:lnT>
                    <a:lnB>
                      <a:noFill/>
                    </a:lnB>
                  </a:tcPr>
                </a:tc>
                <a:tc>
                  <a:txBody>
                    <a:bodyPr/>
                    <a:lstStyle/>
                    <a:p>
                      <a:r>
                        <a:rPr lang="nl-NL" sz="1000"/>
                        <a:t>Rationaliteit</a:t>
                      </a:r>
                    </a:p>
                  </a:txBody>
                  <a:tcPr marL="0" marR="0" marT="0" marB="0">
                    <a:lnL>
                      <a:noFill/>
                    </a:lnL>
                    <a:lnR>
                      <a:noFill/>
                    </a:lnR>
                    <a:lnT>
                      <a:noFill/>
                    </a:lnT>
                    <a:lnB>
                      <a:noFill/>
                    </a:lnB>
                  </a:tcPr>
                </a:tc>
                <a:tc>
                  <a:txBody>
                    <a:bodyPr/>
                    <a:lstStyle/>
                    <a:p>
                      <a:r>
                        <a:rPr lang="nl-NL" sz="1000"/>
                        <a:t>Vrede</a:t>
                      </a:r>
                    </a:p>
                  </a:txBody>
                  <a:tcPr marL="0" marR="0" marT="0" marB="0">
                    <a:lnL>
                      <a:noFill/>
                    </a:lnL>
                    <a:lnR>
                      <a:noFill/>
                    </a:lnR>
                    <a:lnT>
                      <a:noFill/>
                    </a:lnT>
                    <a:lnB>
                      <a:noFill/>
                    </a:lnB>
                  </a:tcPr>
                </a:tc>
                <a:extLst>
                  <a:ext uri="{0D108BD9-81ED-4DB2-BD59-A6C34878D82A}">
                    <a16:rowId xmlns:a16="http://schemas.microsoft.com/office/drawing/2014/main" val="4273326155"/>
                  </a:ext>
                </a:extLst>
              </a:tr>
              <a:tr h="152046">
                <a:tc>
                  <a:txBody>
                    <a:bodyPr/>
                    <a:lstStyle/>
                    <a:p>
                      <a:r>
                        <a:rPr lang="nl-NL" sz="1000"/>
                        <a:t>Creativiteit</a:t>
                      </a:r>
                    </a:p>
                  </a:txBody>
                  <a:tcPr marL="0" marR="0" marT="0" marB="0">
                    <a:lnL>
                      <a:noFill/>
                    </a:lnL>
                    <a:lnR>
                      <a:noFill/>
                    </a:lnR>
                    <a:lnT>
                      <a:noFill/>
                    </a:lnT>
                    <a:lnB>
                      <a:noFill/>
                    </a:lnB>
                  </a:tcPr>
                </a:tc>
                <a:tc>
                  <a:txBody>
                    <a:bodyPr/>
                    <a:lstStyle/>
                    <a:p>
                      <a:r>
                        <a:rPr lang="nl-NL" sz="1000"/>
                        <a:t>Integriteit</a:t>
                      </a:r>
                    </a:p>
                  </a:txBody>
                  <a:tcPr marL="0" marR="0" marT="0" marB="0">
                    <a:lnL>
                      <a:noFill/>
                    </a:lnL>
                    <a:lnR>
                      <a:noFill/>
                    </a:lnR>
                    <a:lnT>
                      <a:noFill/>
                    </a:lnT>
                    <a:lnB>
                      <a:noFill/>
                    </a:lnB>
                  </a:tcPr>
                </a:tc>
                <a:tc>
                  <a:txBody>
                    <a:bodyPr/>
                    <a:lstStyle/>
                    <a:p>
                      <a:r>
                        <a:rPr lang="nl-NL" sz="1000"/>
                        <a:t>Rechtvaardigheid</a:t>
                      </a:r>
                    </a:p>
                  </a:txBody>
                  <a:tcPr marL="0" marR="0" marT="0" marB="0">
                    <a:lnL>
                      <a:noFill/>
                    </a:lnL>
                    <a:lnR>
                      <a:noFill/>
                    </a:lnR>
                    <a:lnT>
                      <a:noFill/>
                    </a:lnT>
                    <a:lnB>
                      <a:noFill/>
                    </a:lnB>
                  </a:tcPr>
                </a:tc>
                <a:tc>
                  <a:txBody>
                    <a:bodyPr/>
                    <a:lstStyle/>
                    <a:p>
                      <a:r>
                        <a:rPr lang="nl-NL" sz="1000"/>
                        <a:t>Vreugde</a:t>
                      </a:r>
                    </a:p>
                  </a:txBody>
                  <a:tcPr marL="0" marR="0" marT="0" marB="0">
                    <a:lnL>
                      <a:noFill/>
                    </a:lnL>
                    <a:lnR>
                      <a:noFill/>
                    </a:lnR>
                    <a:lnT>
                      <a:noFill/>
                    </a:lnT>
                    <a:lnB>
                      <a:noFill/>
                    </a:lnB>
                  </a:tcPr>
                </a:tc>
                <a:extLst>
                  <a:ext uri="{0D108BD9-81ED-4DB2-BD59-A6C34878D82A}">
                    <a16:rowId xmlns:a16="http://schemas.microsoft.com/office/drawing/2014/main" val="3773791982"/>
                  </a:ext>
                </a:extLst>
              </a:tr>
              <a:tr h="76023">
                <a:tc>
                  <a:txBody>
                    <a:bodyPr/>
                    <a:lstStyle/>
                    <a:p>
                      <a:r>
                        <a:rPr lang="nl-NL" sz="1000"/>
                        <a:t>Daadkracht</a:t>
                      </a:r>
                    </a:p>
                  </a:txBody>
                  <a:tcPr marL="0" marR="0" marT="0" marB="0">
                    <a:lnL>
                      <a:noFill/>
                    </a:lnL>
                    <a:lnR>
                      <a:noFill/>
                    </a:lnR>
                    <a:lnT>
                      <a:noFill/>
                    </a:lnT>
                    <a:lnB>
                      <a:noFill/>
                    </a:lnB>
                  </a:tcPr>
                </a:tc>
                <a:tc>
                  <a:txBody>
                    <a:bodyPr/>
                    <a:lstStyle/>
                    <a:p>
                      <a:r>
                        <a:rPr lang="nl-NL" sz="1000"/>
                        <a:t>Intimiteit</a:t>
                      </a:r>
                    </a:p>
                  </a:txBody>
                  <a:tcPr marL="0" marR="0" marT="0" marB="0">
                    <a:lnL>
                      <a:noFill/>
                    </a:lnL>
                    <a:lnR>
                      <a:noFill/>
                    </a:lnR>
                    <a:lnT>
                      <a:noFill/>
                    </a:lnT>
                    <a:lnB>
                      <a:noFill/>
                    </a:lnB>
                  </a:tcPr>
                </a:tc>
                <a:tc>
                  <a:txBody>
                    <a:bodyPr/>
                    <a:lstStyle/>
                    <a:p>
                      <a:r>
                        <a:rPr lang="nl-NL" sz="1000"/>
                        <a:t>Respect</a:t>
                      </a:r>
                    </a:p>
                  </a:txBody>
                  <a:tcPr marL="0" marR="0" marT="0" marB="0">
                    <a:lnL>
                      <a:noFill/>
                    </a:lnL>
                    <a:lnR>
                      <a:noFill/>
                    </a:lnR>
                    <a:lnT>
                      <a:noFill/>
                    </a:lnT>
                    <a:lnB>
                      <a:noFill/>
                    </a:lnB>
                  </a:tcPr>
                </a:tc>
                <a:tc>
                  <a:txBody>
                    <a:bodyPr/>
                    <a:lstStyle/>
                    <a:p>
                      <a:r>
                        <a:rPr lang="nl-NL" sz="1000"/>
                        <a:t>Vriendschap</a:t>
                      </a:r>
                    </a:p>
                  </a:txBody>
                  <a:tcPr marL="0" marR="0" marT="0" marB="0">
                    <a:lnL>
                      <a:noFill/>
                    </a:lnL>
                    <a:lnR>
                      <a:noFill/>
                    </a:lnR>
                    <a:lnT>
                      <a:noFill/>
                    </a:lnT>
                    <a:lnB>
                      <a:noFill/>
                    </a:lnB>
                  </a:tcPr>
                </a:tc>
                <a:extLst>
                  <a:ext uri="{0D108BD9-81ED-4DB2-BD59-A6C34878D82A}">
                    <a16:rowId xmlns:a16="http://schemas.microsoft.com/office/drawing/2014/main" val="1969055529"/>
                  </a:ext>
                </a:extLst>
              </a:tr>
              <a:tr h="76023">
                <a:tc>
                  <a:txBody>
                    <a:bodyPr/>
                    <a:lstStyle/>
                    <a:p>
                      <a:r>
                        <a:rPr lang="nl-NL" sz="1000"/>
                        <a:t>Dankbaarheid</a:t>
                      </a:r>
                    </a:p>
                  </a:txBody>
                  <a:tcPr marL="0" marR="0" marT="0" marB="0">
                    <a:lnL>
                      <a:noFill/>
                    </a:lnL>
                    <a:lnR>
                      <a:noFill/>
                    </a:lnR>
                    <a:lnT>
                      <a:noFill/>
                    </a:lnT>
                    <a:lnB>
                      <a:noFill/>
                    </a:lnB>
                  </a:tcPr>
                </a:tc>
                <a:tc>
                  <a:txBody>
                    <a:bodyPr/>
                    <a:lstStyle/>
                    <a:p>
                      <a:r>
                        <a:rPr lang="nl-NL" sz="1000"/>
                        <a:t>Inzet</a:t>
                      </a:r>
                    </a:p>
                  </a:txBody>
                  <a:tcPr marL="0" marR="0" marT="0" marB="0">
                    <a:lnL>
                      <a:noFill/>
                    </a:lnL>
                    <a:lnR>
                      <a:noFill/>
                    </a:lnR>
                    <a:lnT>
                      <a:noFill/>
                    </a:lnT>
                    <a:lnB>
                      <a:noFill/>
                    </a:lnB>
                  </a:tcPr>
                </a:tc>
                <a:tc>
                  <a:txBody>
                    <a:bodyPr/>
                    <a:lstStyle/>
                    <a:p>
                      <a:r>
                        <a:rPr lang="nl-NL" sz="1000"/>
                        <a:t>Resultaat</a:t>
                      </a:r>
                    </a:p>
                  </a:txBody>
                  <a:tcPr marL="0" marR="0" marT="0" marB="0">
                    <a:lnL>
                      <a:noFill/>
                    </a:lnL>
                    <a:lnR>
                      <a:noFill/>
                    </a:lnR>
                    <a:lnT>
                      <a:noFill/>
                    </a:lnT>
                    <a:lnB>
                      <a:noFill/>
                    </a:lnB>
                  </a:tcPr>
                </a:tc>
                <a:tc>
                  <a:txBody>
                    <a:bodyPr/>
                    <a:lstStyle/>
                    <a:p>
                      <a:r>
                        <a:rPr lang="nl-NL" sz="1000"/>
                        <a:t>Vrijgevigheid</a:t>
                      </a:r>
                    </a:p>
                  </a:txBody>
                  <a:tcPr marL="0" marR="0" marT="0" marB="0">
                    <a:lnL>
                      <a:noFill/>
                    </a:lnL>
                    <a:lnR>
                      <a:noFill/>
                    </a:lnR>
                    <a:lnT>
                      <a:noFill/>
                    </a:lnT>
                    <a:lnB>
                      <a:noFill/>
                    </a:lnB>
                  </a:tcPr>
                </a:tc>
                <a:extLst>
                  <a:ext uri="{0D108BD9-81ED-4DB2-BD59-A6C34878D82A}">
                    <a16:rowId xmlns:a16="http://schemas.microsoft.com/office/drawing/2014/main" val="838956206"/>
                  </a:ext>
                </a:extLst>
              </a:tr>
              <a:tr h="76023">
                <a:tc>
                  <a:txBody>
                    <a:bodyPr/>
                    <a:lstStyle/>
                    <a:p>
                      <a:r>
                        <a:rPr lang="nl-NL" sz="1000"/>
                        <a:t>Degelijkheid</a:t>
                      </a:r>
                    </a:p>
                  </a:txBody>
                  <a:tcPr marL="0" marR="0" marT="0" marB="0">
                    <a:lnL>
                      <a:noFill/>
                    </a:lnL>
                    <a:lnR>
                      <a:noFill/>
                    </a:lnR>
                    <a:lnT>
                      <a:noFill/>
                    </a:lnT>
                    <a:lnB>
                      <a:noFill/>
                    </a:lnB>
                  </a:tcPr>
                </a:tc>
                <a:tc>
                  <a:txBody>
                    <a:bodyPr/>
                    <a:lstStyle/>
                    <a:p>
                      <a:r>
                        <a:rPr lang="nl-NL" sz="1000"/>
                        <a:t>Inzicht</a:t>
                      </a:r>
                    </a:p>
                  </a:txBody>
                  <a:tcPr marL="0" marR="0" marT="0" marB="0">
                    <a:lnL>
                      <a:noFill/>
                    </a:lnL>
                    <a:lnR>
                      <a:noFill/>
                    </a:lnR>
                    <a:lnT>
                      <a:noFill/>
                    </a:lnT>
                    <a:lnB>
                      <a:noFill/>
                    </a:lnB>
                  </a:tcPr>
                </a:tc>
                <a:tc>
                  <a:txBody>
                    <a:bodyPr/>
                    <a:lstStyle/>
                    <a:p>
                      <a:r>
                        <a:rPr lang="nl-NL" sz="1000"/>
                        <a:t>Rijkdom</a:t>
                      </a:r>
                    </a:p>
                  </a:txBody>
                  <a:tcPr marL="0" marR="0" marT="0" marB="0">
                    <a:lnL>
                      <a:noFill/>
                    </a:lnL>
                    <a:lnR>
                      <a:noFill/>
                    </a:lnR>
                    <a:lnT>
                      <a:noFill/>
                    </a:lnT>
                    <a:lnB>
                      <a:noFill/>
                    </a:lnB>
                  </a:tcPr>
                </a:tc>
                <a:tc>
                  <a:txBody>
                    <a:bodyPr/>
                    <a:lstStyle/>
                    <a:p>
                      <a:r>
                        <a:rPr lang="nl-NL" sz="1000"/>
                        <a:t>Vrijheid</a:t>
                      </a:r>
                    </a:p>
                  </a:txBody>
                  <a:tcPr marL="0" marR="0" marT="0" marB="0">
                    <a:lnL>
                      <a:noFill/>
                    </a:lnL>
                    <a:lnR>
                      <a:noFill/>
                    </a:lnR>
                    <a:lnT>
                      <a:noFill/>
                    </a:lnT>
                    <a:lnB>
                      <a:noFill/>
                    </a:lnB>
                  </a:tcPr>
                </a:tc>
                <a:extLst>
                  <a:ext uri="{0D108BD9-81ED-4DB2-BD59-A6C34878D82A}">
                    <a16:rowId xmlns:a16="http://schemas.microsoft.com/office/drawing/2014/main" val="3356398473"/>
                  </a:ext>
                </a:extLst>
              </a:tr>
              <a:tr h="76023">
                <a:tc>
                  <a:txBody>
                    <a:bodyPr/>
                    <a:lstStyle/>
                    <a:p>
                      <a:r>
                        <a:rPr lang="nl-NL" sz="1000"/>
                        <a:t>Deskundigheid</a:t>
                      </a:r>
                    </a:p>
                  </a:txBody>
                  <a:tcPr marL="0" marR="0" marT="0" marB="0">
                    <a:lnL>
                      <a:noFill/>
                    </a:lnL>
                    <a:lnR>
                      <a:noFill/>
                    </a:lnR>
                    <a:lnT>
                      <a:noFill/>
                    </a:lnT>
                    <a:lnB>
                      <a:noFill/>
                    </a:lnB>
                  </a:tcPr>
                </a:tc>
                <a:tc>
                  <a:txBody>
                    <a:bodyPr/>
                    <a:lstStyle/>
                    <a:p>
                      <a:r>
                        <a:rPr lang="nl-NL" sz="1000"/>
                        <a:t>Kennis</a:t>
                      </a:r>
                    </a:p>
                  </a:txBody>
                  <a:tcPr marL="0" marR="0" marT="0" marB="0">
                    <a:lnL>
                      <a:noFill/>
                    </a:lnL>
                    <a:lnR>
                      <a:noFill/>
                    </a:lnR>
                    <a:lnT>
                      <a:noFill/>
                    </a:lnT>
                    <a:lnB>
                      <a:noFill/>
                    </a:lnB>
                  </a:tcPr>
                </a:tc>
                <a:tc>
                  <a:txBody>
                    <a:bodyPr/>
                    <a:lstStyle/>
                    <a:p>
                      <a:r>
                        <a:rPr lang="nl-NL" sz="1000"/>
                        <a:t>Rust</a:t>
                      </a:r>
                    </a:p>
                  </a:txBody>
                  <a:tcPr marL="0" marR="0" marT="0" marB="0">
                    <a:lnL>
                      <a:noFill/>
                    </a:lnL>
                    <a:lnR>
                      <a:noFill/>
                    </a:lnR>
                    <a:lnT>
                      <a:noFill/>
                    </a:lnT>
                    <a:lnB>
                      <a:noFill/>
                    </a:lnB>
                  </a:tcPr>
                </a:tc>
                <a:tc>
                  <a:txBody>
                    <a:bodyPr/>
                    <a:lstStyle/>
                    <a:p>
                      <a:r>
                        <a:rPr lang="nl-NL" sz="1000" dirty="0"/>
                        <a:t>Waardering</a:t>
                      </a:r>
                    </a:p>
                  </a:txBody>
                  <a:tcPr marL="0" marR="0" marT="0" marB="0">
                    <a:lnL>
                      <a:noFill/>
                    </a:lnL>
                    <a:lnR>
                      <a:noFill/>
                    </a:lnR>
                    <a:lnT>
                      <a:noFill/>
                    </a:lnT>
                    <a:lnB>
                      <a:noFill/>
                    </a:lnB>
                  </a:tcPr>
                </a:tc>
                <a:extLst>
                  <a:ext uri="{0D108BD9-81ED-4DB2-BD59-A6C34878D82A}">
                    <a16:rowId xmlns:a16="http://schemas.microsoft.com/office/drawing/2014/main" val="218888675"/>
                  </a:ext>
                </a:extLst>
              </a:tr>
              <a:tr h="152046">
                <a:tc>
                  <a:txBody>
                    <a:bodyPr/>
                    <a:lstStyle/>
                    <a:p>
                      <a:r>
                        <a:rPr lang="nl-NL" sz="1000"/>
                        <a:t>Deugdbaarheid</a:t>
                      </a:r>
                    </a:p>
                  </a:txBody>
                  <a:tcPr marL="0" marR="0" marT="0" marB="0">
                    <a:lnL>
                      <a:noFill/>
                    </a:lnL>
                    <a:lnR>
                      <a:noFill/>
                    </a:lnR>
                    <a:lnT>
                      <a:noFill/>
                    </a:lnT>
                    <a:lnB>
                      <a:noFill/>
                    </a:lnB>
                  </a:tcPr>
                </a:tc>
                <a:tc>
                  <a:txBody>
                    <a:bodyPr/>
                    <a:lstStyle/>
                    <a:p>
                      <a:r>
                        <a:rPr lang="nl-NL" sz="1000"/>
                        <a:t>Klantgerichtheid</a:t>
                      </a:r>
                    </a:p>
                  </a:txBody>
                  <a:tcPr marL="0" marR="0" marT="0" marB="0">
                    <a:lnL>
                      <a:noFill/>
                    </a:lnL>
                    <a:lnR>
                      <a:noFill/>
                    </a:lnR>
                    <a:lnT>
                      <a:noFill/>
                    </a:lnT>
                    <a:lnB>
                      <a:noFill/>
                    </a:lnB>
                  </a:tcPr>
                </a:tc>
                <a:tc>
                  <a:txBody>
                    <a:bodyPr/>
                    <a:lstStyle/>
                    <a:p>
                      <a:r>
                        <a:rPr lang="nl-NL" sz="1000"/>
                        <a:t>Samenwerken</a:t>
                      </a:r>
                    </a:p>
                  </a:txBody>
                  <a:tcPr marL="0" marR="0" marT="0" marB="0">
                    <a:lnL>
                      <a:noFill/>
                    </a:lnL>
                    <a:lnR>
                      <a:noFill/>
                    </a:lnR>
                    <a:lnT>
                      <a:noFill/>
                    </a:lnT>
                    <a:lnB>
                      <a:noFill/>
                    </a:lnB>
                  </a:tcPr>
                </a:tc>
                <a:tc>
                  <a:txBody>
                    <a:bodyPr/>
                    <a:lstStyle/>
                    <a:p>
                      <a:r>
                        <a:rPr lang="nl-NL" sz="1000"/>
                        <a:t>Waardevol</a:t>
                      </a:r>
                    </a:p>
                  </a:txBody>
                  <a:tcPr marL="0" marR="0" marT="0" marB="0">
                    <a:lnL>
                      <a:noFill/>
                    </a:lnL>
                    <a:lnR>
                      <a:noFill/>
                    </a:lnR>
                    <a:lnT>
                      <a:noFill/>
                    </a:lnT>
                    <a:lnB>
                      <a:noFill/>
                    </a:lnB>
                  </a:tcPr>
                </a:tc>
                <a:extLst>
                  <a:ext uri="{0D108BD9-81ED-4DB2-BD59-A6C34878D82A}">
                    <a16:rowId xmlns:a16="http://schemas.microsoft.com/office/drawing/2014/main" val="2014420980"/>
                  </a:ext>
                </a:extLst>
              </a:tr>
              <a:tr h="152046">
                <a:tc>
                  <a:txBody>
                    <a:bodyPr/>
                    <a:lstStyle/>
                    <a:p>
                      <a:r>
                        <a:rPr lang="nl-NL" sz="1000"/>
                        <a:t>Dienstbaarheid</a:t>
                      </a:r>
                    </a:p>
                  </a:txBody>
                  <a:tcPr marL="0" marR="0" marT="0" marB="0">
                    <a:lnL>
                      <a:noFill/>
                    </a:lnL>
                    <a:lnR>
                      <a:noFill/>
                    </a:lnR>
                    <a:lnT>
                      <a:noFill/>
                    </a:lnT>
                    <a:lnB>
                      <a:noFill/>
                    </a:lnB>
                  </a:tcPr>
                </a:tc>
                <a:tc>
                  <a:txBody>
                    <a:bodyPr/>
                    <a:lstStyle/>
                    <a:p>
                      <a:r>
                        <a:rPr lang="nl-NL" sz="1000"/>
                        <a:t>Klantvriendelijkheid</a:t>
                      </a:r>
                    </a:p>
                  </a:txBody>
                  <a:tcPr marL="0" marR="0" marT="0" marB="0">
                    <a:lnL>
                      <a:noFill/>
                    </a:lnL>
                    <a:lnR>
                      <a:noFill/>
                    </a:lnR>
                    <a:lnT>
                      <a:noFill/>
                    </a:lnT>
                    <a:lnB>
                      <a:noFill/>
                    </a:lnB>
                  </a:tcPr>
                </a:tc>
                <a:tc>
                  <a:txBody>
                    <a:bodyPr/>
                    <a:lstStyle/>
                    <a:p>
                      <a:r>
                        <a:rPr lang="nl-NL" sz="1000"/>
                        <a:t>Samenzijn</a:t>
                      </a:r>
                    </a:p>
                  </a:txBody>
                  <a:tcPr marL="0" marR="0" marT="0" marB="0">
                    <a:lnL>
                      <a:noFill/>
                    </a:lnL>
                    <a:lnR>
                      <a:noFill/>
                    </a:lnR>
                    <a:lnT>
                      <a:noFill/>
                    </a:lnT>
                    <a:lnB>
                      <a:noFill/>
                    </a:lnB>
                  </a:tcPr>
                </a:tc>
                <a:tc>
                  <a:txBody>
                    <a:bodyPr/>
                    <a:lstStyle/>
                    <a:p>
                      <a:r>
                        <a:rPr lang="nl-NL" sz="1000" dirty="0"/>
                        <a:t>Waardevrij</a:t>
                      </a:r>
                    </a:p>
                  </a:txBody>
                  <a:tcPr marL="0" marR="0" marT="0" marB="0">
                    <a:lnL>
                      <a:noFill/>
                    </a:lnL>
                    <a:lnR>
                      <a:noFill/>
                    </a:lnR>
                    <a:lnT>
                      <a:noFill/>
                    </a:lnT>
                    <a:lnB>
                      <a:noFill/>
                    </a:lnB>
                  </a:tcPr>
                </a:tc>
                <a:extLst>
                  <a:ext uri="{0D108BD9-81ED-4DB2-BD59-A6C34878D82A}">
                    <a16:rowId xmlns:a16="http://schemas.microsoft.com/office/drawing/2014/main" val="3487311444"/>
                  </a:ext>
                </a:extLst>
              </a:tr>
            </a:tbl>
          </a:graphicData>
        </a:graphic>
      </p:graphicFrame>
      <p:graphicFrame>
        <p:nvGraphicFramePr>
          <p:cNvPr id="9" name="Tabel 8">
            <a:extLst>
              <a:ext uri="{FF2B5EF4-FFF2-40B4-BE49-F238E27FC236}">
                <a16:creationId xmlns:a16="http://schemas.microsoft.com/office/drawing/2014/main" id="{AC5C178E-CED8-4D62-A13C-029FB4EABFF9}"/>
              </a:ext>
            </a:extLst>
          </p:cNvPr>
          <p:cNvGraphicFramePr>
            <a:graphicFrameLocks noGrp="1"/>
          </p:cNvGraphicFramePr>
          <p:nvPr>
            <p:extLst>
              <p:ext uri="{D42A27DB-BD31-4B8C-83A1-F6EECF244321}">
                <p14:modId xmlns:p14="http://schemas.microsoft.com/office/powerpoint/2010/main" val="3824048076"/>
              </p:ext>
            </p:extLst>
          </p:nvPr>
        </p:nvGraphicFramePr>
        <p:xfrm>
          <a:off x="6895052" y="2219904"/>
          <a:ext cx="4999836" cy="2918264"/>
        </p:xfrm>
        <a:graphic>
          <a:graphicData uri="http://schemas.openxmlformats.org/drawingml/2006/table">
            <a:tbl>
              <a:tblPr/>
              <a:tblGrid>
                <a:gridCol w="1249959">
                  <a:extLst>
                    <a:ext uri="{9D8B030D-6E8A-4147-A177-3AD203B41FA5}">
                      <a16:colId xmlns:a16="http://schemas.microsoft.com/office/drawing/2014/main" val="911214432"/>
                    </a:ext>
                  </a:extLst>
                </a:gridCol>
                <a:gridCol w="1249959">
                  <a:extLst>
                    <a:ext uri="{9D8B030D-6E8A-4147-A177-3AD203B41FA5}">
                      <a16:colId xmlns:a16="http://schemas.microsoft.com/office/drawing/2014/main" val="173104285"/>
                    </a:ext>
                  </a:extLst>
                </a:gridCol>
                <a:gridCol w="1249959">
                  <a:extLst>
                    <a:ext uri="{9D8B030D-6E8A-4147-A177-3AD203B41FA5}">
                      <a16:colId xmlns:a16="http://schemas.microsoft.com/office/drawing/2014/main" val="1596809706"/>
                    </a:ext>
                  </a:extLst>
                </a:gridCol>
                <a:gridCol w="1249959">
                  <a:extLst>
                    <a:ext uri="{9D8B030D-6E8A-4147-A177-3AD203B41FA5}">
                      <a16:colId xmlns:a16="http://schemas.microsoft.com/office/drawing/2014/main" val="1179820738"/>
                    </a:ext>
                  </a:extLst>
                </a:gridCol>
              </a:tblGrid>
              <a:tr h="152046">
                <a:tc>
                  <a:txBody>
                    <a:bodyPr/>
                    <a:lstStyle/>
                    <a:p>
                      <a:r>
                        <a:rPr lang="nl-NL" sz="1000"/>
                        <a:t>Discipline</a:t>
                      </a:r>
                    </a:p>
                  </a:txBody>
                  <a:tcPr marL="0" marR="0" marT="0" marB="0">
                    <a:lnL>
                      <a:noFill/>
                    </a:lnL>
                    <a:lnR>
                      <a:noFill/>
                    </a:lnR>
                    <a:lnT>
                      <a:noFill/>
                    </a:lnT>
                    <a:lnB>
                      <a:noFill/>
                    </a:lnB>
                  </a:tcPr>
                </a:tc>
                <a:tc>
                  <a:txBody>
                    <a:bodyPr/>
                    <a:lstStyle/>
                    <a:p>
                      <a:r>
                        <a:rPr lang="nl-NL" sz="1000"/>
                        <a:t>Kunstzinnigheid</a:t>
                      </a:r>
                    </a:p>
                  </a:txBody>
                  <a:tcPr marL="0" marR="0" marT="0" marB="0">
                    <a:lnL>
                      <a:noFill/>
                    </a:lnL>
                    <a:lnR>
                      <a:noFill/>
                    </a:lnR>
                    <a:lnT>
                      <a:noFill/>
                    </a:lnT>
                    <a:lnB>
                      <a:noFill/>
                    </a:lnB>
                  </a:tcPr>
                </a:tc>
                <a:tc>
                  <a:txBody>
                    <a:bodyPr/>
                    <a:lstStyle/>
                    <a:p>
                      <a:r>
                        <a:rPr lang="nl-NL" sz="1000"/>
                        <a:t>Schenken</a:t>
                      </a:r>
                    </a:p>
                  </a:txBody>
                  <a:tcPr marL="0" marR="0" marT="0" marB="0">
                    <a:lnL>
                      <a:noFill/>
                    </a:lnL>
                    <a:lnR>
                      <a:noFill/>
                    </a:lnR>
                    <a:lnT>
                      <a:noFill/>
                    </a:lnT>
                    <a:lnB>
                      <a:noFill/>
                    </a:lnB>
                  </a:tcPr>
                </a:tc>
                <a:tc>
                  <a:txBody>
                    <a:bodyPr/>
                    <a:lstStyle/>
                    <a:p>
                      <a:r>
                        <a:rPr lang="nl-NL" sz="1000" dirty="0"/>
                        <a:t>Waardigheid</a:t>
                      </a:r>
                    </a:p>
                  </a:txBody>
                  <a:tcPr marL="0" marR="0" marT="0" marB="0">
                    <a:lnL>
                      <a:noFill/>
                    </a:lnL>
                    <a:lnR>
                      <a:noFill/>
                    </a:lnR>
                    <a:lnT>
                      <a:noFill/>
                    </a:lnT>
                    <a:lnB>
                      <a:noFill/>
                    </a:lnB>
                  </a:tcPr>
                </a:tc>
                <a:extLst>
                  <a:ext uri="{0D108BD9-81ED-4DB2-BD59-A6C34878D82A}">
                    <a16:rowId xmlns:a16="http://schemas.microsoft.com/office/drawing/2014/main" val="3124294555"/>
                  </a:ext>
                </a:extLst>
              </a:tr>
              <a:tr h="152046">
                <a:tc>
                  <a:txBody>
                    <a:bodyPr/>
                    <a:lstStyle/>
                    <a:p>
                      <a:r>
                        <a:rPr lang="nl-NL" sz="1000"/>
                        <a:t>Doelgerichtheid</a:t>
                      </a:r>
                    </a:p>
                  </a:txBody>
                  <a:tcPr marL="0" marR="0" marT="0" marB="0">
                    <a:lnL>
                      <a:noFill/>
                    </a:lnL>
                    <a:lnR>
                      <a:noFill/>
                    </a:lnR>
                    <a:lnT>
                      <a:noFill/>
                    </a:lnT>
                    <a:lnB>
                      <a:noFill/>
                    </a:lnB>
                  </a:tcPr>
                </a:tc>
                <a:tc>
                  <a:txBody>
                    <a:bodyPr/>
                    <a:lstStyle/>
                    <a:p>
                      <a:r>
                        <a:rPr lang="nl-NL" sz="1000"/>
                        <a:t>Kwaliteit</a:t>
                      </a:r>
                    </a:p>
                  </a:txBody>
                  <a:tcPr marL="0" marR="0" marT="0" marB="0">
                    <a:lnL>
                      <a:noFill/>
                    </a:lnL>
                    <a:lnR>
                      <a:noFill/>
                    </a:lnR>
                    <a:lnT>
                      <a:noFill/>
                    </a:lnT>
                    <a:lnB>
                      <a:noFill/>
                    </a:lnB>
                  </a:tcPr>
                </a:tc>
                <a:tc>
                  <a:txBody>
                    <a:bodyPr/>
                    <a:lstStyle/>
                    <a:p>
                      <a:r>
                        <a:rPr lang="nl-NL" sz="1000"/>
                        <a:t>Schoonheid</a:t>
                      </a:r>
                    </a:p>
                  </a:txBody>
                  <a:tcPr marL="0" marR="0" marT="0" marB="0">
                    <a:lnL>
                      <a:noFill/>
                    </a:lnL>
                    <a:lnR>
                      <a:noFill/>
                    </a:lnR>
                    <a:lnT>
                      <a:noFill/>
                    </a:lnT>
                    <a:lnB>
                      <a:noFill/>
                    </a:lnB>
                  </a:tcPr>
                </a:tc>
                <a:tc>
                  <a:txBody>
                    <a:bodyPr/>
                    <a:lstStyle/>
                    <a:p>
                      <a:r>
                        <a:rPr lang="nl-NL" sz="1000"/>
                        <a:t>Waarheid</a:t>
                      </a:r>
                    </a:p>
                  </a:txBody>
                  <a:tcPr marL="0" marR="0" marT="0" marB="0">
                    <a:lnL>
                      <a:noFill/>
                    </a:lnL>
                    <a:lnR>
                      <a:noFill/>
                    </a:lnR>
                    <a:lnT>
                      <a:noFill/>
                    </a:lnT>
                    <a:lnB>
                      <a:noFill/>
                    </a:lnB>
                  </a:tcPr>
                </a:tc>
                <a:extLst>
                  <a:ext uri="{0D108BD9-81ED-4DB2-BD59-A6C34878D82A}">
                    <a16:rowId xmlns:a16="http://schemas.microsoft.com/office/drawing/2014/main" val="2842812458"/>
                  </a:ext>
                </a:extLst>
              </a:tr>
              <a:tr h="76023">
                <a:tc>
                  <a:txBody>
                    <a:bodyPr/>
                    <a:lstStyle/>
                    <a:p>
                      <a:r>
                        <a:rPr lang="nl-NL" sz="1000"/>
                        <a:t>Duidelijkheid</a:t>
                      </a:r>
                    </a:p>
                  </a:txBody>
                  <a:tcPr marL="0" marR="0" marT="0" marB="0">
                    <a:lnL>
                      <a:noFill/>
                    </a:lnL>
                    <a:lnR>
                      <a:noFill/>
                    </a:lnR>
                    <a:lnT>
                      <a:noFill/>
                    </a:lnT>
                    <a:lnB>
                      <a:noFill/>
                    </a:lnB>
                  </a:tcPr>
                </a:tc>
                <a:tc>
                  <a:txBody>
                    <a:bodyPr/>
                    <a:lstStyle/>
                    <a:p>
                      <a:r>
                        <a:rPr lang="nl-NL" sz="1000"/>
                        <a:t>Leiderschap</a:t>
                      </a:r>
                    </a:p>
                  </a:txBody>
                  <a:tcPr marL="0" marR="0" marT="0" marB="0">
                    <a:lnL>
                      <a:noFill/>
                    </a:lnL>
                    <a:lnR>
                      <a:noFill/>
                    </a:lnR>
                    <a:lnT>
                      <a:noFill/>
                    </a:lnT>
                    <a:lnB>
                      <a:noFill/>
                    </a:lnB>
                  </a:tcPr>
                </a:tc>
                <a:tc>
                  <a:txBody>
                    <a:bodyPr/>
                    <a:lstStyle/>
                    <a:p>
                      <a:r>
                        <a:rPr lang="nl-NL" sz="1000"/>
                        <a:t>Simpelheid</a:t>
                      </a:r>
                    </a:p>
                  </a:txBody>
                  <a:tcPr marL="0" marR="0" marT="0" marB="0">
                    <a:lnL>
                      <a:noFill/>
                    </a:lnL>
                    <a:lnR>
                      <a:noFill/>
                    </a:lnR>
                    <a:lnT>
                      <a:noFill/>
                    </a:lnT>
                    <a:lnB>
                      <a:noFill/>
                    </a:lnB>
                  </a:tcPr>
                </a:tc>
                <a:tc>
                  <a:txBody>
                    <a:bodyPr/>
                    <a:lstStyle/>
                    <a:p>
                      <a:r>
                        <a:rPr lang="nl-NL" sz="1000"/>
                        <a:t>Wijsheid</a:t>
                      </a:r>
                    </a:p>
                  </a:txBody>
                  <a:tcPr marL="0" marR="0" marT="0" marB="0">
                    <a:lnL>
                      <a:noFill/>
                    </a:lnL>
                    <a:lnR>
                      <a:noFill/>
                    </a:lnR>
                    <a:lnT>
                      <a:noFill/>
                    </a:lnT>
                    <a:lnB>
                      <a:noFill/>
                    </a:lnB>
                  </a:tcPr>
                </a:tc>
                <a:extLst>
                  <a:ext uri="{0D108BD9-81ED-4DB2-BD59-A6C34878D82A}">
                    <a16:rowId xmlns:a16="http://schemas.microsoft.com/office/drawing/2014/main" val="3303727080"/>
                  </a:ext>
                </a:extLst>
              </a:tr>
              <a:tr h="76023">
                <a:tc>
                  <a:txBody>
                    <a:bodyPr/>
                    <a:lstStyle/>
                    <a:p>
                      <a:r>
                        <a:rPr lang="nl-NL" sz="1000"/>
                        <a:t>Duurzaamheid</a:t>
                      </a:r>
                    </a:p>
                  </a:txBody>
                  <a:tcPr marL="0" marR="0" marT="0" marB="0">
                    <a:lnL>
                      <a:noFill/>
                    </a:lnL>
                    <a:lnR>
                      <a:noFill/>
                    </a:lnR>
                    <a:lnT>
                      <a:noFill/>
                    </a:lnT>
                    <a:lnB>
                      <a:noFill/>
                    </a:lnB>
                  </a:tcPr>
                </a:tc>
                <a:tc>
                  <a:txBody>
                    <a:bodyPr/>
                    <a:lstStyle/>
                    <a:p>
                      <a:r>
                        <a:rPr lang="nl-NL" sz="1000"/>
                        <a:t>Leraarschap</a:t>
                      </a:r>
                    </a:p>
                  </a:txBody>
                  <a:tcPr marL="0" marR="0" marT="0" marB="0">
                    <a:lnL>
                      <a:noFill/>
                    </a:lnL>
                    <a:lnR>
                      <a:noFill/>
                    </a:lnR>
                    <a:lnT>
                      <a:noFill/>
                    </a:lnT>
                    <a:lnB>
                      <a:noFill/>
                    </a:lnB>
                  </a:tcPr>
                </a:tc>
                <a:tc>
                  <a:txBody>
                    <a:bodyPr/>
                    <a:lstStyle/>
                    <a:p>
                      <a:r>
                        <a:rPr lang="nl-NL" sz="1000"/>
                        <a:t>Solidariteit</a:t>
                      </a:r>
                    </a:p>
                  </a:txBody>
                  <a:tcPr marL="0" marR="0" marT="0" marB="0">
                    <a:lnL>
                      <a:noFill/>
                    </a:lnL>
                    <a:lnR>
                      <a:noFill/>
                    </a:lnR>
                    <a:lnT>
                      <a:noFill/>
                    </a:lnT>
                    <a:lnB>
                      <a:noFill/>
                    </a:lnB>
                  </a:tcPr>
                </a:tc>
                <a:tc>
                  <a:txBody>
                    <a:bodyPr/>
                    <a:lstStyle/>
                    <a:p>
                      <a:r>
                        <a:rPr lang="nl-NL" sz="1000"/>
                        <a:t>Zekerheid</a:t>
                      </a:r>
                    </a:p>
                  </a:txBody>
                  <a:tcPr marL="0" marR="0" marT="0" marB="0">
                    <a:lnL>
                      <a:noFill/>
                    </a:lnL>
                    <a:lnR>
                      <a:noFill/>
                    </a:lnR>
                    <a:lnT>
                      <a:noFill/>
                    </a:lnT>
                    <a:lnB>
                      <a:noFill/>
                    </a:lnB>
                  </a:tcPr>
                </a:tc>
                <a:extLst>
                  <a:ext uri="{0D108BD9-81ED-4DB2-BD59-A6C34878D82A}">
                    <a16:rowId xmlns:a16="http://schemas.microsoft.com/office/drawing/2014/main" val="986544402"/>
                  </a:ext>
                </a:extLst>
              </a:tr>
              <a:tr h="70967">
                <a:tc>
                  <a:txBody>
                    <a:bodyPr/>
                    <a:lstStyle/>
                    <a:p>
                      <a:r>
                        <a:rPr lang="nl-NL" sz="1000"/>
                        <a:t>Eenheid</a:t>
                      </a:r>
                    </a:p>
                  </a:txBody>
                  <a:tcPr marL="0" marR="0" marT="0" marB="0">
                    <a:lnL>
                      <a:noFill/>
                    </a:lnL>
                    <a:lnR>
                      <a:noFill/>
                    </a:lnR>
                    <a:lnT>
                      <a:noFill/>
                    </a:lnT>
                    <a:lnB>
                      <a:noFill/>
                    </a:lnB>
                  </a:tcPr>
                </a:tc>
                <a:tc>
                  <a:txBody>
                    <a:bodyPr/>
                    <a:lstStyle/>
                    <a:p>
                      <a:r>
                        <a:rPr lang="nl-NL" sz="1000"/>
                        <a:t>Levenslust</a:t>
                      </a:r>
                    </a:p>
                  </a:txBody>
                  <a:tcPr marL="0" marR="0" marT="0" marB="0">
                    <a:lnL>
                      <a:noFill/>
                    </a:lnL>
                    <a:lnR>
                      <a:noFill/>
                    </a:lnR>
                    <a:lnT>
                      <a:noFill/>
                    </a:lnT>
                    <a:lnB>
                      <a:noFill/>
                    </a:lnB>
                  </a:tcPr>
                </a:tc>
                <a:tc>
                  <a:txBody>
                    <a:bodyPr/>
                    <a:lstStyle/>
                    <a:p>
                      <a:r>
                        <a:rPr lang="nl-NL" sz="1000"/>
                        <a:t>Souplesse</a:t>
                      </a:r>
                    </a:p>
                  </a:txBody>
                  <a:tcPr marL="0" marR="0" marT="0" marB="0">
                    <a:lnL>
                      <a:noFill/>
                    </a:lnL>
                    <a:lnR>
                      <a:noFill/>
                    </a:lnR>
                    <a:lnT>
                      <a:noFill/>
                    </a:lnT>
                    <a:lnB>
                      <a:noFill/>
                    </a:lnB>
                  </a:tcPr>
                </a:tc>
                <a:tc>
                  <a:txBody>
                    <a:bodyPr/>
                    <a:lstStyle/>
                    <a:p>
                      <a:r>
                        <a:rPr lang="nl-NL" sz="1000"/>
                        <a:t>Zelfbehoud</a:t>
                      </a:r>
                    </a:p>
                  </a:txBody>
                  <a:tcPr marL="0" marR="0" marT="0" marB="0">
                    <a:lnL>
                      <a:noFill/>
                    </a:lnL>
                    <a:lnR>
                      <a:noFill/>
                    </a:lnR>
                    <a:lnT>
                      <a:noFill/>
                    </a:lnT>
                    <a:lnB>
                      <a:noFill/>
                    </a:lnB>
                  </a:tcPr>
                </a:tc>
                <a:extLst>
                  <a:ext uri="{0D108BD9-81ED-4DB2-BD59-A6C34878D82A}">
                    <a16:rowId xmlns:a16="http://schemas.microsoft.com/office/drawing/2014/main" val="979335252"/>
                  </a:ext>
                </a:extLst>
              </a:tr>
              <a:tr h="76023">
                <a:tc>
                  <a:txBody>
                    <a:bodyPr/>
                    <a:lstStyle/>
                    <a:p>
                      <a:r>
                        <a:rPr lang="nl-NL" sz="1000"/>
                        <a:t>Eenvoudigheid</a:t>
                      </a:r>
                    </a:p>
                  </a:txBody>
                  <a:tcPr marL="0" marR="0" marT="0" marB="0">
                    <a:lnL>
                      <a:noFill/>
                    </a:lnL>
                    <a:lnR>
                      <a:noFill/>
                    </a:lnR>
                    <a:lnT>
                      <a:noFill/>
                    </a:lnT>
                    <a:lnB>
                      <a:noFill/>
                    </a:lnB>
                  </a:tcPr>
                </a:tc>
                <a:tc>
                  <a:txBody>
                    <a:bodyPr/>
                    <a:lstStyle/>
                    <a:p>
                      <a:r>
                        <a:rPr lang="nl-NL" sz="1000"/>
                        <a:t>Liefde</a:t>
                      </a:r>
                    </a:p>
                  </a:txBody>
                  <a:tcPr marL="0" marR="0" marT="0" marB="0">
                    <a:lnL>
                      <a:noFill/>
                    </a:lnL>
                    <a:lnR>
                      <a:noFill/>
                    </a:lnR>
                    <a:lnT>
                      <a:noFill/>
                    </a:lnT>
                    <a:lnB>
                      <a:noFill/>
                    </a:lnB>
                  </a:tcPr>
                </a:tc>
                <a:tc>
                  <a:txBody>
                    <a:bodyPr/>
                    <a:lstStyle/>
                    <a:p>
                      <a:r>
                        <a:rPr lang="nl-NL" sz="1000"/>
                        <a:t>Soevereiniteit</a:t>
                      </a:r>
                    </a:p>
                  </a:txBody>
                  <a:tcPr marL="0" marR="0" marT="0" marB="0">
                    <a:lnL>
                      <a:noFill/>
                    </a:lnL>
                    <a:lnR>
                      <a:noFill/>
                    </a:lnR>
                    <a:lnT>
                      <a:noFill/>
                    </a:lnT>
                    <a:lnB>
                      <a:noFill/>
                    </a:lnB>
                  </a:tcPr>
                </a:tc>
                <a:tc>
                  <a:txBody>
                    <a:bodyPr/>
                    <a:lstStyle/>
                    <a:p>
                      <a:r>
                        <a:rPr lang="nl-NL" sz="1000"/>
                        <a:t>Zelfkennis</a:t>
                      </a:r>
                    </a:p>
                  </a:txBody>
                  <a:tcPr marL="0" marR="0" marT="0" marB="0">
                    <a:lnL>
                      <a:noFill/>
                    </a:lnL>
                    <a:lnR>
                      <a:noFill/>
                    </a:lnR>
                    <a:lnT>
                      <a:noFill/>
                    </a:lnT>
                    <a:lnB>
                      <a:noFill/>
                    </a:lnB>
                  </a:tcPr>
                </a:tc>
                <a:extLst>
                  <a:ext uri="{0D108BD9-81ED-4DB2-BD59-A6C34878D82A}">
                    <a16:rowId xmlns:a16="http://schemas.microsoft.com/office/drawing/2014/main" val="3384769990"/>
                  </a:ext>
                </a:extLst>
              </a:tr>
              <a:tr h="76023">
                <a:tc>
                  <a:txBody>
                    <a:bodyPr/>
                    <a:lstStyle/>
                    <a:p>
                      <a:r>
                        <a:rPr lang="nl-NL" sz="1000"/>
                        <a:t>Eerlijkheid</a:t>
                      </a:r>
                    </a:p>
                  </a:txBody>
                  <a:tcPr marL="0" marR="0" marT="0" marB="0">
                    <a:lnL>
                      <a:noFill/>
                    </a:lnL>
                    <a:lnR>
                      <a:noFill/>
                    </a:lnR>
                    <a:lnT>
                      <a:noFill/>
                    </a:lnT>
                    <a:lnB>
                      <a:noFill/>
                    </a:lnB>
                  </a:tcPr>
                </a:tc>
                <a:tc>
                  <a:txBody>
                    <a:bodyPr/>
                    <a:lstStyle/>
                    <a:p>
                      <a:r>
                        <a:rPr lang="nl-NL" sz="1000"/>
                        <a:t>Loyaliteit</a:t>
                      </a:r>
                    </a:p>
                  </a:txBody>
                  <a:tcPr marL="0" marR="0" marT="0" marB="0">
                    <a:lnL>
                      <a:noFill/>
                    </a:lnL>
                    <a:lnR>
                      <a:noFill/>
                    </a:lnR>
                    <a:lnT>
                      <a:noFill/>
                    </a:lnT>
                    <a:lnB>
                      <a:noFill/>
                    </a:lnB>
                  </a:tcPr>
                </a:tc>
                <a:tc>
                  <a:txBody>
                    <a:bodyPr/>
                    <a:lstStyle/>
                    <a:p>
                      <a:r>
                        <a:rPr lang="nl-NL" sz="1000"/>
                        <a:t>Speelsheid</a:t>
                      </a:r>
                    </a:p>
                  </a:txBody>
                  <a:tcPr marL="0" marR="0" marT="0" marB="0">
                    <a:lnL>
                      <a:noFill/>
                    </a:lnL>
                    <a:lnR>
                      <a:noFill/>
                    </a:lnR>
                    <a:lnT>
                      <a:noFill/>
                    </a:lnT>
                    <a:lnB>
                      <a:noFill/>
                    </a:lnB>
                  </a:tcPr>
                </a:tc>
                <a:tc>
                  <a:txBody>
                    <a:bodyPr/>
                    <a:lstStyle/>
                    <a:p>
                      <a:r>
                        <a:rPr lang="nl-NL" sz="1000"/>
                        <a:t>Zelfstandigheid</a:t>
                      </a:r>
                    </a:p>
                  </a:txBody>
                  <a:tcPr marL="0" marR="0" marT="0" marB="0">
                    <a:lnL>
                      <a:noFill/>
                    </a:lnL>
                    <a:lnR>
                      <a:noFill/>
                    </a:lnR>
                    <a:lnT>
                      <a:noFill/>
                    </a:lnT>
                    <a:lnB>
                      <a:noFill/>
                    </a:lnB>
                  </a:tcPr>
                </a:tc>
                <a:extLst>
                  <a:ext uri="{0D108BD9-81ED-4DB2-BD59-A6C34878D82A}">
                    <a16:rowId xmlns:a16="http://schemas.microsoft.com/office/drawing/2014/main" val="3658810180"/>
                  </a:ext>
                </a:extLst>
              </a:tr>
              <a:tr h="76023">
                <a:tc>
                  <a:txBody>
                    <a:bodyPr/>
                    <a:lstStyle/>
                    <a:p>
                      <a:r>
                        <a:rPr lang="nl-NL" sz="1000"/>
                        <a:t>Effectiviteit</a:t>
                      </a:r>
                    </a:p>
                  </a:txBody>
                  <a:tcPr marL="0" marR="0" marT="0" marB="0">
                    <a:lnL>
                      <a:noFill/>
                    </a:lnL>
                    <a:lnR>
                      <a:noFill/>
                    </a:lnR>
                    <a:lnT>
                      <a:noFill/>
                    </a:lnT>
                    <a:lnB>
                      <a:noFill/>
                    </a:lnB>
                  </a:tcPr>
                </a:tc>
                <a:tc>
                  <a:txBody>
                    <a:bodyPr/>
                    <a:lstStyle/>
                    <a:p>
                      <a:r>
                        <a:rPr lang="nl-NL" sz="1000"/>
                        <a:t>Mededogen</a:t>
                      </a:r>
                    </a:p>
                  </a:txBody>
                  <a:tcPr marL="0" marR="0" marT="0" marB="0">
                    <a:lnL>
                      <a:noFill/>
                    </a:lnL>
                    <a:lnR>
                      <a:noFill/>
                    </a:lnR>
                    <a:lnT>
                      <a:noFill/>
                    </a:lnT>
                    <a:lnB>
                      <a:noFill/>
                    </a:lnB>
                  </a:tcPr>
                </a:tc>
                <a:tc>
                  <a:txBody>
                    <a:bodyPr/>
                    <a:lstStyle/>
                    <a:p>
                      <a:r>
                        <a:rPr lang="nl-NL" sz="1000"/>
                        <a:t>Spiritualiteit</a:t>
                      </a:r>
                    </a:p>
                  </a:txBody>
                  <a:tcPr marL="0" marR="0" marT="0" marB="0">
                    <a:lnL>
                      <a:noFill/>
                    </a:lnL>
                    <a:lnR>
                      <a:noFill/>
                    </a:lnR>
                    <a:lnT>
                      <a:noFill/>
                    </a:lnT>
                    <a:lnB>
                      <a:noFill/>
                    </a:lnB>
                  </a:tcPr>
                </a:tc>
                <a:tc>
                  <a:txBody>
                    <a:bodyPr/>
                    <a:lstStyle/>
                    <a:p>
                      <a:r>
                        <a:rPr lang="nl-NL" sz="1000"/>
                        <a:t>Zelfvertrouwen</a:t>
                      </a:r>
                    </a:p>
                  </a:txBody>
                  <a:tcPr marL="0" marR="0" marT="0" marB="0">
                    <a:lnL>
                      <a:noFill/>
                    </a:lnL>
                    <a:lnR>
                      <a:noFill/>
                    </a:lnR>
                    <a:lnT>
                      <a:noFill/>
                    </a:lnT>
                    <a:lnB>
                      <a:noFill/>
                    </a:lnB>
                  </a:tcPr>
                </a:tc>
                <a:extLst>
                  <a:ext uri="{0D108BD9-81ED-4DB2-BD59-A6C34878D82A}">
                    <a16:rowId xmlns:a16="http://schemas.microsoft.com/office/drawing/2014/main" val="150175133"/>
                  </a:ext>
                </a:extLst>
              </a:tr>
              <a:tr h="76023">
                <a:tc>
                  <a:txBody>
                    <a:bodyPr/>
                    <a:lstStyle/>
                    <a:p>
                      <a:r>
                        <a:rPr lang="nl-NL" sz="1000"/>
                        <a:t>Efficiëntie</a:t>
                      </a:r>
                    </a:p>
                  </a:txBody>
                  <a:tcPr marL="0" marR="0" marT="0" marB="0">
                    <a:lnL>
                      <a:noFill/>
                    </a:lnL>
                    <a:lnR>
                      <a:noFill/>
                    </a:lnR>
                    <a:lnT>
                      <a:noFill/>
                    </a:lnT>
                    <a:lnB>
                      <a:noFill/>
                    </a:lnB>
                  </a:tcPr>
                </a:tc>
                <a:tc>
                  <a:txBody>
                    <a:bodyPr/>
                    <a:lstStyle/>
                    <a:p>
                      <a:r>
                        <a:rPr lang="nl-NL" sz="1000"/>
                        <a:t>Meesterschap</a:t>
                      </a:r>
                    </a:p>
                  </a:txBody>
                  <a:tcPr marL="0" marR="0" marT="0" marB="0">
                    <a:lnL>
                      <a:noFill/>
                    </a:lnL>
                    <a:lnR>
                      <a:noFill/>
                    </a:lnR>
                    <a:lnT>
                      <a:noFill/>
                    </a:lnT>
                    <a:lnB>
                      <a:noFill/>
                    </a:lnB>
                  </a:tcPr>
                </a:tc>
                <a:tc>
                  <a:txBody>
                    <a:bodyPr/>
                    <a:lstStyle/>
                    <a:p>
                      <a:r>
                        <a:rPr lang="nl-NL" sz="1000"/>
                        <a:t>Spontaniteit</a:t>
                      </a:r>
                    </a:p>
                  </a:txBody>
                  <a:tcPr marL="0" marR="0" marT="0" marB="0">
                    <a:lnL>
                      <a:noFill/>
                    </a:lnL>
                    <a:lnR>
                      <a:noFill/>
                    </a:lnR>
                    <a:lnT>
                      <a:noFill/>
                    </a:lnT>
                    <a:lnB>
                      <a:noFill/>
                    </a:lnB>
                  </a:tcPr>
                </a:tc>
                <a:tc>
                  <a:txBody>
                    <a:bodyPr/>
                    <a:lstStyle/>
                    <a:p>
                      <a:r>
                        <a:rPr lang="nl-NL" sz="1000"/>
                        <a:t>Zingeving</a:t>
                      </a:r>
                    </a:p>
                  </a:txBody>
                  <a:tcPr marL="0" marR="0" marT="0" marB="0">
                    <a:lnL>
                      <a:noFill/>
                    </a:lnL>
                    <a:lnR>
                      <a:noFill/>
                    </a:lnR>
                    <a:lnT>
                      <a:noFill/>
                    </a:lnT>
                    <a:lnB>
                      <a:noFill/>
                    </a:lnB>
                  </a:tcPr>
                </a:tc>
                <a:extLst>
                  <a:ext uri="{0D108BD9-81ED-4DB2-BD59-A6C34878D82A}">
                    <a16:rowId xmlns:a16="http://schemas.microsoft.com/office/drawing/2014/main" val="1413462919"/>
                  </a:ext>
                </a:extLst>
              </a:tr>
              <a:tr h="76023">
                <a:tc>
                  <a:txBody>
                    <a:bodyPr/>
                    <a:lstStyle/>
                    <a:p>
                      <a:r>
                        <a:rPr lang="nl-NL" sz="1000"/>
                        <a:t>Eigenheid</a:t>
                      </a:r>
                    </a:p>
                  </a:txBody>
                  <a:tcPr marL="0" marR="0" marT="0" marB="0">
                    <a:lnL>
                      <a:noFill/>
                    </a:lnL>
                    <a:lnR>
                      <a:noFill/>
                    </a:lnR>
                    <a:lnT>
                      <a:noFill/>
                    </a:lnT>
                    <a:lnB>
                      <a:noFill/>
                    </a:lnB>
                  </a:tcPr>
                </a:tc>
                <a:tc>
                  <a:txBody>
                    <a:bodyPr/>
                    <a:lstStyle/>
                    <a:p>
                      <a:r>
                        <a:rPr lang="nl-NL" sz="1000"/>
                        <a:t>Meeveren</a:t>
                      </a:r>
                    </a:p>
                  </a:txBody>
                  <a:tcPr marL="0" marR="0" marT="0" marB="0">
                    <a:lnL>
                      <a:noFill/>
                    </a:lnL>
                    <a:lnR>
                      <a:noFill/>
                    </a:lnR>
                    <a:lnT>
                      <a:noFill/>
                    </a:lnT>
                    <a:lnB>
                      <a:noFill/>
                    </a:lnB>
                  </a:tcPr>
                </a:tc>
                <a:tc>
                  <a:txBody>
                    <a:bodyPr/>
                    <a:lstStyle/>
                    <a:p>
                      <a:r>
                        <a:rPr lang="nl-NL" sz="1000"/>
                        <a:t>Stabiliteit</a:t>
                      </a:r>
                    </a:p>
                  </a:txBody>
                  <a:tcPr marL="0" marR="0" marT="0" marB="0">
                    <a:lnL>
                      <a:noFill/>
                    </a:lnL>
                    <a:lnR>
                      <a:noFill/>
                    </a:lnR>
                    <a:lnT>
                      <a:noFill/>
                    </a:lnT>
                    <a:lnB>
                      <a:noFill/>
                    </a:lnB>
                  </a:tcPr>
                </a:tc>
                <a:tc>
                  <a:txBody>
                    <a:bodyPr/>
                    <a:lstStyle/>
                    <a:p>
                      <a:r>
                        <a:rPr lang="nl-NL" sz="1000"/>
                        <a:t>Zorgvuldigheid</a:t>
                      </a:r>
                    </a:p>
                  </a:txBody>
                  <a:tcPr marL="0" marR="0" marT="0" marB="0">
                    <a:lnL>
                      <a:noFill/>
                    </a:lnL>
                    <a:lnR>
                      <a:noFill/>
                    </a:lnR>
                    <a:lnT>
                      <a:noFill/>
                    </a:lnT>
                    <a:lnB>
                      <a:noFill/>
                    </a:lnB>
                  </a:tcPr>
                </a:tc>
                <a:extLst>
                  <a:ext uri="{0D108BD9-81ED-4DB2-BD59-A6C34878D82A}">
                    <a16:rowId xmlns:a16="http://schemas.microsoft.com/office/drawing/2014/main" val="2681662993"/>
                  </a:ext>
                </a:extLst>
              </a:tr>
              <a:tr h="76023">
                <a:tc>
                  <a:txBody>
                    <a:bodyPr/>
                    <a:lstStyle/>
                    <a:p>
                      <a:r>
                        <a:rPr lang="nl-NL" sz="1000"/>
                        <a:t>Energiek</a:t>
                      </a:r>
                    </a:p>
                  </a:txBody>
                  <a:tcPr marL="0" marR="0" marT="0" marB="0">
                    <a:lnL>
                      <a:noFill/>
                    </a:lnL>
                    <a:lnR>
                      <a:noFill/>
                    </a:lnR>
                    <a:lnT>
                      <a:noFill/>
                    </a:lnT>
                    <a:lnB>
                      <a:noFill/>
                    </a:lnB>
                  </a:tcPr>
                </a:tc>
                <a:tc>
                  <a:txBody>
                    <a:bodyPr/>
                    <a:lstStyle/>
                    <a:p>
                      <a:r>
                        <a:rPr lang="nl-NL" sz="1000"/>
                        <a:t>Mildheid</a:t>
                      </a:r>
                    </a:p>
                  </a:txBody>
                  <a:tcPr marL="0" marR="0" marT="0" marB="0">
                    <a:lnL>
                      <a:noFill/>
                    </a:lnL>
                    <a:lnR>
                      <a:noFill/>
                    </a:lnR>
                    <a:lnT>
                      <a:noFill/>
                    </a:lnT>
                    <a:lnB>
                      <a:noFill/>
                    </a:lnB>
                  </a:tcPr>
                </a:tc>
                <a:tc>
                  <a:txBody>
                    <a:bodyPr/>
                    <a:lstStyle/>
                    <a:p>
                      <a:r>
                        <a:rPr lang="nl-NL" sz="1000"/>
                        <a:t>Stilte</a:t>
                      </a:r>
                    </a:p>
                  </a:txBody>
                  <a:tcPr marL="0" marR="0" marT="0" marB="0">
                    <a:lnL>
                      <a:noFill/>
                    </a:lnL>
                    <a:lnR>
                      <a:noFill/>
                    </a:lnR>
                    <a:lnT>
                      <a:noFill/>
                    </a:lnT>
                    <a:lnB>
                      <a:noFill/>
                    </a:lnB>
                  </a:tcPr>
                </a:tc>
                <a:tc>
                  <a:txBody>
                    <a:bodyPr/>
                    <a:lstStyle/>
                    <a:p>
                      <a:r>
                        <a:rPr lang="nl-NL" sz="1000"/>
                        <a:t>Zorgzaamheid</a:t>
                      </a:r>
                    </a:p>
                  </a:txBody>
                  <a:tcPr marL="0" marR="0" marT="0" marB="0">
                    <a:lnL>
                      <a:noFill/>
                    </a:lnL>
                    <a:lnR>
                      <a:noFill/>
                    </a:lnR>
                    <a:lnT>
                      <a:noFill/>
                    </a:lnT>
                    <a:lnB>
                      <a:noFill/>
                    </a:lnB>
                  </a:tcPr>
                </a:tc>
                <a:extLst>
                  <a:ext uri="{0D108BD9-81ED-4DB2-BD59-A6C34878D82A}">
                    <a16:rowId xmlns:a16="http://schemas.microsoft.com/office/drawing/2014/main" val="1420240714"/>
                  </a:ext>
                </a:extLst>
              </a:tr>
              <a:tr h="76023">
                <a:tc>
                  <a:txBody>
                    <a:bodyPr/>
                    <a:lstStyle/>
                    <a:p>
                      <a:r>
                        <a:rPr lang="nl-NL" sz="1000"/>
                        <a:t>Enthousiasme</a:t>
                      </a:r>
                    </a:p>
                  </a:txBody>
                  <a:tcPr marL="0" marR="0" marT="0" marB="0">
                    <a:lnL>
                      <a:noFill/>
                    </a:lnL>
                    <a:lnR>
                      <a:noFill/>
                    </a:lnR>
                    <a:lnT>
                      <a:noFill/>
                    </a:lnT>
                    <a:lnB>
                      <a:noFill/>
                    </a:lnB>
                  </a:tcPr>
                </a:tc>
                <a:tc>
                  <a:txBody>
                    <a:bodyPr/>
                    <a:lstStyle/>
                    <a:p>
                      <a:r>
                        <a:rPr lang="nl-NL" sz="1000"/>
                        <a:t>Moedig</a:t>
                      </a:r>
                    </a:p>
                  </a:txBody>
                  <a:tcPr marL="0" marR="0" marT="0" marB="0">
                    <a:lnL>
                      <a:noFill/>
                    </a:lnL>
                    <a:lnR>
                      <a:noFill/>
                    </a:lnR>
                    <a:lnT>
                      <a:noFill/>
                    </a:lnT>
                    <a:lnB>
                      <a:noFill/>
                    </a:lnB>
                  </a:tcPr>
                </a:tc>
                <a:tc>
                  <a:txBody>
                    <a:bodyPr/>
                    <a:lstStyle/>
                    <a:p>
                      <a:r>
                        <a:rPr lang="nl-NL" sz="1000"/>
                        <a:t>Tederheid</a:t>
                      </a:r>
                    </a:p>
                  </a:txBody>
                  <a:tcPr marL="0" marR="0" marT="0" marB="0">
                    <a:lnL>
                      <a:noFill/>
                    </a:lnL>
                    <a:lnR>
                      <a:noFill/>
                    </a:lnR>
                    <a:lnT>
                      <a:noFill/>
                    </a:lnT>
                    <a:lnB>
                      <a:noFill/>
                    </a:lnB>
                  </a:tcPr>
                </a:tc>
                <a:tc>
                  <a:txBody>
                    <a:bodyPr/>
                    <a:lstStyle/>
                    <a:p>
                      <a:r>
                        <a:rPr lang="nl-NL" sz="1000" dirty="0"/>
                        <a:t>Zuiverheid</a:t>
                      </a:r>
                    </a:p>
                  </a:txBody>
                  <a:tcPr marL="0" marR="0" marT="0" marB="0">
                    <a:lnL>
                      <a:noFill/>
                    </a:lnL>
                    <a:lnR>
                      <a:noFill/>
                    </a:lnR>
                    <a:lnT>
                      <a:noFill/>
                    </a:lnT>
                    <a:lnB>
                      <a:noFill/>
                    </a:lnB>
                  </a:tcPr>
                </a:tc>
                <a:extLst>
                  <a:ext uri="{0D108BD9-81ED-4DB2-BD59-A6C34878D82A}">
                    <a16:rowId xmlns:a16="http://schemas.microsoft.com/office/drawing/2014/main" val="2452284156"/>
                  </a:ext>
                </a:extLst>
              </a:tr>
              <a:tr h="76023">
                <a:tc>
                  <a:txBody>
                    <a:bodyPr/>
                    <a:lstStyle/>
                    <a:p>
                      <a:r>
                        <a:rPr lang="nl-NL" sz="1000"/>
                        <a:t>Erkenning</a:t>
                      </a:r>
                    </a:p>
                  </a:txBody>
                  <a:tcPr marL="0" marR="0" marT="0" marB="0">
                    <a:lnL>
                      <a:noFill/>
                    </a:lnL>
                    <a:lnR>
                      <a:noFill/>
                    </a:lnR>
                    <a:lnT>
                      <a:noFill/>
                    </a:lnT>
                    <a:lnB>
                      <a:noFill/>
                    </a:lnB>
                  </a:tcPr>
                </a:tc>
                <a:tc>
                  <a:txBody>
                    <a:bodyPr/>
                    <a:lstStyle/>
                    <a:p>
                      <a:r>
                        <a:rPr lang="nl-NL" sz="1000"/>
                        <a:t>Mogelijkheden</a:t>
                      </a:r>
                    </a:p>
                  </a:txBody>
                  <a:tcPr marL="0" marR="0" marT="0" marB="0">
                    <a:lnL>
                      <a:noFill/>
                    </a:lnL>
                    <a:lnR>
                      <a:noFill/>
                    </a:lnR>
                    <a:lnT>
                      <a:noFill/>
                    </a:lnT>
                    <a:lnB>
                      <a:noFill/>
                    </a:lnB>
                  </a:tcPr>
                </a:tc>
                <a:tc>
                  <a:txBody>
                    <a:bodyPr/>
                    <a:lstStyle/>
                    <a:p>
                      <a:r>
                        <a:rPr lang="nl-NL" sz="1000"/>
                        <a:t>Tevredenheid</a:t>
                      </a:r>
                    </a:p>
                  </a:txBody>
                  <a:tcPr marL="0" marR="0" marT="0" marB="0">
                    <a:lnL>
                      <a:noFill/>
                    </a:lnL>
                    <a:lnR>
                      <a:noFill/>
                    </a:lnR>
                    <a:lnT>
                      <a:noFill/>
                    </a:lnT>
                    <a:lnB>
                      <a:noFill/>
                    </a:lnB>
                  </a:tcPr>
                </a:tc>
                <a:tc>
                  <a:txBody>
                    <a:bodyPr/>
                    <a:lstStyle/>
                    <a:p>
                      <a:endParaRPr lang="nl-NL" sz="1000"/>
                    </a:p>
                  </a:txBody>
                  <a:tcPr marL="0" marR="0" marT="0" marB="0">
                    <a:lnL>
                      <a:noFill/>
                    </a:lnL>
                    <a:lnR>
                      <a:noFill/>
                    </a:lnR>
                    <a:lnT>
                      <a:noFill/>
                    </a:lnT>
                    <a:lnB>
                      <a:noFill/>
                    </a:lnB>
                  </a:tcPr>
                </a:tc>
                <a:extLst>
                  <a:ext uri="{0D108BD9-81ED-4DB2-BD59-A6C34878D82A}">
                    <a16:rowId xmlns:a16="http://schemas.microsoft.com/office/drawing/2014/main" val="2009351359"/>
                  </a:ext>
                </a:extLst>
              </a:tr>
              <a:tr h="152046">
                <a:tc>
                  <a:txBody>
                    <a:bodyPr/>
                    <a:lstStyle/>
                    <a:p>
                      <a:r>
                        <a:rPr lang="nl-NL" sz="1000"/>
                        <a:t>Essentie</a:t>
                      </a:r>
                    </a:p>
                  </a:txBody>
                  <a:tcPr marL="0" marR="0" marT="0" marB="0">
                    <a:lnL>
                      <a:noFill/>
                    </a:lnL>
                    <a:lnR>
                      <a:noFill/>
                    </a:lnR>
                    <a:lnT>
                      <a:noFill/>
                    </a:lnT>
                    <a:lnB>
                      <a:noFill/>
                    </a:lnB>
                  </a:tcPr>
                </a:tc>
                <a:tc>
                  <a:txBody>
                    <a:bodyPr/>
                    <a:lstStyle/>
                    <a:p>
                      <a:r>
                        <a:rPr lang="nl-NL" sz="1000"/>
                        <a:t>Mondigheid</a:t>
                      </a:r>
                    </a:p>
                  </a:txBody>
                  <a:tcPr marL="0" marR="0" marT="0" marB="0">
                    <a:lnL>
                      <a:noFill/>
                    </a:lnL>
                    <a:lnR>
                      <a:noFill/>
                    </a:lnR>
                    <a:lnT>
                      <a:noFill/>
                    </a:lnT>
                    <a:lnB>
                      <a:noFill/>
                    </a:lnB>
                  </a:tcPr>
                </a:tc>
                <a:tc>
                  <a:txBody>
                    <a:bodyPr/>
                    <a:lstStyle/>
                    <a:p>
                      <a:r>
                        <a:rPr lang="nl-NL" sz="1000"/>
                        <a:t>Toegankelijkheid</a:t>
                      </a:r>
                    </a:p>
                  </a:txBody>
                  <a:tcPr marL="0" marR="0" marT="0" marB="0">
                    <a:lnL>
                      <a:noFill/>
                    </a:lnL>
                    <a:lnR>
                      <a:noFill/>
                    </a:lnR>
                    <a:lnT>
                      <a:noFill/>
                    </a:lnT>
                    <a:lnB>
                      <a:noFill/>
                    </a:lnB>
                  </a:tcPr>
                </a:tc>
                <a:tc>
                  <a:txBody>
                    <a:bodyPr/>
                    <a:lstStyle/>
                    <a:p>
                      <a:endParaRPr lang="nl-NL" sz="1000"/>
                    </a:p>
                  </a:txBody>
                  <a:tcPr marL="0" marR="0" marT="0" marB="0">
                    <a:lnL>
                      <a:noFill/>
                    </a:lnL>
                    <a:lnR>
                      <a:noFill/>
                    </a:lnR>
                    <a:lnT>
                      <a:noFill/>
                    </a:lnT>
                    <a:lnB>
                      <a:noFill/>
                    </a:lnB>
                  </a:tcPr>
                </a:tc>
                <a:extLst>
                  <a:ext uri="{0D108BD9-81ED-4DB2-BD59-A6C34878D82A}">
                    <a16:rowId xmlns:a16="http://schemas.microsoft.com/office/drawing/2014/main" val="3935020483"/>
                  </a:ext>
                </a:extLst>
              </a:tr>
              <a:tr h="76023">
                <a:tc>
                  <a:txBody>
                    <a:bodyPr/>
                    <a:lstStyle/>
                    <a:p>
                      <a:r>
                        <a:rPr lang="nl-NL" sz="1000"/>
                        <a:t>Fijnzinnigheid</a:t>
                      </a:r>
                    </a:p>
                  </a:txBody>
                  <a:tcPr marL="0" marR="0" marT="0" marB="0">
                    <a:lnL>
                      <a:noFill/>
                    </a:lnL>
                    <a:lnR>
                      <a:noFill/>
                    </a:lnR>
                    <a:lnT>
                      <a:noFill/>
                    </a:lnT>
                    <a:lnB>
                      <a:noFill/>
                    </a:lnB>
                  </a:tcPr>
                </a:tc>
                <a:tc>
                  <a:txBody>
                    <a:bodyPr/>
                    <a:lstStyle/>
                    <a:p>
                      <a:r>
                        <a:rPr lang="nl-NL" sz="1000"/>
                        <a:t>Muzikaliteit</a:t>
                      </a:r>
                    </a:p>
                  </a:txBody>
                  <a:tcPr marL="0" marR="0" marT="0" marB="0">
                    <a:lnL>
                      <a:noFill/>
                    </a:lnL>
                    <a:lnR>
                      <a:noFill/>
                    </a:lnR>
                    <a:lnT>
                      <a:noFill/>
                    </a:lnT>
                    <a:lnB>
                      <a:noFill/>
                    </a:lnB>
                  </a:tcPr>
                </a:tc>
                <a:tc>
                  <a:txBody>
                    <a:bodyPr/>
                    <a:lstStyle/>
                    <a:p>
                      <a:r>
                        <a:rPr lang="nl-NL" sz="1000"/>
                        <a:t>Toewijding</a:t>
                      </a:r>
                    </a:p>
                  </a:txBody>
                  <a:tcPr marL="0" marR="0" marT="0" marB="0">
                    <a:lnL>
                      <a:noFill/>
                    </a:lnL>
                    <a:lnR>
                      <a:noFill/>
                    </a:lnR>
                    <a:lnT>
                      <a:noFill/>
                    </a:lnT>
                    <a:lnB>
                      <a:noFill/>
                    </a:lnB>
                  </a:tcPr>
                </a:tc>
                <a:tc>
                  <a:txBody>
                    <a:bodyPr/>
                    <a:lstStyle/>
                    <a:p>
                      <a:endParaRPr lang="nl-NL" sz="1000"/>
                    </a:p>
                  </a:txBody>
                  <a:tcPr marL="0" marR="0" marT="0" marB="0">
                    <a:lnL>
                      <a:noFill/>
                    </a:lnL>
                    <a:lnR>
                      <a:noFill/>
                    </a:lnR>
                    <a:lnT>
                      <a:noFill/>
                    </a:lnT>
                    <a:lnB>
                      <a:noFill/>
                    </a:lnB>
                  </a:tcPr>
                </a:tc>
                <a:extLst>
                  <a:ext uri="{0D108BD9-81ED-4DB2-BD59-A6C34878D82A}">
                    <a16:rowId xmlns:a16="http://schemas.microsoft.com/office/drawing/2014/main" val="1150942110"/>
                  </a:ext>
                </a:extLst>
              </a:tr>
              <a:tr h="76023">
                <a:tc>
                  <a:txBody>
                    <a:bodyPr/>
                    <a:lstStyle/>
                    <a:p>
                      <a:r>
                        <a:rPr lang="nl-NL" sz="1000"/>
                        <a:t>Flexibiliteit</a:t>
                      </a:r>
                    </a:p>
                  </a:txBody>
                  <a:tcPr marL="0" marR="0" marT="0" marB="0">
                    <a:lnL>
                      <a:noFill/>
                    </a:lnL>
                    <a:lnR>
                      <a:noFill/>
                    </a:lnR>
                    <a:lnT>
                      <a:noFill/>
                    </a:lnT>
                    <a:lnB>
                      <a:noFill/>
                    </a:lnB>
                  </a:tcPr>
                </a:tc>
                <a:tc>
                  <a:txBody>
                    <a:bodyPr/>
                    <a:lstStyle/>
                    <a:p>
                      <a:r>
                        <a:rPr lang="nl-NL" sz="1000"/>
                        <a:t>Nederigheid</a:t>
                      </a:r>
                    </a:p>
                  </a:txBody>
                  <a:tcPr marL="0" marR="0" marT="0" marB="0">
                    <a:lnL>
                      <a:noFill/>
                    </a:lnL>
                    <a:lnR>
                      <a:noFill/>
                    </a:lnR>
                    <a:lnT>
                      <a:noFill/>
                    </a:lnT>
                    <a:lnB>
                      <a:noFill/>
                    </a:lnB>
                  </a:tcPr>
                </a:tc>
                <a:tc>
                  <a:txBody>
                    <a:bodyPr/>
                    <a:lstStyle/>
                    <a:p>
                      <a:r>
                        <a:rPr lang="nl-NL" sz="1000"/>
                        <a:t>Tolerantie</a:t>
                      </a:r>
                    </a:p>
                  </a:txBody>
                  <a:tcPr marL="0" marR="0" marT="0" marB="0">
                    <a:lnL>
                      <a:noFill/>
                    </a:lnL>
                    <a:lnR>
                      <a:noFill/>
                    </a:lnR>
                    <a:lnT>
                      <a:noFill/>
                    </a:lnT>
                    <a:lnB>
                      <a:noFill/>
                    </a:lnB>
                  </a:tcPr>
                </a:tc>
                <a:tc>
                  <a:txBody>
                    <a:bodyPr/>
                    <a:lstStyle/>
                    <a:p>
                      <a:endParaRPr lang="nl-NL" sz="1000"/>
                    </a:p>
                  </a:txBody>
                  <a:tcPr marL="0" marR="0" marT="0" marB="0">
                    <a:lnL>
                      <a:noFill/>
                    </a:lnL>
                    <a:lnR>
                      <a:noFill/>
                    </a:lnR>
                    <a:lnT>
                      <a:noFill/>
                    </a:lnT>
                    <a:lnB>
                      <a:noFill/>
                    </a:lnB>
                  </a:tcPr>
                </a:tc>
                <a:extLst>
                  <a:ext uri="{0D108BD9-81ED-4DB2-BD59-A6C34878D82A}">
                    <a16:rowId xmlns:a16="http://schemas.microsoft.com/office/drawing/2014/main" val="3075830833"/>
                  </a:ext>
                </a:extLst>
              </a:tr>
              <a:tr h="76023">
                <a:tc>
                  <a:txBody>
                    <a:bodyPr/>
                    <a:lstStyle/>
                    <a:p>
                      <a:r>
                        <a:rPr lang="nl-NL" sz="1000"/>
                        <a:t>Geborgenheid</a:t>
                      </a:r>
                    </a:p>
                  </a:txBody>
                  <a:tcPr marL="0" marR="0" marT="0" marB="0">
                    <a:lnL>
                      <a:noFill/>
                    </a:lnL>
                    <a:lnR>
                      <a:noFill/>
                    </a:lnR>
                    <a:lnT>
                      <a:noFill/>
                    </a:lnT>
                    <a:lnB>
                      <a:noFill/>
                    </a:lnB>
                  </a:tcPr>
                </a:tc>
                <a:tc>
                  <a:txBody>
                    <a:bodyPr/>
                    <a:lstStyle/>
                    <a:p>
                      <a:r>
                        <a:rPr lang="nl-NL" sz="1000"/>
                        <a:t>Nuchterheid</a:t>
                      </a:r>
                    </a:p>
                  </a:txBody>
                  <a:tcPr marL="0" marR="0" marT="0" marB="0">
                    <a:lnL>
                      <a:noFill/>
                    </a:lnL>
                    <a:lnR>
                      <a:noFill/>
                    </a:lnR>
                    <a:lnT>
                      <a:noFill/>
                    </a:lnT>
                    <a:lnB>
                      <a:noFill/>
                    </a:lnB>
                  </a:tcPr>
                </a:tc>
                <a:tc>
                  <a:txBody>
                    <a:bodyPr/>
                    <a:lstStyle/>
                    <a:p>
                      <a:r>
                        <a:rPr lang="nl-NL" sz="1000"/>
                        <a:t>Traditioneel</a:t>
                      </a:r>
                    </a:p>
                  </a:txBody>
                  <a:tcPr marL="0" marR="0" marT="0" marB="0">
                    <a:lnL>
                      <a:noFill/>
                    </a:lnL>
                    <a:lnR>
                      <a:noFill/>
                    </a:lnR>
                    <a:lnT>
                      <a:noFill/>
                    </a:lnT>
                    <a:lnB>
                      <a:noFill/>
                    </a:lnB>
                  </a:tcPr>
                </a:tc>
                <a:tc>
                  <a:txBody>
                    <a:bodyPr/>
                    <a:lstStyle/>
                    <a:p>
                      <a:endParaRPr lang="nl-NL" sz="1000"/>
                    </a:p>
                  </a:txBody>
                  <a:tcPr marL="0" marR="0" marT="0" marB="0">
                    <a:lnL>
                      <a:noFill/>
                    </a:lnL>
                    <a:lnR>
                      <a:noFill/>
                    </a:lnR>
                    <a:lnT>
                      <a:noFill/>
                    </a:lnT>
                    <a:lnB>
                      <a:noFill/>
                    </a:lnB>
                  </a:tcPr>
                </a:tc>
                <a:extLst>
                  <a:ext uri="{0D108BD9-81ED-4DB2-BD59-A6C34878D82A}">
                    <a16:rowId xmlns:a16="http://schemas.microsoft.com/office/drawing/2014/main" val="439388857"/>
                  </a:ext>
                </a:extLst>
              </a:tr>
              <a:tr h="152046">
                <a:tc>
                  <a:txBody>
                    <a:bodyPr/>
                    <a:lstStyle/>
                    <a:p>
                      <a:r>
                        <a:rPr lang="nl-NL" sz="1000"/>
                        <a:t>Geduld</a:t>
                      </a:r>
                    </a:p>
                  </a:txBody>
                  <a:tcPr marL="0" marR="0" marT="0" marB="0">
                    <a:lnL>
                      <a:noFill/>
                    </a:lnL>
                    <a:lnR>
                      <a:noFill/>
                    </a:lnR>
                    <a:lnT>
                      <a:noFill/>
                    </a:lnT>
                    <a:lnB>
                      <a:noFill/>
                    </a:lnB>
                  </a:tcPr>
                </a:tc>
                <a:tc>
                  <a:txBody>
                    <a:bodyPr/>
                    <a:lstStyle/>
                    <a:p>
                      <a:r>
                        <a:rPr lang="nl-NL" sz="1000" dirty="0"/>
                        <a:t>Onbaatzuchtigheid</a:t>
                      </a:r>
                    </a:p>
                  </a:txBody>
                  <a:tcPr marL="0" marR="0" marT="0" marB="0">
                    <a:lnL>
                      <a:noFill/>
                    </a:lnL>
                    <a:lnR>
                      <a:noFill/>
                    </a:lnR>
                    <a:lnT>
                      <a:noFill/>
                    </a:lnT>
                    <a:lnB>
                      <a:noFill/>
                    </a:lnB>
                  </a:tcPr>
                </a:tc>
                <a:tc>
                  <a:txBody>
                    <a:bodyPr/>
                    <a:lstStyle/>
                    <a:p>
                      <a:r>
                        <a:rPr lang="nl-NL" sz="1000" dirty="0"/>
                        <a:t>Transformatie</a:t>
                      </a:r>
                    </a:p>
                  </a:txBody>
                  <a:tcPr marL="0" marR="0" marT="0" marB="0">
                    <a:lnL>
                      <a:noFill/>
                    </a:lnL>
                    <a:lnR>
                      <a:noFill/>
                    </a:lnR>
                    <a:lnT>
                      <a:noFill/>
                    </a:lnT>
                    <a:lnB>
                      <a:noFill/>
                    </a:lnB>
                  </a:tcPr>
                </a:tc>
                <a:tc>
                  <a:txBody>
                    <a:bodyPr/>
                    <a:lstStyle/>
                    <a:p>
                      <a:endParaRPr lang="nl-NL" sz="1000"/>
                    </a:p>
                  </a:txBody>
                  <a:tcPr marL="0" marR="0" marT="0" marB="0">
                    <a:lnL>
                      <a:noFill/>
                    </a:lnL>
                    <a:lnR>
                      <a:noFill/>
                    </a:lnR>
                    <a:lnT>
                      <a:noFill/>
                    </a:lnT>
                    <a:lnB>
                      <a:noFill/>
                    </a:lnB>
                  </a:tcPr>
                </a:tc>
                <a:extLst>
                  <a:ext uri="{0D108BD9-81ED-4DB2-BD59-A6C34878D82A}">
                    <a16:rowId xmlns:a16="http://schemas.microsoft.com/office/drawing/2014/main" val="2612802800"/>
                  </a:ext>
                </a:extLst>
              </a:tr>
              <a:tr h="152046">
                <a:tc>
                  <a:txBody>
                    <a:bodyPr/>
                    <a:lstStyle/>
                    <a:p>
                      <a:r>
                        <a:rPr lang="nl-NL" sz="1000"/>
                        <a:t>Geestkracht</a:t>
                      </a:r>
                    </a:p>
                  </a:txBody>
                  <a:tcPr marL="0" marR="0" marT="0" marB="0">
                    <a:lnL>
                      <a:noFill/>
                    </a:lnL>
                    <a:lnR>
                      <a:noFill/>
                    </a:lnR>
                    <a:lnT>
                      <a:noFill/>
                    </a:lnT>
                    <a:lnB>
                      <a:noFill/>
                    </a:lnB>
                  </a:tcPr>
                </a:tc>
                <a:tc>
                  <a:txBody>
                    <a:bodyPr/>
                    <a:lstStyle/>
                    <a:p>
                      <a:r>
                        <a:rPr lang="nl-NL" sz="1000"/>
                        <a:t>Onafhankelijkheid</a:t>
                      </a:r>
                    </a:p>
                  </a:txBody>
                  <a:tcPr marL="0" marR="0" marT="0" marB="0">
                    <a:lnL>
                      <a:noFill/>
                    </a:lnL>
                    <a:lnR>
                      <a:noFill/>
                    </a:lnR>
                    <a:lnT>
                      <a:noFill/>
                    </a:lnT>
                    <a:lnB>
                      <a:noFill/>
                    </a:lnB>
                  </a:tcPr>
                </a:tc>
                <a:tc>
                  <a:txBody>
                    <a:bodyPr/>
                    <a:lstStyle/>
                    <a:p>
                      <a:r>
                        <a:rPr lang="nl-NL" sz="1000" dirty="0"/>
                        <a:t>Troost</a:t>
                      </a:r>
                    </a:p>
                  </a:txBody>
                  <a:tcPr marL="0" marR="0" marT="0" marB="0">
                    <a:lnL>
                      <a:noFill/>
                    </a:lnL>
                    <a:lnR>
                      <a:noFill/>
                    </a:lnR>
                    <a:lnT>
                      <a:noFill/>
                    </a:lnT>
                    <a:lnB>
                      <a:noFill/>
                    </a:lnB>
                  </a:tcPr>
                </a:tc>
                <a:tc>
                  <a:txBody>
                    <a:bodyPr/>
                    <a:lstStyle/>
                    <a:p>
                      <a:endParaRPr lang="nl-NL" sz="1000" dirty="0"/>
                    </a:p>
                  </a:txBody>
                  <a:tcPr marL="22663" marR="22663" marT="11332" marB="11332">
                    <a:lnL>
                      <a:noFill/>
                    </a:lnL>
                    <a:lnT>
                      <a:noFill/>
                    </a:lnT>
                  </a:tcPr>
                </a:tc>
                <a:extLst>
                  <a:ext uri="{0D108BD9-81ED-4DB2-BD59-A6C34878D82A}">
                    <a16:rowId xmlns:a16="http://schemas.microsoft.com/office/drawing/2014/main" val="3789995400"/>
                  </a:ext>
                </a:extLst>
              </a:tr>
            </a:tbl>
          </a:graphicData>
        </a:graphic>
      </p:graphicFrame>
      <p:sp>
        <p:nvSpPr>
          <p:cNvPr id="4" name="Tekstvak 3">
            <a:extLst>
              <a:ext uri="{FF2B5EF4-FFF2-40B4-BE49-F238E27FC236}">
                <a16:creationId xmlns:a16="http://schemas.microsoft.com/office/drawing/2014/main" id="{C6071C32-8334-43F7-AF1C-912DDAD21BA0}"/>
              </a:ext>
            </a:extLst>
          </p:cNvPr>
          <p:cNvSpPr txBox="1"/>
          <p:nvPr/>
        </p:nvSpPr>
        <p:spPr>
          <a:xfrm>
            <a:off x="6895052" y="5442121"/>
            <a:ext cx="4232249" cy="215444"/>
          </a:xfrm>
          <a:prstGeom prst="rect">
            <a:avLst/>
          </a:prstGeom>
          <a:noFill/>
        </p:spPr>
        <p:txBody>
          <a:bodyPr wrap="none" rtlCol="0">
            <a:spAutoFit/>
          </a:bodyPr>
          <a:lstStyle/>
          <a:p>
            <a:r>
              <a:rPr lang="nl-NL" sz="800" dirty="0"/>
              <a:t>Bron: http://patrickschriel.nl/2013/04/25/kernwaarden-lijst-voorbeelden-en-waarden-oefening/</a:t>
            </a:r>
          </a:p>
        </p:txBody>
      </p:sp>
    </p:spTree>
    <p:extLst>
      <p:ext uri="{BB962C8B-B14F-4D97-AF65-F5344CB8AC3E}">
        <p14:creationId xmlns:p14="http://schemas.microsoft.com/office/powerpoint/2010/main" val="196541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Debat</a:t>
            </a:r>
          </a:p>
        </p:txBody>
      </p:sp>
      <p:pic>
        <p:nvPicPr>
          <p:cNvPr id="4" name="Afbeelding 3">
            <a:extLst>
              <a:ext uri="{FF2B5EF4-FFF2-40B4-BE49-F238E27FC236}">
                <a16:creationId xmlns:a16="http://schemas.microsoft.com/office/drawing/2014/main" id="{723481C3-B6CE-4F5B-B3BC-CB2447A4C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45" y="1925528"/>
            <a:ext cx="3727718" cy="3203989"/>
          </a:xfrm>
          <a:prstGeom prst="rect">
            <a:avLst/>
          </a:prstGeom>
        </p:spPr>
      </p:pic>
      <p:sp>
        <p:nvSpPr>
          <p:cNvPr id="5" name="Tekstvak 4">
            <a:extLst>
              <a:ext uri="{FF2B5EF4-FFF2-40B4-BE49-F238E27FC236}">
                <a16:creationId xmlns:a16="http://schemas.microsoft.com/office/drawing/2014/main" id="{9B0F4B5C-3812-47C2-BE98-8D66828760D7}"/>
              </a:ext>
            </a:extLst>
          </p:cNvPr>
          <p:cNvSpPr txBox="1"/>
          <p:nvPr/>
        </p:nvSpPr>
        <p:spPr>
          <a:xfrm>
            <a:off x="4006107" y="5607632"/>
            <a:ext cx="3563540" cy="369332"/>
          </a:xfrm>
          <a:prstGeom prst="rect">
            <a:avLst/>
          </a:prstGeom>
          <a:noFill/>
        </p:spPr>
        <p:txBody>
          <a:bodyPr wrap="none" rtlCol="0">
            <a:spAutoFit/>
          </a:bodyPr>
          <a:lstStyle/>
          <a:p>
            <a:r>
              <a:rPr lang="nl-NL" b="1" dirty="0"/>
              <a:t>De docent moet worden ontslagen!</a:t>
            </a:r>
          </a:p>
        </p:txBody>
      </p:sp>
    </p:spTree>
    <p:extLst>
      <p:ext uri="{BB962C8B-B14F-4D97-AF65-F5344CB8AC3E}">
        <p14:creationId xmlns:p14="http://schemas.microsoft.com/office/powerpoint/2010/main" val="14751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27088" y="1288962"/>
            <a:ext cx="10515600" cy="1325563"/>
          </a:xfrm>
        </p:spPr>
        <p:txBody>
          <a:bodyPr/>
          <a:lstStyle/>
          <a:p>
            <a:r>
              <a:rPr lang="nl-NL" dirty="0">
                <a:solidFill>
                  <a:srgbClr val="C1003E"/>
                </a:solidFill>
              </a:rPr>
              <a:t>Debat Vooraf: </a:t>
            </a:r>
            <a:r>
              <a:rPr lang="nl-NL" sz="2800" dirty="0"/>
              <a:t>De docent moet worden ontslagen</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sz="half" idx="2"/>
          </p:nvPr>
        </p:nvSpPr>
        <p:spPr>
          <a:xfrm>
            <a:off x="839788" y="2939143"/>
            <a:ext cx="5157787" cy="3250520"/>
          </a:xfrm>
        </p:spPr>
        <p:txBody>
          <a:bodyPr>
            <a:normAutofit/>
          </a:bodyPr>
          <a:lstStyle/>
          <a:p>
            <a:pPr marL="0" indent="0">
              <a:buNone/>
            </a:pPr>
            <a:r>
              <a:rPr lang="nl-NL" b="1" dirty="0"/>
              <a:t>Groep Voorstanders</a:t>
            </a:r>
          </a:p>
          <a:p>
            <a:r>
              <a:rPr lang="nl-NL" dirty="0"/>
              <a:t>Schrijf de argumenten </a:t>
            </a:r>
            <a:r>
              <a:rPr lang="nl-NL" b="1" dirty="0"/>
              <a:t>voor </a:t>
            </a:r>
            <a:r>
              <a:rPr lang="nl-NL" dirty="0"/>
              <a:t>op (individueel) vanuit het standpunt van de rector.</a:t>
            </a:r>
          </a:p>
          <a:p>
            <a:pPr marL="0" indent="0">
              <a:buNone/>
            </a:pPr>
            <a:endParaRPr lang="nl-NL" dirty="0"/>
          </a:p>
        </p:txBody>
      </p:sp>
      <p:sp>
        <p:nvSpPr>
          <p:cNvPr id="6" name="Tijdelijke aanduiding voor inhoud 5">
            <a:extLst>
              <a:ext uri="{FF2B5EF4-FFF2-40B4-BE49-F238E27FC236}">
                <a16:creationId xmlns:a16="http://schemas.microsoft.com/office/drawing/2014/main" id="{75989B36-EBCA-49F6-873A-D8740B3708C2}"/>
              </a:ext>
            </a:extLst>
          </p:cNvPr>
          <p:cNvSpPr>
            <a:spLocks noGrp="1"/>
          </p:cNvSpPr>
          <p:nvPr>
            <p:ph sz="quarter" idx="4"/>
          </p:nvPr>
        </p:nvSpPr>
        <p:spPr>
          <a:xfrm>
            <a:off x="6172200" y="2939143"/>
            <a:ext cx="5183188" cy="3250520"/>
          </a:xfrm>
        </p:spPr>
        <p:txBody>
          <a:bodyPr>
            <a:normAutofit/>
          </a:bodyPr>
          <a:lstStyle/>
          <a:p>
            <a:pPr marL="0" indent="0">
              <a:buNone/>
            </a:pPr>
            <a:r>
              <a:rPr lang="nl-NL" b="1" dirty="0"/>
              <a:t>Groep tegenstanders</a:t>
            </a:r>
          </a:p>
          <a:p>
            <a:r>
              <a:rPr lang="nl-NL" dirty="0"/>
              <a:t>Schrijf de argumenten </a:t>
            </a:r>
            <a:r>
              <a:rPr lang="nl-NL" b="1" dirty="0"/>
              <a:t>tegen </a:t>
            </a:r>
            <a:r>
              <a:rPr lang="nl-NL" dirty="0"/>
              <a:t>op (individueel) vanuit het standpunt van de rector.</a:t>
            </a:r>
          </a:p>
          <a:p>
            <a:pPr marL="0" indent="0">
              <a:buNone/>
            </a:pPr>
            <a:endParaRPr lang="nl-NL" dirty="0"/>
          </a:p>
        </p:txBody>
      </p:sp>
    </p:spTree>
    <p:extLst>
      <p:ext uri="{BB962C8B-B14F-4D97-AF65-F5344CB8AC3E}">
        <p14:creationId xmlns:p14="http://schemas.microsoft.com/office/powerpoint/2010/main" val="260431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Taken</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lstStyle/>
          <a:p>
            <a:r>
              <a:rPr lang="nl-NL" dirty="0"/>
              <a:t>Woordvoerder</a:t>
            </a:r>
          </a:p>
          <a:p>
            <a:r>
              <a:rPr lang="nl-NL" dirty="0"/>
              <a:t>Schrijver</a:t>
            </a:r>
          </a:p>
          <a:p>
            <a:r>
              <a:rPr lang="nl-NL" dirty="0"/>
              <a:t>Jurylid</a:t>
            </a:r>
          </a:p>
          <a:p>
            <a:r>
              <a:rPr lang="nl-NL" dirty="0"/>
              <a:t>Debaters</a:t>
            </a:r>
          </a:p>
        </p:txBody>
      </p:sp>
    </p:spTree>
    <p:extLst>
      <p:ext uri="{BB962C8B-B14F-4D97-AF65-F5344CB8AC3E}">
        <p14:creationId xmlns:p14="http://schemas.microsoft.com/office/powerpoint/2010/main" val="154899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27088" y="1288962"/>
            <a:ext cx="10515600" cy="1325563"/>
          </a:xfrm>
        </p:spPr>
        <p:txBody>
          <a:bodyPr/>
          <a:lstStyle/>
          <a:p>
            <a:r>
              <a:rPr lang="nl-NL" dirty="0">
                <a:solidFill>
                  <a:srgbClr val="C1003E"/>
                </a:solidFill>
              </a:rPr>
              <a:t>Debat Vooraf: </a:t>
            </a:r>
            <a:r>
              <a:rPr lang="nl-NL" sz="2800" dirty="0"/>
              <a:t>De docent moet worden ontslagen</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sz="half" idx="2"/>
          </p:nvPr>
        </p:nvSpPr>
        <p:spPr>
          <a:xfrm>
            <a:off x="839788" y="2939143"/>
            <a:ext cx="5157787" cy="3250520"/>
          </a:xfrm>
        </p:spPr>
        <p:txBody>
          <a:bodyPr>
            <a:normAutofit fontScale="92500" lnSpcReduction="10000"/>
          </a:bodyPr>
          <a:lstStyle/>
          <a:p>
            <a:pPr marL="0" indent="0">
              <a:buNone/>
            </a:pPr>
            <a:r>
              <a:rPr lang="nl-NL" b="1" dirty="0"/>
              <a:t>Groep Voorstanders</a:t>
            </a:r>
          </a:p>
          <a:p>
            <a:r>
              <a:rPr lang="nl-NL" dirty="0"/>
              <a:t>Schrijf de argumenten </a:t>
            </a:r>
            <a:r>
              <a:rPr lang="nl-NL" b="1" dirty="0"/>
              <a:t>voor </a:t>
            </a:r>
            <a:r>
              <a:rPr lang="nl-NL" dirty="0"/>
              <a:t>op die je als groep gaat gebruiken.</a:t>
            </a:r>
          </a:p>
          <a:p>
            <a:r>
              <a:rPr lang="nl-NL" dirty="0"/>
              <a:t>Overleg van 5 minuten</a:t>
            </a:r>
          </a:p>
          <a:p>
            <a:r>
              <a:rPr lang="nl-NL" b="1" dirty="0"/>
              <a:t>Eén woordvoerder (aanwijzen) </a:t>
            </a:r>
            <a:r>
              <a:rPr lang="nl-NL" dirty="0"/>
              <a:t>heeft één minuut het woord</a:t>
            </a:r>
          </a:p>
          <a:p>
            <a:r>
              <a:rPr lang="nl-NL" dirty="0"/>
              <a:t>Daarna debat van maximaal 10 minuten</a:t>
            </a:r>
          </a:p>
          <a:p>
            <a:endParaRPr lang="nl-NL" dirty="0"/>
          </a:p>
        </p:txBody>
      </p:sp>
      <p:sp>
        <p:nvSpPr>
          <p:cNvPr id="6" name="Tijdelijke aanduiding voor inhoud 5">
            <a:extLst>
              <a:ext uri="{FF2B5EF4-FFF2-40B4-BE49-F238E27FC236}">
                <a16:creationId xmlns:a16="http://schemas.microsoft.com/office/drawing/2014/main" id="{75989B36-EBCA-49F6-873A-D8740B3708C2}"/>
              </a:ext>
            </a:extLst>
          </p:cNvPr>
          <p:cNvSpPr>
            <a:spLocks noGrp="1"/>
          </p:cNvSpPr>
          <p:nvPr>
            <p:ph sz="quarter" idx="4"/>
          </p:nvPr>
        </p:nvSpPr>
        <p:spPr>
          <a:xfrm>
            <a:off x="6172200" y="2939143"/>
            <a:ext cx="5183188" cy="3250520"/>
          </a:xfrm>
        </p:spPr>
        <p:txBody>
          <a:bodyPr>
            <a:normAutofit fontScale="92500" lnSpcReduction="10000"/>
          </a:bodyPr>
          <a:lstStyle/>
          <a:p>
            <a:pPr marL="0" indent="0">
              <a:buNone/>
            </a:pPr>
            <a:r>
              <a:rPr lang="nl-NL" b="1" dirty="0"/>
              <a:t>Groep tegenstanders</a:t>
            </a:r>
          </a:p>
          <a:p>
            <a:r>
              <a:rPr lang="nl-NL" dirty="0"/>
              <a:t>Schrijf de argumenten </a:t>
            </a:r>
            <a:r>
              <a:rPr lang="nl-NL" b="1" dirty="0"/>
              <a:t>tegen </a:t>
            </a:r>
            <a:r>
              <a:rPr lang="nl-NL" dirty="0"/>
              <a:t>op die je als groep gaat gebruiken.</a:t>
            </a:r>
          </a:p>
          <a:p>
            <a:r>
              <a:rPr lang="nl-NL" dirty="0"/>
              <a:t>Overleg van 5 minuten</a:t>
            </a:r>
          </a:p>
          <a:p>
            <a:r>
              <a:rPr lang="nl-NL" b="1" dirty="0"/>
              <a:t>Eén woordvoerder (aanwijzen) </a:t>
            </a:r>
            <a:r>
              <a:rPr lang="nl-NL" dirty="0"/>
              <a:t>heeft één minuut het woord</a:t>
            </a:r>
          </a:p>
          <a:p>
            <a:r>
              <a:rPr lang="nl-NL" dirty="0"/>
              <a:t>Daarna debat van maximaal 10 minuten</a:t>
            </a:r>
          </a:p>
          <a:p>
            <a:endParaRPr lang="nl-NL" dirty="0"/>
          </a:p>
        </p:txBody>
      </p:sp>
    </p:spTree>
    <p:extLst>
      <p:ext uri="{BB962C8B-B14F-4D97-AF65-F5344CB8AC3E}">
        <p14:creationId xmlns:p14="http://schemas.microsoft.com/office/powerpoint/2010/main" val="56392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Jury</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lstStyle/>
          <a:p>
            <a:r>
              <a:rPr lang="nl-NL" b="1" dirty="0"/>
              <a:t>Voor het debat:</a:t>
            </a:r>
            <a:br>
              <a:rPr lang="nl-NL" dirty="0"/>
            </a:br>
            <a:r>
              <a:rPr lang="nl-NL" dirty="0"/>
              <a:t>Bepaal criteria om te bepalen wie de beste debater is.</a:t>
            </a:r>
          </a:p>
          <a:p>
            <a:pPr marL="0" indent="0">
              <a:buNone/>
            </a:pPr>
            <a:endParaRPr lang="nl-NL" dirty="0"/>
          </a:p>
          <a:p>
            <a:r>
              <a:rPr lang="nl-NL" b="1" dirty="0"/>
              <a:t>Tijdens het debat:</a:t>
            </a:r>
            <a:br>
              <a:rPr lang="nl-NL" b="1" dirty="0"/>
            </a:br>
            <a:r>
              <a:rPr lang="nl-NL" dirty="0"/>
              <a:t>Bepalen welke persoon de beste debater is (met onderbouwing)</a:t>
            </a:r>
            <a:endParaRPr lang="nl-NL" b="1" dirty="0"/>
          </a:p>
        </p:txBody>
      </p:sp>
    </p:spTree>
    <p:extLst>
      <p:ext uri="{BB962C8B-B14F-4D97-AF65-F5344CB8AC3E}">
        <p14:creationId xmlns:p14="http://schemas.microsoft.com/office/powerpoint/2010/main" val="169144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27088" y="1288962"/>
            <a:ext cx="10515600" cy="1325563"/>
          </a:xfrm>
        </p:spPr>
        <p:txBody>
          <a:bodyPr/>
          <a:lstStyle/>
          <a:p>
            <a:r>
              <a:rPr lang="nl-NL" dirty="0">
                <a:solidFill>
                  <a:srgbClr val="C1003E"/>
                </a:solidFill>
              </a:rPr>
              <a:t>Debat: </a:t>
            </a:r>
            <a:r>
              <a:rPr lang="nl-NL" sz="2800" dirty="0"/>
              <a:t>De docent moet worden ontslagen</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sz="half" idx="2"/>
          </p:nvPr>
        </p:nvSpPr>
        <p:spPr>
          <a:xfrm>
            <a:off x="839788" y="2939143"/>
            <a:ext cx="5157787" cy="3250520"/>
          </a:xfrm>
        </p:spPr>
        <p:txBody>
          <a:bodyPr>
            <a:normAutofit fontScale="92500" lnSpcReduction="10000"/>
          </a:bodyPr>
          <a:lstStyle/>
          <a:p>
            <a:pPr marL="0" indent="0">
              <a:buNone/>
            </a:pPr>
            <a:r>
              <a:rPr lang="nl-NL" b="1" dirty="0"/>
              <a:t>Groep Voorstanders</a:t>
            </a:r>
          </a:p>
          <a:p>
            <a:r>
              <a:rPr lang="nl-NL" b="1" dirty="0"/>
              <a:t>Eén woordvoerder </a:t>
            </a:r>
            <a:r>
              <a:rPr lang="nl-NL" dirty="0"/>
              <a:t>heeft één minuut het woord</a:t>
            </a:r>
          </a:p>
          <a:p>
            <a:r>
              <a:rPr lang="nl-NL" dirty="0"/>
              <a:t>Daarna debat van maximaal 10 minuten</a:t>
            </a:r>
          </a:p>
          <a:p>
            <a:r>
              <a:rPr lang="nl-NL" dirty="0"/>
              <a:t>De schrijvers schrijven de nieuwe argumenten op van de eigen groep</a:t>
            </a:r>
          </a:p>
          <a:p>
            <a:r>
              <a:rPr lang="nl-NL" dirty="0"/>
              <a:t>Schrijf steekwoorden op</a:t>
            </a:r>
          </a:p>
          <a:p>
            <a:endParaRPr lang="nl-NL" dirty="0"/>
          </a:p>
          <a:p>
            <a:endParaRPr lang="nl-NL" dirty="0"/>
          </a:p>
        </p:txBody>
      </p:sp>
      <p:sp>
        <p:nvSpPr>
          <p:cNvPr id="6" name="Tijdelijke aanduiding voor inhoud 5">
            <a:extLst>
              <a:ext uri="{FF2B5EF4-FFF2-40B4-BE49-F238E27FC236}">
                <a16:creationId xmlns:a16="http://schemas.microsoft.com/office/drawing/2014/main" id="{75989B36-EBCA-49F6-873A-D8740B3708C2}"/>
              </a:ext>
            </a:extLst>
          </p:cNvPr>
          <p:cNvSpPr>
            <a:spLocks noGrp="1"/>
          </p:cNvSpPr>
          <p:nvPr>
            <p:ph sz="quarter" idx="4"/>
          </p:nvPr>
        </p:nvSpPr>
        <p:spPr>
          <a:xfrm>
            <a:off x="6172200" y="2939143"/>
            <a:ext cx="5183188" cy="3250520"/>
          </a:xfrm>
        </p:spPr>
        <p:txBody>
          <a:bodyPr>
            <a:normAutofit fontScale="92500" lnSpcReduction="10000"/>
          </a:bodyPr>
          <a:lstStyle/>
          <a:p>
            <a:pPr marL="0" indent="0">
              <a:buNone/>
            </a:pPr>
            <a:r>
              <a:rPr lang="nl-NL" b="1" dirty="0"/>
              <a:t>Groep tegenstanders</a:t>
            </a:r>
          </a:p>
          <a:p>
            <a:r>
              <a:rPr lang="nl-NL" b="1" dirty="0"/>
              <a:t>Eén woordvoerder </a:t>
            </a:r>
            <a:r>
              <a:rPr lang="nl-NL" dirty="0"/>
              <a:t>heeft één minuut het woord</a:t>
            </a:r>
          </a:p>
          <a:p>
            <a:r>
              <a:rPr lang="nl-NL" dirty="0"/>
              <a:t>Daarna debat van maximaal 10 minuten</a:t>
            </a:r>
          </a:p>
          <a:p>
            <a:r>
              <a:rPr lang="nl-NL" dirty="0"/>
              <a:t>De schrijvers schrijven de nieuwe argumenten op van de eigen groep</a:t>
            </a:r>
          </a:p>
          <a:p>
            <a:r>
              <a:rPr lang="nl-NL" dirty="0"/>
              <a:t>Schrijf steekwoorden op</a:t>
            </a:r>
          </a:p>
          <a:p>
            <a:endParaRPr lang="nl-NL" dirty="0"/>
          </a:p>
        </p:txBody>
      </p:sp>
    </p:spTree>
    <p:extLst>
      <p:ext uri="{BB962C8B-B14F-4D97-AF65-F5344CB8AC3E}">
        <p14:creationId xmlns:p14="http://schemas.microsoft.com/office/powerpoint/2010/main" val="106270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Debat: </a:t>
            </a:r>
            <a:r>
              <a:rPr lang="nl-NL" sz="2800" dirty="0"/>
              <a:t>De docent moet worden ontslagen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lstStyle/>
          <a:p>
            <a:r>
              <a:rPr lang="nl-NL" dirty="0"/>
              <a:t>Als je het woord hebt ga je staan</a:t>
            </a:r>
          </a:p>
          <a:p>
            <a:r>
              <a:rPr lang="nl-NL" dirty="0"/>
              <a:t>Je krijgt het woord van de debatleider</a:t>
            </a:r>
          </a:p>
          <a:p>
            <a:r>
              <a:rPr lang="nl-NL" dirty="0"/>
              <a:t>Als je klaar bent met praten ga je weer zitten</a:t>
            </a:r>
          </a:p>
          <a:p>
            <a:r>
              <a:rPr lang="nl-NL" dirty="0"/>
              <a:t>Als de debatleider je afbreekt ga je zitten</a:t>
            </a:r>
            <a:endParaRPr lang="nl-NL" b="1" dirty="0"/>
          </a:p>
        </p:txBody>
      </p:sp>
    </p:spTree>
    <p:extLst>
      <p:ext uri="{BB962C8B-B14F-4D97-AF65-F5344CB8AC3E}">
        <p14:creationId xmlns:p14="http://schemas.microsoft.com/office/powerpoint/2010/main" val="284172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262747"/>
            <a:ext cx="10515600" cy="1325563"/>
          </a:xfrm>
        </p:spPr>
        <p:txBody>
          <a:bodyPr/>
          <a:lstStyle/>
          <a:p>
            <a:r>
              <a:rPr lang="nl-NL" dirty="0">
                <a:solidFill>
                  <a:srgbClr val="C1003E"/>
                </a:solidFill>
              </a:rPr>
              <a:t>Debat: </a:t>
            </a:r>
            <a:r>
              <a:rPr lang="nl-NL" sz="2800" dirty="0"/>
              <a:t>De docent moet worden ontslagen</a:t>
            </a:r>
            <a:endParaRPr lang="nl-NL" sz="2800" dirty="0">
              <a:solidFill>
                <a:srgbClr val="C1003E"/>
              </a:solidFill>
            </a:endParaRP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818701"/>
            <a:ext cx="10515600" cy="3358262"/>
          </a:xfrm>
        </p:spPr>
        <p:txBody>
          <a:bodyPr/>
          <a:lstStyle/>
          <a:p>
            <a:r>
              <a:rPr lang="nl-NL" b="1" dirty="0"/>
              <a:t>Nabespreking</a:t>
            </a:r>
          </a:p>
        </p:txBody>
      </p:sp>
      <p:pic>
        <p:nvPicPr>
          <p:cNvPr id="4" name="Afbeelding 3">
            <a:extLst>
              <a:ext uri="{FF2B5EF4-FFF2-40B4-BE49-F238E27FC236}">
                <a16:creationId xmlns:a16="http://schemas.microsoft.com/office/drawing/2014/main" id="{F0918555-21F5-4EE2-A1A8-2F444C1AE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397" y="2691453"/>
            <a:ext cx="4348844" cy="3744838"/>
          </a:xfrm>
          <a:prstGeom prst="rect">
            <a:avLst/>
          </a:prstGeom>
        </p:spPr>
      </p:pic>
    </p:spTree>
    <p:extLst>
      <p:ext uri="{BB962C8B-B14F-4D97-AF65-F5344CB8AC3E}">
        <p14:creationId xmlns:p14="http://schemas.microsoft.com/office/powerpoint/2010/main" val="61977959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603</Words>
  <Application>Microsoft Office PowerPoint</Application>
  <PresentationFormat>Breedbeeld</PresentationFormat>
  <Paragraphs>248</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Kernwaarden</vt:lpstr>
      <vt:lpstr>Debat</vt:lpstr>
      <vt:lpstr>Debat Vooraf: De docent moet worden ontslagen</vt:lpstr>
      <vt:lpstr>Taken</vt:lpstr>
      <vt:lpstr>Debat Vooraf: De docent moet worden ontslagen</vt:lpstr>
      <vt:lpstr>Jury</vt:lpstr>
      <vt:lpstr>Debat: De docent moet worden ontslagen</vt:lpstr>
      <vt:lpstr>Debat: De docent moet worden ontslagen</vt:lpstr>
      <vt:lpstr>Debat: De docent moet worden ontslagen</vt:lpstr>
      <vt:lpstr>Debat: De docent moet worden ontslagen</vt:lpstr>
      <vt:lpstr>Debat: De docent  moet worden ontslagen</vt:lpstr>
      <vt:lpstr>Debat: De docent moet worden ontslagen</vt:lpstr>
      <vt:lpstr>Kernwaarden</vt:lpstr>
      <vt:lpstr>Kernwaarden</vt:lpstr>
      <vt:lpstr>Kernwaarden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Theo Roos</dc:creator>
  <cp:lastModifiedBy>Theo Roos</cp:lastModifiedBy>
  <cp:revision>6</cp:revision>
  <dcterms:created xsi:type="dcterms:W3CDTF">2017-09-15T13:25:34Z</dcterms:created>
  <dcterms:modified xsi:type="dcterms:W3CDTF">2017-12-14T08:10:57Z</dcterms:modified>
</cp:coreProperties>
</file>