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6" r:id="rId3"/>
    <p:sldId id="274" r:id="rId4"/>
    <p:sldId id="259" r:id="rId5"/>
    <p:sldId id="309" r:id="rId6"/>
    <p:sldId id="283" r:id="rId7"/>
    <p:sldId id="276" r:id="rId8"/>
    <p:sldId id="268" r:id="rId9"/>
    <p:sldId id="300" r:id="rId10"/>
    <p:sldId id="301" r:id="rId11"/>
    <p:sldId id="287" r:id="rId12"/>
    <p:sldId id="298" r:id="rId13"/>
    <p:sldId id="296" r:id="rId14"/>
    <p:sldId id="342" r:id="rId15"/>
    <p:sldId id="367" r:id="rId16"/>
    <p:sldId id="361" r:id="rId17"/>
    <p:sldId id="366" r:id="rId18"/>
    <p:sldId id="306" r:id="rId19"/>
    <p:sldId id="343" r:id="rId20"/>
    <p:sldId id="347" r:id="rId21"/>
    <p:sldId id="369" r:id="rId22"/>
    <p:sldId id="312" r:id="rId23"/>
    <p:sldId id="323" r:id="rId24"/>
    <p:sldId id="313" r:id="rId25"/>
    <p:sldId id="324" r:id="rId26"/>
    <p:sldId id="314" r:id="rId27"/>
    <p:sldId id="325" r:id="rId28"/>
    <p:sldId id="315" r:id="rId29"/>
    <p:sldId id="326" r:id="rId30"/>
    <p:sldId id="316" r:id="rId31"/>
    <p:sldId id="327" r:id="rId32"/>
    <p:sldId id="317" r:id="rId33"/>
    <p:sldId id="328" r:id="rId34"/>
    <p:sldId id="318" r:id="rId35"/>
    <p:sldId id="329" r:id="rId36"/>
    <p:sldId id="319" r:id="rId37"/>
    <p:sldId id="331" r:id="rId38"/>
    <p:sldId id="330" r:id="rId39"/>
    <p:sldId id="332" r:id="rId40"/>
    <p:sldId id="333" r:id="rId41"/>
    <p:sldId id="338" r:id="rId42"/>
    <p:sldId id="352" r:id="rId43"/>
    <p:sldId id="353" r:id="rId44"/>
    <p:sldId id="355" r:id="rId45"/>
    <p:sldId id="356" r:id="rId46"/>
    <p:sldId id="358" r:id="rId47"/>
    <p:sldId id="359" r:id="rId48"/>
    <p:sldId id="280" r:id="rId4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J.P. van den Hout" initials="HvdH" lastIdx="2" clrIdx="0">
    <p:extLst>
      <p:ext uri="{19B8F6BF-5375-455C-9EA6-DF929625EA0E}">
        <p15:presenceInfo xmlns:p15="http://schemas.microsoft.com/office/powerpoint/2012/main" userId="S-1-5-21-3009188405-4059014094-2327816963-87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64"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eo Roos" userId="222717e5814001d8" providerId="LiveId" clId="{84904544-3C72-4D32-B5BE-7B8657CD4E27}"/>
    <pc:docChg chg="custSel addSld modSld modMainMaster">
      <pc:chgData name="Theo Roos" userId="222717e5814001d8" providerId="LiveId" clId="{84904544-3C72-4D32-B5BE-7B8657CD4E27}" dt="2017-09-15T13:58:22.905" v="13"/>
      <pc:docMkLst>
        <pc:docMk/>
      </pc:docMkLst>
      <pc:sldChg chg="delSp setBg">
        <pc:chgData name="Theo Roos" userId="222717e5814001d8" providerId="LiveId" clId="{84904544-3C72-4D32-B5BE-7B8657CD4E27}" dt="2017-09-15T13:27:34.327" v="6"/>
        <pc:sldMkLst>
          <pc:docMk/>
          <pc:sldMk cId="2498594689" sldId="256"/>
        </pc:sldMkLst>
        <pc:picChg chg="del">
          <ac:chgData name="Theo Roos" userId="222717e5814001d8" providerId="LiveId" clId="{84904544-3C72-4D32-B5BE-7B8657CD4E27}" dt="2017-09-15T13:27:17.253" v="1" actId="478"/>
          <ac:picMkLst>
            <pc:docMk/>
            <pc:sldMk cId="2498594689" sldId="256"/>
            <ac:picMk id="5" creationId="{6345E863-F05D-41DF-BE1A-BC870AA2EE22}"/>
          </ac:picMkLst>
        </pc:picChg>
        <pc:picChg chg="del">
          <ac:chgData name="Theo Roos" userId="222717e5814001d8" providerId="LiveId" clId="{84904544-3C72-4D32-B5BE-7B8657CD4E27}" dt="2017-09-15T13:27:17.253" v="1" actId="478"/>
          <ac:picMkLst>
            <pc:docMk/>
            <pc:sldMk cId="2498594689" sldId="256"/>
            <ac:picMk id="7" creationId="{256BE895-7809-4702-A513-1E66363FE78D}"/>
          </ac:picMkLst>
        </pc:picChg>
      </pc:sldChg>
      <pc:sldChg chg="add setBg">
        <pc:chgData name="Theo Roos" userId="222717e5814001d8" providerId="LiveId" clId="{84904544-3C72-4D32-B5BE-7B8657CD4E27}" dt="2017-09-15T13:58:22.905" v="13"/>
        <pc:sldMkLst>
          <pc:docMk/>
          <pc:sldMk cId="1475141399" sldId="257"/>
        </pc:sldMkLst>
      </pc:sldChg>
      <pc:sldMasterChg chg="setBg modSldLayout">
        <pc:chgData name="Theo Roos" userId="222717e5814001d8" providerId="LiveId" clId="{84904544-3C72-4D32-B5BE-7B8657CD4E27}" dt="2017-09-15T13:58:22.905" v="13"/>
        <pc:sldMasterMkLst>
          <pc:docMk/>
          <pc:sldMasterMk cId="1167046611" sldId="2147483648"/>
        </pc:sldMasterMkLst>
        <pc:sldLayoutChg chg="setBg">
          <pc:chgData name="Theo Roos" userId="222717e5814001d8" providerId="LiveId" clId="{84904544-3C72-4D32-B5BE-7B8657CD4E27}" dt="2017-09-15T13:58:22.905" v="13"/>
          <pc:sldLayoutMkLst>
            <pc:docMk/>
            <pc:sldMasterMk cId="1167046611" sldId="2147483648"/>
            <pc:sldLayoutMk cId="3363832958" sldId="2147483649"/>
          </pc:sldLayoutMkLst>
        </pc:sldLayoutChg>
        <pc:sldLayoutChg chg="setBg">
          <pc:chgData name="Theo Roos" userId="222717e5814001d8" providerId="LiveId" clId="{84904544-3C72-4D32-B5BE-7B8657CD4E27}" dt="2017-09-15T13:58:22.905" v="13"/>
          <pc:sldLayoutMkLst>
            <pc:docMk/>
            <pc:sldMasterMk cId="1167046611" sldId="2147483648"/>
            <pc:sldLayoutMk cId="1869431829" sldId="2147483650"/>
          </pc:sldLayoutMkLst>
        </pc:sldLayoutChg>
        <pc:sldLayoutChg chg="setBg">
          <pc:chgData name="Theo Roos" userId="222717e5814001d8" providerId="LiveId" clId="{84904544-3C72-4D32-B5BE-7B8657CD4E27}" dt="2017-09-15T13:58:22.905" v="13"/>
          <pc:sldLayoutMkLst>
            <pc:docMk/>
            <pc:sldMasterMk cId="1167046611" sldId="2147483648"/>
            <pc:sldLayoutMk cId="3428827688" sldId="2147483651"/>
          </pc:sldLayoutMkLst>
        </pc:sldLayoutChg>
        <pc:sldLayoutChg chg="setBg">
          <pc:chgData name="Theo Roos" userId="222717e5814001d8" providerId="LiveId" clId="{84904544-3C72-4D32-B5BE-7B8657CD4E27}" dt="2017-09-15T13:58:22.905" v="13"/>
          <pc:sldLayoutMkLst>
            <pc:docMk/>
            <pc:sldMasterMk cId="1167046611" sldId="2147483648"/>
            <pc:sldLayoutMk cId="3750565473" sldId="2147483652"/>
          </pc:sldLayoutMkLst>
        </pc:sldLayoutChg>
        <pc:sldLayoutChg chg="setBg">
          <pc:chgData name="Theo Roos" userId="222717e5814001d8" providerId="LiveId" clId="{84904544-3C72-4D32-B5BE-7B8657CD4E27}" dt="2017-09-15T13:58:22.905" v="13"/>
          <pc:sldLayoutMkLst>
            <pc:docMk/>
            <pc:sldMasterMk cId="1167046611" sldId="2147483648"/>
            <pc:sldLayoutMk cId="4133140502" sldId="2147483653"/>
          </pc:sldLayoutMkLst>
        </pc:sldLayoutChg>
        <pc:sldLayoutChg chg="setBg">
          <pc:chgData name="Theo Roos" userId="222717e5814001d8" providerId="LiveId" clId="{84904544-3C72-4D32-B5BE-7B8657CD4E27}" dt="2017-09-15T13:58:22.905" v="13"/>
          <pc:sldLayoutMkLst>
            <pc:docMk/>
            <pc:sldMasterMk cId="1167046611" sldId="2147483648"/>
            <pc:sldLayoutMk cId="4286732497" sldId="2147483654"/>
          </pc:sldLayoutMkLst>
        </pc:sldLayoutChg>
        <pc:sldLayoutChg chg="setBg">
          <pc:chgData name="Theo Roos" userId="222717e5814001d8" providerId="LiveId" clId="{84904544-3C72-4D32-B5BE-7B8657CD4E27}" dt="2017-09-15T13:58:22.905" v="13"/>
          <pc:sldLayoutMkLst>
            <pc:docMk/>
            <pc:sldMasterMk cId="1167046611" sldId="2147483648"/>
            <pc:sldLayoutMk cId="4038145590" sldId="2147483655"/>
          </pc:sldLayoutMkLst>
        </pc:sldLayoutChg>
        <pc:sldLayoutChg chg="setBg">
          <pc:chgData name="Theo Roos" userId="222717e5814001d8" providerId="LiveId" clId="{84904544-3C72-4D32-B5BE-7B8657CD4E27}" dt="2017-09-15T13:58:22.905" v="13"/>
          <pc:sldLayoutMkLst>
            <pc:docMk/>
            <pc:sldMasterMk cId="1167046611" sldId="2147483648"/>
            <pc:sldLayoutMk cId="2857216388" sldId="2147483656"/>
          </pc:sldLayoutMkLst>
        </pc:sldLayoutChg>
        <pc:sldLayoutChg chg="setBg">
          <pc:chgData name="Theo Roos" userId="222717e5814001d8" providerId="LiveId" clId="{84904544-3C72-4D32-B5BE-7B8657CD4E27}" dt="2017-09-15T13:58:22.905" v="13"/>
          <pc:sldLayoutMkLst>
            <pc:docMk/>
            <pc:sldMasterMk cId="1167046611" sldId="2147483648"/>
            <pc:sldLayoutMk cId="3611820995" sldId="2147483657"/>
          </pc:sldLayoutMkLst>
        </pc:sldLayoutChg>
        <pc:sldLayoutChg chg="setBg">
          <pc:chgData name="Theo Roos" userId="222717e5814001d8" providerId="LiveId" clId="{84904544-3C72-4D32-B5BE-7B8657CD4E27}" dt="2017-09-15T13:58:22.905" v="13"/>
          <pc:sldLayoutMkLst>
            <pc:docMk/>
            <pc:sldMasterMk cId="1167046611" sldId="2147483648"/>
            <pc:sldLayoutMk cId="1424654136" sldId="2147483658"/>
          </pc:sldLayoutMkLst>
        </pc:sldLayoutChg>
        <pc:sldLayoutChg chg="setBg">
          <pc:chgData name="Theo Roos" userId="222717e5814001d8" providerId="LiveId" clId="{84904544-3C72-4D32-B5BE-7B8657CD4E27}" dt="2017-09-15T13:58:22.905" v="13"/>
          <pc:sldLayoutMkLst>
            <pc:docMk/>
            <pc:sldMasterMk cId="1167046611" sldId="2147483648"/>
            <pc:sldLayoutMk cId="1689341776"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98D273E-AFCF-44E5-8DDD-40420142BC8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a:extLst>
              <a:ext uri="{FF2B5EF4-FFF2-40B4-BE49-F238E27FC236}">
                <a16:creationId xmlns="" xmlns:a16="http://schemas.microsoft.com/office/drawing/2014/main" id="{A836DD84-1F0A-423F-9140-04EECCB610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 xmlns:a16="http://schemas.microsoft.com/office/drawing/2014/main" id="{1BF4ED54-0008-45CA-9DB7-95A8CB614A42}"/>
              </a:ext>
            </a:extLst>
          </p:cNvPr>
          <p:cNvSpPr>
            <a:spLocks noGrp="1"/>
          </p:cNvSpPr>
          <p:nvPr>
            <p:ph type="dt" sz="half" idx="10"/>
          </p:nvPr>
        </p:nvSpPr>
        <p:spPr/>
        <p:txBody>
          <a:bodyPr/>
          <a:lstStyle/>
          <a:p>
            <a:fld id="{7DC15E92-AC95-49D8-ABA6-DA7FBCFED5B1}" type="datetimeFigureOut">
              <a:rPr lang="nl-NL" smtClean="0"/>
              <a:t>23-4-2018</a:t>
            </a:fld>
            <a:endParaRPr lang="nl-NL"/>
          </a:p>
        </p:txBody>
      </p:sp>
      <p:sp>
        <p:nvSpPr>
          <p:cNvPr id="5" name="Tijdelijke aanduiding voor voettekst 4">
            <a:extLst>
              <a:ext uri="{FF2B5EF4-FFF2-40B4-BE49-F238E27FC236}">
                <a16:creationId xmlns="" xmlns:a16="http://schemas.microsoft.com/office/drawing/2014/main" id="{A67FFD1B-3F03-4660-84C8-23F0A0AC71B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AF347A8E-B241-4AF3-9111-A01770975C1E}"/>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3363832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7C2E5FE-C4D6-42E2-B03D-3D088C02BA0E}"/>
              </a:ext>
            </a:extLst>
          </p:cNvPr>
          <p:cNvSpPr>
            <a:spLocks noGrp="1"/>
          </p:cNvSpPr>
          <p:nvPr>
            <p:ph type="title"/>
          </p:nvPr>
        </p:nvSpPr>
        <p:spPr/>
        <p:txBody>
          <a:bodyPr/>
          <a:lstStyle/>
          <a:p>
            <a:r>
              <a:rPr lang="nl-NL"/>
              <a:t>Klik om de stijl te bewerken</a:t>
            </a:r>
          </a:p>
        </p:txBody>
      </p:sp>
      <p:sp>
        <p:nvSpPr>
          <p:cNvPr id="3" name="Tijdelijke aanduiding voor verticale tekst 2">
            <a:extLst>
              <a:ext uri="{FF2B5EF4-FFF2-40B4-BE49-F238E27FC236}">
                <a16:creationId xmlns="" xmlns:a16="http://schemas.microsoft.com/office/drawing/2014/main" id="{75DA2C20-4E56-450A-A8AE-7676907913CB}"/>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3B302439-EB98-4F5F-91FA-9FCB53DBE516}"/>
              </a:ext>
            </a:extLst>
          </p:cNvPr>
          <p:cNvSpPr>
            <a:spLocks noGrp="1"/>
          </p:cNvSpPr>
          <p:nvPr>
            <p:ph type="dt" sz="half" idx="10"/>
          </p:nvPr>
        </p:nvSpPr>
        <p:spPr/>
        <p:txBody>
          <a:bodyPr/>
          <a:lstStyle/>
          <a:p>
            <a:fld id="{7DC15E92-AC95-49D8-ABA6-DA7FBCFED5B1}" type="datetimeFigureOut">
              <a:rPr lang="nl-NL" smtClean="0"/>
              <a:t>23-4-2018</a:t>
            </a:fld>
            <a:endParaRPr lang="nl-NL"/>
          </a:p>
        </p:txBody>
      </p:sp>
      <p:sp>
        <p:nvSpPr>
          <p:cNvPr id="5" name="Tijdelijke aanduiding voor voettekst 4">
            <a:extLst>
              <a:ext uri="{FF2B5EF4-FFF2-40B4-BE49-F238E27FC236}">
                <a16:creationId xmlns="" xmlns:a16="http://schemas.microsoft.com/office/drawing/2014/main" id="{E84F1877-3028-4385-A85C-7DA6D962C0E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0E05D375-5113-41DC-9175-88B468E64EF5}"/>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1424654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 xmlns:a16="http://schemas.microsoft.com/office/drawing/2014/main" id="{F1E1A7D2-AD66-434F-B14F-0C6E5D033F0B}"/>
              </a:ext>
            </a:extLst>
          </p:cNvPr>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a:extLst>
              <a:ext uri="{FF2B5EF4-FFF2-40B4-BE49-F238E27FC236}">
                <a16:creationId xmlns="" xmlns:a16="http://schemas.microsoft.com/office/drawing/2014/main" id="{067F560B-3DD7-4AA9-8614-3F77515565B5}"/>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6CFB1204-1E10-4CD1-82E4-D166F46ADC11}"/>
              </a:ext>
            </a:extLst>
          </p:cNvPr>
          <p:cNvSpPr>
            <a:spLocks noGrp="1"/>
          </p:cNvSpPr>
          <p:nvPr>
            <p:ph type="dt" sz="half" idx="10"/>
          </p:nvPr>
        </p:nvSpPr>
        <p:spPr/>
        <p:txBody>
          <a:bodyPr/>
          <a:lstStyle/>
          <a:p>
            <a:fld id="{7DC15E92-AC95-49D8-ABA6-DA7FBCFED5B1}" type="datetimeFigureOut">
              <a:rPr lang="nl-NL" smtClean="0"/>
              <a:t>23-4-2018</a:t>
            </a:fld>
            <a:endParaRPr lang="nl-NL"/>
          </a:p>
        </p:txBody>
      </p:sp>
      <p:sp>
        <p:nvSpPr>
          <p:cNvPr id="5" name="Tijdelijke aanduiding voor voettekst 4">
            <a:extLst>
              <a:ext uri="{FF2B5EF4-FFF2-40B4-BE49-F238E27FC236}">
                <a16:creationId xmlns="" xmlns:a16="http://schemas.microsoft.com/office/drawing/2014/main" id="{63A4976A-EE79-4D6D-86A6-EFBCD1CBFF7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B7A229BC-9B50-49A9-A99F-5B482FBE24D9}"/>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1689341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96DD39B-7364-4AC3-914A-2B6AABBD5317}"/>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 xmlns:a16="http://schemas.microsoft.com/office/drawing/2014/main" id="{544CB9DA-B265-4238-96D7-4266B961E58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EE9389DA-087D-47E1-AE7B-A10B953FBF7B}"/>
              </a:ext>
            </a:extLst>
          </p:cNvPr>
          <p:cNvSpPr>
            <a:spLocks noGrp="1"/>
          </p:cNvSpPr>
          <p:nvPr>
            <p:ph type="dt" sz="half" idx="10"/>
          </p:nvPr>
        </p:nvSpPr>
        <p:spPr/>
        <p:txBody>
          <a:bodyPr/>
          <a:lstStyle/>
          <a:p>
            <a:fld id="{7DC15E92-AC95-49D8-ABA6-DA7FBCFED5B1}" type="datetimeFigureOut">
              <a:rPr lang="nl-NL" smtClean="0"/>
              <a:t>23-4-2018</a:t>
            </a:fld>
            <a:endParaRPr lang="nl-NL"/>
          </a:p>
        </p:txBody>
      </p:sp>
      <p:sp>
        <p:nvSpPr>
          <p:cNvPr id="5" name="Tijdelijke aanduiding voor voettekst 4">
            <a:extLst>
              <a:ext uri="{FF2B5EF4-FFF2-40B4-BE49-F238E27FC236}">
                <a16:creationId xmlns="" xmlns:a16="http://schemas.microsoft.com/office/drawing/2014/main" id="{3934494E-1B94-414E-B9FA-1DF023FA706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2362BC54-4D63-458F-872D-5299030D4EBA}"/>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186943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A8BC4CC-4503-4B0A-A0CF-DA39A0ACE176}"/>
              </a:ext>
            </a:extLst>
          </p:cNvPr>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a:extLst>
              <a:ext uri="{FF2B5EF4-FFF2-40B4-BE49-F238E27FC236}">
                <a16:creationId xmlns="" xmlns:a16="http://schemas.microsoft.com/office/drawing/2014/main" id="{52220A6C-841F-4681-8F53-0FF148FE56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 xmlns:a16="http://schemas.microsoft.com/office/drawing/2014/main" id="{FB097DFE-80D5-4626-8ED0-931539D12C28}"/>
              </a:ext>
            </a:extLst>
          </p:cNvPr>
          <p:cNvSpPr>
            <a:spLocks noGrp="1"/>
          </p:cNvSpPr>
          <p:nvPr>
            <p:ph type="dt" sz="half" idx="10"/>
          </p:nvPr>
        </p:nvSpPr>
        <p:spPr/>
        <p:txBody>
          <a:bodyPr/>
          <a:lstStyle/>
          <a:p>
            <a:fld id="{7DC15E92-AC95-49D8-ABA6-DA7FBCFED5B1}" type="datetimeFigureOut">
              <a:rPr lang="nl-NL" smtClean="0"/>
              <a:t>23-4-2018</a:t>
            </a:fld>
            <a:endParaRPr lang="nl-NL"/>
          </a:p>
        </p:txBody>
      </p:sp>
      <p:sp>
        <p:nvSpPr>
          <p:cNvPr id="5" name="Tijdelijke aanduiding voor voettekst 4">
            <a:extLst>
              <a:ext uri="{FF2B5EF4-FFF2-40B4-BE49-F238E27FC236}">
                <a16:creationId xmlns="" xmlns:a16="http://schemas.microsoft.com/office/drawing/2014/main" id="{08D0632F-5111-4776-87AC-C8BBDEDF1C6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41E9AC12-25E1-43B5-9453-0C3B3D6414FE}"/>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3428827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B28B995-4F2C-4C49-B5DB-1056FD9A85A3}"/>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 xmlns:a16="http://schemas.microsoft.com/office/drawing/2014/main" id="{2270C5B7-DE74-42B7-883A-0C45DC2CAB8F}"/>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 xmlns:a16="http://schemas.microsoft.com/office/drawing/2014/main" id="{ACEC588F-E50A-4E2A-BDB5-CF84DC1A4ADE}"/>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 xmlns:a16="http://schemas.microsoft.com/office/drawing/2014/main" id="{363A0FE0-9A38-4206-BAB6-353C2EDBE5CA}"/>
              </a:ext>
            </a:extLst>
          </p:cNvPr>
          <p:cNvSpPr>
            <a:spLocks noGrp="1"/>
          </p:cNvSpPr>
          <p:nvPr>
            <p:ph type="dt" sz="half" idx="10"/>
          </p:nvPr>
        </p:nvSpPr>
        <p:spPr/>
        <p:txBody>
          <a:bodyPr/>
          <a:lstStyle/>
          <a:p>
            <a:fld id="{7DC15E92-AC95-49D8-ABA6-DA7FBCFED5B1}" type="datetimeFigureOut">
              <a:rPr lang="nl-NL" smtClean="0"/>
              <a:t>23-4-2018</a:t>
            </a:fld>
            <a:endParaRPr lang="nl-NL"/>
          </a:p>
        </p:txBody>
      </p:sp>
      <p:sp>
        <p:nvSpPr>
          <p:cNvPr id="6" name="Tijdelijke aanduiding voor voettekst 5">
            <a:extLst>
              <a:ext uri="{FF2B5EF4-FFF2-40B4-BE49-F238E27FC236}">
                <a16:creationId xmlns="" xmlns:a16="http://schemas.microsoft.com/office/drawing/2014/main" id="{D582F731-5F2B-4F23-8DB0-D209ED3B98F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 xmlns:a16="http://schemas.microsoft.com/office/drawing/2014/main" id="{796A09B3-2A6A-4C42-AE58-4E7164E1AA35}"/>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375056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8B10132-6919-4C58-A622-B70537ADBAE7}"/>
              </a:ext>
            </a:extLst>
          </p:cNvPr>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a:extLst>
              <a:ext uri="{FF2B5EF4-FFF2-40B4-BE49-F238E27FC236}">
                <a16:creationId xmlns="" xmlns:a16="http://schemas.microsoft.com/office/drawing/2014/main" id="{F17C5E13-70D3-4AA9-AAAD-F10C2CDDF6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 xmlns:a16="http://schemas.microsoft.com/office/drawing/2014/main" id="{992FF067-2C96-44D5-9FC9-F2D8294114E0}"/>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 xmlns:a16="http://schemas.microsoft.com/office/drawing/2014/main" id="{77C7B7AC-5CD7-45D8-AE52-8E68C972B0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 xmlns:a16="http://schemas.microsoft.com/office/drawing/2014/main" id="{FD6EEB2C-A93A-4205-9C9C-062ADD0E3B7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 xmlns:a16="http://schemas.microsoft.com/office/drawing/2014/main" id="{13DAC014-C0D5-4F19-AE6B-D8BB241A104B}"/>
              </a:ext>
            </a:extLst>
          </p:cNvPr>
          <p:cNvSpPr>
            <a:spLocks noGrp="1"/>
          </p:cNvSpPr>
          <p:nvPr>
            <p:ph type="dt" sz="half" idx="10"/>
          </p:nvPr>
        </p:nvSpPr>
        <p:spPr/>
        <p:txBody>
          <a:bodyPr/>
          <a:lstStyle/>
          <a:p>
            <a:fld id="{7DC15E92-AC95-49D8-ABA6-DA7FBCFED5B1}" type="datetimeFigureOut">
              <a:rPr lang="nl-NL" smtClean="0"/>
              <a:t>23-4-2018</a:t>
            </a:fld>
            <a:endParaRPr lang="nl-NL"/>
          </a:p>
        </p:txBody>
      </p:sp>
      <p:sp>
        <p:nvSpPr>
          <p:cNvPr id="8" name="Tijdelijke aanduiding voor voettekst 7">
            <a:extLst>
              <a:ext uri="{FF2B5EF4-FFF2-40B4-BE49-F238E27FC236}">
                <a16:creationId xmlns="" xmlns:a16="http://schemas.microsoft.com/office/drawing/2014/main" id="{F5C547D4-2AC8-48DD-99D7-87F34A67AA9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 xmlns:a16="http://schemas.microsoft.com/office/drawing/2014/main" id="{8BF628C7-D1C2-4A24-B59D-394DFE3C2696}"/>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4133140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CB7D488-9404-462C-A51F-26D40E1F53B5}"/>
              </a:ext>
            </a:extLst>
          </p:cNvPr>
          <p:cNvSpPr>
            <a:spLocks noGrp="1"/>
          </p:cNvSpPr>
          <p:nvPr>
            <p:ph type="title"/>
          </p:nvPr>
        </p:nvSpPr>
        <p:spPr/>
        <p:txBody>
          <a:bodyPr/>
          <a:lstStyle/>
          <a:p>
            <a:r>
              <a:rPr lang="nl-NL"/>
              <a:t>Klik om de stijl te bewerken</a:t>
            </a:r>
          </a:p>
        </p:txBody>
      </p:sp>
      <p:sp>
        <p:nvSpPr>
          <p:cNvPr id="3" name="Tijdelijke aanduiding voor datum 2">
            <a:extLst>
              <a:ext uri="{FF2B5EF4-FFF2-40B4-BE49-F238E27FC236}">
                <a16:creationId xmlns="" xmlns:a16="http://schemas.microsoft.com/office/drawing/2014/main" id="{2A52F8BA-189C-48FD-B403-9E20DDA0B4BB}"/>
              </a:ext>
            </a:extLst>
          </p:cNvPr>
          <p:cNvSpPr>
            <a:spLocks noGrp="1"/>
          </p:cNvSpPr>
          <p:nvPr>
            <p:ph type="dt" sz="half" idx="10"/>
          </p:nvPr>
        </p:nvSpPr>
        <p:spPr/>
        <p:txBody>
          <a:bodyPr/>
          <a:lstStyle/>
          <a:p>
            <a:fld id="{7DC15E92-AC95-49D8-ABA6-DA7FBCFED5B1}" type="datetimeFigureOut">
              <a:rPr lang="nl-NL" smtClean="0"/>
              <a:t>23-4-2018</a:t>
            </a:fld>
            <a:endParaRPr lang="nl-NL"/>
          </a:p>
        </p:txBody>
      </p:sp>
      <p:sp>
        <p:nvSpPr>
          <p:cNvPr id="4" name="Tijdelijke aanduiding voor voettekst 3">
            <a:extLst>
              <a:ext uri="{FF2B5EF4-FFF2-40B4-BE49-F238E27FC236}">
                <a16:creationId xmlns="" xmlns:a16="http://schemas.microsoft.com/office/drawing/2014/main" id="{99A8EE40-3EEB-43C7-A1D7-EE231E57BB0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 xmlns:a16="http://schemas.microsoft.com/office/drawing/2014/main" id="{63C1F38E-BFE1-4626-A779-128917E46BDA}"/>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4286732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 xmlns:a16="http://schemas.microsoft.com/office/drawing/2014/main" id="{C32D28F4-6F9F-4214-B1C1-5B6E85E42A41}"/>
              </a:ext>
            </a:extLst>
          </p:cNvPr>
          <p:cNvSpPr>
            <a:spLocks noGrp="1"/>
          </p:cNvSpPr>
          <p:nvPr>
            <p:ph type="dt" sz="half" idx="10"/>
          </p:nvPr>
        </p:nvSpPr>
        <p:spPr/>
        <p:txBody>
          <a:bodyPr/>
          <a:lstStyle/>
          <a:p>
            <a:fld id="{7DC15E92-AC95-49D8-ABA6-DA7FBCFED5B1}" type="datetimeFigureOut">
              <a:rPr lang="nl-NL" smtClean="0"/>
              <a:t>23-4-2018</a:t>
            </a:fld>
            <a:endParaRPr lang="nl-NL"/>
          </a:p>
        </p:txBody>
      </p:sp>
      <p:sp>
        <p:nvSpPr>
          <p:cNvPr id="3" name="Tijdelijke aanduiding voor voettekst 2">
            <a:extLst>
              <a:ext uri="{FF2B5EF4-FFF2-40B4-BE49-F238E27FC236}">
                <a16:creationId xmlns="" xmlns:a16="http://schemas.microsoft.com/office/drawing/2014/main" id="{EC7418D5-2384-4799-AEB1-F2813CD0370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 xmlns:a16="http://schemas.microsoft.com/office/drawing/2014/main" id="{E7BBBE0A-D384-4D2A-9C5B-040829CF5CC7}"/>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403814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ECB094E-ED7E-4DFE-B8F3-7B31624507BB}"/>
              </a:ext>
            </a:extLst>
          </p:cNvPr>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a:extLst>
              <a:ext uri="{FF2B5EF4-FFF2-40B4-BE49-F238E27FC236}">
                <a16:creationId xmlns="" xmlns:a16="http://schemas.microsoft.com/office/drawing/2014/main" id="{19C49C5E-6E02-454B-9728-07F47D8D21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 xmlns:a16="http://schemas.microsoft.com/office/drawing/2014/main" id="{FAC8922C-A83F-4DDE-AC7F-BE26A5B95F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 xmlns:a16="http://schemas.microsoft.com/office/drawing/2014/main" id="{003156A3-C7A0-428D-9F99-073E81B1EA55}"/>
              </a:ext>
            </a:extLst>
          </p:cNvPr>
          <p:cNvSpPr>
            <a:spLocks noGrp="1"/>
          </p:cNvSpPr>
          <p:nvPr>
            <p:ph type="dt" sz="half" idx="10"/>
          </p:nvPr>
        </p:nvSpPr>
        <p:spPr/>
        <p:txBody>
          <a:bodyPr/>
          <a:lstStyle/>
          <a:p>
            <a:fld id="{7DC15E92-AC95-49D8-ABA6-DA7FBCFED5B1}" type="datetimeFigureOut">
              <a:rPr lang="nl-NL" smtClean="0"/>
              <a:t>23-4-2018</a:t>
            </a:fld>
            <a:endParaRPr lang="nl-NL"/>
          </a:p>
        </p:txBody>
      </p:sp>
      <p:sp>
        <p:nvSpPr>
          <p:cNvPr id="6" name="Tijdelijke aanduiding voor voettekst 5">
            <a:extLst>
              <a:ext uri="{FF2B5EF4-FFF2-40B4-BE49-F238E27FC236}">
                <a16:creationId xmlns="" xmlns:a16="http://schemas.microsoft.com/office/drawing/2014/main" id="{69251FDF-3124-47D8-AF01-C0E4A3DD2E6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 xmlns:a16="http://schemas.microsoft.com/office/drawing/2014/main" id="{3D01BAE1-0C25-47B5-8AEC-A59829B1EB6B}"/>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2857216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4790BCC-7500-455B-A5DA-4C33BB0AC369}"/>
              </a:ext>
            </a:extLst>
          </p:cNvPr>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a:extLst>
              <a:ext uri="{FF2B5EF4-FFF2-40B4-BE49-F238E27FC236}">
                <a16:creationId xmlns="" xmlns:a16="http://schemas.microsoft.com/office/drawing/2014/main" id="{CD17987A-8E2E-4D79-9C24-7173901ABD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 xmlns:a16="http://schemas.microsoft.com/office/drawing/2014/main" id="{087C9307-D2EC-4473-A45D-2821B78FF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 xmlns:a16="http://schemas.microsoft.com/office/drawing/2014/main" id="{773BBC49-0CF0-419B-96F6-7E2D589647C4}"/>
              </a:ext>
            </a:extLst>
          </p:cNvPr>
          <p:cNvSpPr>
            <a:spLocks noGrp="1"/>
          </p:cNvSpPr>
          <p:nvPr>
            <p:ph type="dt" sz="half" idx="10"/>
          </p:nvPr>
        </p:nvSpPr>
        <p:spPr/>
        <p:txBody>
          <a:bodyPr/>
          <a:lstStyle/>
          <a:p>
            <a:fld id="{7DC15E92-AC95-49D8-ABA6-DA7FBCFED5B1}" type="datetimeFigureOut">
              <a:rPr lang="nl-NL" smtClean="0"/>
              <a:t>23-4-2018</a:t>
            </a:fld>
            <a:endParaRPr lang="nl-NL"/>
          </a:p>
        </p:txBody>
      </p:sp>
      <p:sp>
        <p:nvSpPr>
          <p:cNvPr id="6" name="Tijdelijke aanduiding voor voettekst 5">
            <a:extLst>
              <a:ext uri="{FF2B5EF4-FFF2-40B4-BE49-F238E27FC236}">
                <a16:creationId xmlns="" xmlns:a16="http://schemas.microsoft.com/office/drawing/2014/main" id="{E5946035-04D2-4CB5-BECD-9C4854F60FC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 xmlns:a16="http://schemas.microsoft.com/office/drawing/2014/main" id="{2EF247B0-A520-4914-A3B9-1E20FFB68F8B}"/>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3611820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 xmlns:a16="http://schemas.microsoft.com/office/drawing/2014/main" id="{5539E49B-076F-471E-AD23-0F44EFE105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a:extLst>
              <a:ext uri="{FF2B5EF4-FFF2-40B4-BE49-F238E27FC236}">
                <a16:creationId xmlns="" xmlns:a16="http://schemas.microsoft.com/office/drawing/2014/main" id="{8166C9AC-8506-47B6-8660-AF1C4EE326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D767946E-47A6-442B-AC22-21340FB124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C15E92-AC95-49D8-ABA6-DA7FBCFED5B1}" type="datetimeFigureOut">
              <a:rPr lang="nl-NL" smtClean="0"/>
              <a:t>23-4-2018</a:t>
            </a:fld>
            <a:endParaRPr lang="nl-NL"/>
          </a:p>
        </p:txBody>
      </p:sp>
      <p:sp>
        <p:nvSpPr>
          <p:cNvPr id="5" name="Tijdelijke aanduiding voor voettekst 4">
            <a:extLst>
              <a:ext uri="{FF2B5EF4-FFF2-40B4-BE49-F238E27FC236}">
                <a16:creationId xmlns="" xmlns:a16="http://schemas.microsoft.com/office/drawing/2014/main" id="{BDE2377E-6D68-4387-9E1E-9C8D447B48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 xmlns:a16="http://schemas.microsoft.com/office/drawing/2014/main" id="{46D8CA2A-1947-4945-BA70-1C65612639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39CBE3-4D3A-4CBC-9AB7-1014BD6F3F38}" type="slidenum">
              <a:rPr lang="nl-NL" smtClean="0"/>
              <a:t>‹#›</a:t>
            </a:fld>
            <a:endParaRPr lang="nl-NL"/>
          </a:p>
        </p:txBody>
      </p:sp>
    </p:spTree>
    <p:extLst>
      <p:ext uri="{BB962C8B-B14F-4D97-AF65-F5344CB8AC3E}">
        <p14:creationId xmlns:p14="http://schemas.microsoft.com/office/powerpoint/2010/main" val="1167046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Business model Canvas</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normAutofit/>
          </a:bodyPr>
          <a:lstStyle/>
          <a:p>
            <a:r>
              <a:rPr lang="en-US" b="1" dirty="0" smtClean="0"/>
              <a:t>Welkom!</a:t>
            </a:r>
          </a:p>
          <a:p>
            <a:endParaRPr lang="en-US" b="1" dirty="0"/>
          </a:p>
          <a:p>
            <a:r>
              <a:rPr lang="en-US" b="1" dirty="0" smtClean="0"/>
              <a:t>Tim Simons</a:t>
            </a:r>
          </a:p>
          <a:p>
            <a:r>
              <a:rPr lang="en-US" b="1" dirty="0" err="1" smtClean="0"/>
              <a:t>Trevianum</a:t>
            </a:r>
            <a:r>
              <a:rPr lang="en-US" b="1" dirty="0" smtClean="0"/>
              <a:t> </a:t>
            </a:r>
            <a:r>
              <a:rPr lang="en-US" b="1" dirty="0" err="1" smtClean="0"/>
              <a:t>scholengroep</a:t>
            </a:r>
            <a:r>
              <a:rPr lang="en-US" b="1" dirty="0" smtClean="0"/>
              <a:t>, </a:t>
            </a:r>
            <a:r>
              <a:rPr lang="en-US" b="1" dirty="0" err="1" smtClean="0"/>
              <a:t>Sittard</a:t>
            </a:r>
            <a:endParaRPr lang="en-US" b="1" dirty="0" smtClean="0"/>
          </a:p>
          <a:p>
            <a:endParaRPr lang="en-US" b="1" dirty="0"/>
          </a:p>
          <a:p>
            <a:r>
              <a:rPr lang="en-US" b="1" dirty="0" smtClean="0"/>
              <a:t>Henri van den Hout</a:t>
            </a:r>
          </a:p>
          <a:p>
            <a:r>
              <a:rPr lang="en-US" b="1" dirty="0" smtClean="0"/>
              <a:t>Tilburg </a:t>
            </a:r>
            <a:r>
              <a:rPr lang="en-US" b="1" dirty="0"/>
              <a:t>University, Fontys </a:t>
            </a:r>
            <a:r>
              <a:rPr lang="en-US" b="1" dirty="0" err="1"/>
              <a:t>Lerarenopleiding</a:t>
            </a:r>
            <a:r>
              <a:rPr lang="en-US" b="1" dirty="0"/>
              <a:t> Tilburg, </a:t>
            </a:r>
            <a:endParaRPr lang="nl-NL" b="1" dirty="0"/>
          </a:p>
        </p:txBody>
      </p:sp>
    </p:spTree>
    <p:extLst>
      <p:ext uri="{BB962C8B-B14F-4D97-AF65-F5344CB8AC3E}">
        <p14:creationId xmlns:p14="http://schemas.microsoft.com/office/powerpoint/2010/main" val="24985946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err="1" smtClean="0">
                <a:solidFill>
                  <a:srgbClr val="FF0000"/>
                </a:solidFill>
              </a:rPr>
              <a:t>Voorbeeld</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lstStyle/>
          <a:p>
            <a:pPr algn="l"/>
            <a:r>
              <a:rPr lang="en-US" b="1" dirty="0" smtClean="0"/>
              <a:t>Je bent </a:t>
            </a:r>
            <a:r>
              <a:rPr lang="en-US" b="1" dirty="0" err="1" smtClean="0"/>
              <a:t>hier</a:t>
            </a:r>
            <a:r>
              <a:rPr lang="en-US" b="1" dirty="0" smtClean="0"/>
              <a:t> bij de </a:t>
            </a:r>
            <a:r>
              <a:rPr lang="en-US" b="1" dirty="0" err="1" smtClean="0">
                <a:solidFill>
                  <a:srgbClr val="0070C0"/>
                </a:solidFill>
              </a:rPr>
              <a:t>nascholing</a:t>
            </a:r>
            <a:r>
              <a:rPr lang="en-US" b="1" dirty="0" smtClean="0">
                <a:solidFill>
                  <a:srgbClr val="0070C0"/>
                </a:solidFill>
              </a:rPr>
              <a:t> </a:t>
            </a:r>
            <a:r>
              <a:rPr lang="en-US" b="1" dirty="0" err="1" smtClean="0">
                <a:solidFill>
                  <a:srgbClr val="0070C0"/>
                </a:solidFill>
              </a:rPr>
              <a:t>Bedrijfseconomie</a:t>
            </a:r>
            <a:r>
              <a:rPr lang="en-US" b="1" dirty="0" smtClean="0"/>
              <a:t>, </a:t>
            </a:r>
            <a:r>
              <a:rPr lang="en-US" b="1" dirty="0" err="1" smtClean="0"/>
              <a:t>verzorgd</a:t>
            </a:r>
            <a:r>
              <a:rPr lang="en-US" b="1" dirty="0" smtClean="0"/>
              <a:t> door het </a:t>
            </a:r>
            <a:r>
              <a:rPr lang="en-US" b="1" dirty="0" err="1"/>
              <a:t>L</a:t>
            </a:r>
            <a:r>
              <a:rPr lang="en-US" b="1" dirty="0" err="1" smtClean="0"/>
              <a:t>andelijk</a:t>
            </a:r>
            <a:r>
              <a:rPr lang="en-US" b="1" dirty="0" smtClean="0"/>
              <a:t> </a:t>
            </a:r>
            <a:r>
              <a:rPr lang="en-US" b="1" dirty="0" err="1"/>
              <a:t>E</a:t>
            </a:r>
            <a:r>
              <a:rPr lang="en-US" b="1" dirty="0" err="1" smtClean="0"/>
              <a:t>xpertisecentrum</a:t>
            </a:r>
            <a:r>
              <a:rPr lang="en-US" b="1" dirty="0" smtClean="0"/>
              <a:t> </a:t>
            </a:r>
            <a:r>
              <a:rPr lang="en-US" b="1" dirty="0"/>
              <a:t>E</a:t>
            </a:r>
            <a:r>
              <a:rPr lang="en-US" b="1" dirty="0" smtClean="0"/>
              <a:t>conomie </a:t>
            </a:r>
            <a:r>
              <a:rPr lang="en-US" b="1" dirty="0" err="1" smtClean="0"/>
              <a:t>en</a:t>
            </a:r>
            <a:r>
              <a:rPr lang="en-US" b="1" dirty="0" smtClean="0"/>
              <a:t> Handel.</a:t>
            </a:r>
          </a:p>
          <a:p>
            <a:pPr algn="l"/>
            <a:endParaRPr lang="nl-NL" b="1" dirty="0" smtClean="0"/>
          </a:p>
          <a:p>
            <a:pPr algn="l"/>
            <a:r>
              <a:rPr lang="nl-NL" b="1" dirty="0" smtClean="0"/>
              <a:t>De </a:t>
            </a:r>
            <a:r>
              <a:rPr lang="nl-NL" b="1" dirty="0" err="1" smtClean="0">
                <a:solidFill>
                  <a:srgbClr val="0070C0"/>
                </a:solidFill>
              </a:rPr>
              <a:t>waardepropositie</a:t>
            </a:r>
            <a:r>
              <a:rPr lang="nl-NL" b="1" dirty="0" smtClean="0"/>
              <a:t> kun je bijvoorbeeld omschrijven als </a:t>
            </a:r>
            <a:r>
              <a:rPr lang="nl-NL" b="1" dirty="0" smtClean="0">
                <a:solidFill>
                  <a:srgbClr val="0070C0"/>
                </a:solidFill>
              </a:rPr>
              <a:t>“vergroten </a:t>
            </a:r>
            <a:r>
              <a:rPr lang="nl-NL" b="1" dirty="0">
                <a:solidFill>
                  <a:srgbClr val="0070C0"/>
                </a:solidFill>
              </a:rPr>
              <a:t>van de expertise van inhoud en didactiek voor </a:t>
            </a:r>
            <a:r>
              <a:rPr lang="nl-NL" b="1" dirty="0" smtClean="0">
                <a:solidFill>
                  <a:srgbClr val="0070C0"/>
                </a:solidFill>
              </a:rPr>
              <a:t>leraren </a:t>
            </a:r>
            <a:r>
              <a:rPr lang="nl-NL" b="1" dirty="0">
                <a:solidFill>
                  <a:srgbClr val="0070C0"/>
                </a:solidFill>
              </a:rPr>
              <a:t>die het </a:t>
            </a:r>
            <a:r>
              <a:rPr lang="nl-NL" b="1" dirty="0" smtClean="0">
                <a:solidFill>
                  <a:srgbClr val="0070C0"/>
                </a:solidFill>
              </a:rPr>
              <a:t>vak </a:t>
            </a:r>
            <a:r>
              <a:rPr lang="nl-NL" b="1" dirty="0">
                <a:solidFill>
                  <a:srgbClr val="0070C0"/>
                </a:solidFill>
              </a:rPr>
              <a:t>Bedrijfseconomie op havo en vwo </a:t>
            </a:r>
            <a:r>
              <a:rPr lang="nl-NL" b="1" dirty="0" smtClean="0">
                <a:solidFill>
                  <a:srgbClr val="0070C0"/>
                </a:solidFill>
              </a:rPr>
              <a:t>gaan verzorgen</a:t>
            </a:r>
            <a:r>
              <a:rPr lang="nl-NL" b="1" dirty="0">
                <a:solidFill>
                  <a:srgbClr val="0070C0"/>
                </a:solidFill>
              </a:rPr>
              <a:t>, via fysieke </a:t>
            </a:r>
            <a:r>
              <a:rPr lang="nl-NL" b="1" dirty="0" smtClean="0">
                <a:solidFill>
                  <a:srgbClr val="0070C0"/>
                </a:solidFill>
              </a:rPr>
              <a:t>bijeenkomsten”</a:t>
            </a:r>
            <a:r>
              <a:rPr lang="nl-NL" b="1" dirty="0" smtClean="0"/>
              <a:t>.</a:t>
            </a:r>
          </a:p>
          <a:p>
            <a:pPr algn="l"/>
            <a:r>
              <a:rPr lang="en-US" b="1" dirty="0" err="1" smtClean="0"/>
              <a:t>Vooraf</a:t>
            </a:r>
            <a:r>
              <a:rPr lang="en-US" b="1" dirty="0" smtClean="0"/>
              <a:t> </a:t>
            </a:r>
            <a:r>
              <a:rPr lang="en-US" b="1" dirty="0"/>
              <a:t>is </a:t>
            </a:r>
            <a:r>
              <a:rPr lang="en-US" b="1" dirty="0" err="1"/>
              <a:t>onderzocht</a:t>
            </a:r>
            <a:r>
              <a:rPr lang="en-US" b="1" dirty="0"/>
              <a:t> wat </a:t>
            </a:r>
            <a:r>
              <a:rPr lang="en-US" b="1" dirty="0" err="1" smtClean="0"/>
              <a:t>leraren</a:t>
            </a:r>
            <a:r>
              <a:rPr lang="en-US" b="1" dirty="0" smtClean="0"/>
              <a:t> </a:t>
            </a:r>
            <a:r>
              <a:rPr lang="en-US" b="1" dirty="0" err="1" smtClean="0"/>
              <a:t>willen</a:t>
            </a:r>
            <a:r>
              <a:rPr lang="en-US" b="1" dirty="0"/>
              <a:t>. </a:t>
            </a:r>
            <a:r>
              <a:rPr lang="en-US" b="1" dirty="0" err="1"/>
              <a:t>Dat</a:t>
            </a:r>
            <a:r>
              <a:rPr lang="en-US" b="1" dirty="0"/>
              <a:t> is </a:t>
            </a:r>
            <a:r>
              <a:rPr lang="en-US" b="1" dirty="0" err="1"/>
              <a:t>onder</a:t>
            </a:r>
            <a:r>
              <a:rPr lang="en-US" b="1" dirty="0"/>
              <a:t> </a:t>
            </a:r>
            <a:r>
              <a:rPr lang="en-US" b="1" dirty="0" err="1"/>
              <a:t>andere</a:t>
            </a:r>
            <a:r>
              <a:rPr lang="en-US" b="1" dirty="0"/>
              <a:t> </a:t>
            </a:r>
            <a:r>
              <a:rPr lang="en-US" b="1" dirty="0" err="1"/>
              <a:t>gebeurd</a:t>
            </a:r>
            <a:r>
              <a:rPr lang="en-US" b="1" dirty="0"/>
              <a:t> via een </a:t>
            </a:r>
            <a:r>
              <a:rPr lang="en-US" b="1" dirty="0" err="1" smtClean="0"/>
              <a:t>enqu</a:t>
            </a:r>
            <a:r>
              <a:rPr lang="en-US" b="1" dirty="0" err="1" smtClean="0">
                <a:latin typeface="Calibri" panose="020F0502020204030204" pitchFamily="34" charset="0"/>
                <a:cs typeface="Calibri" panose="020F0502020204030204" pitchFamily="34" charset="0"/>
              </a:rPr>
              <a:t>ê</a:t>
            </a:r>
            <a:r>
              <a:rPr lang="en-US" b="1" dirty="0" err="1" smtClean="0"/>
              <a:t>te</a:t>
            </a:r>
            <a:r>
              <a:rPr lang="en-US" b="1" dirty="0" smtClean="0"/>
              <a:t> </a:t>
            </a:r>
            <a:r>
              <a:rPr lang="en-US" b="1" dirty="0"/>
              <a:t>die is </a:t>
            </a:r>
            <a:r>
              <a:rPr lang="en-US" b="1" dirty="0" err="1"/>
              <a:t>ingevuld</a:t>
            </a:r>
            <a:r>
              <a:rPr lang="en-US" b="1" dirty="0"/>
              <a:t> door </a:t>
            </a:r>
            <a:r>
              <a:rPr lang="en-US" b="1" dirty="0" err="1"/>
              <a:t>ruim</a:t>
            </a:r>
            <a:r>
              <a:rPr lang="en-US" b="1" dirty="0"/>
              <a:t> 100 </a:t>
            </a:r>
            <a:r>
              <a:rPr lang="en-US" b="1" dirty="0" err="1" smtClean="0"/>
              <a:t>leraren</a:t>
            </a:r>
            <a:r>
              <a:rPr lang="en-US" b="1" dirty="0" smtClean="0"/>
              <a:t> op </a:t>
            </a:r>
            <a:r>
              <a:rPr lang="en-US" b="1" dirty="0"/>
              <a:t>de </a:t>
            </a:r>
            <a:r>
              <a:rPr lang="en-US" b="1" dirty="0" err="1"/>
              <a:t>Vecondag</a:t>
            </a:r>
            <a:r>
              <a:rPr lang="en-US" b="1" dirty="0"/>
              <a:t> </a:t>
            </a:r>
            <a:r>
              <a:rPr lang="en-US" b="1" dirty="0" smtClean="0"/>
              <a:t>in Zwolle in </a:t>
            </a:r>
            <a:r>
              <a:rPr lang="en-US" b="1" dirty="0" err="1"/>
              <a:t>maart</a:t>
            </a:r>
            <a:r>
              <a:rPr lang="en-US" b="1" dirty="0"/>
              <a:t> 2016.</a:t>
            </a:r>
          </a:p>
          <a:p>
            <a:pPr algn="l"/>
            <a:endParaRPr lang="en-US" b="1" dirty="0" smtClean="0"/>
          </a:p>
        </p:txBody>
      </p:sp>
    </p:spTree>
    <p:extLst>
      <p:ext uri="{BB962C8B-B14F-4D97-AF65-F5344CB8AC3E}">
        <p14:creationId xmlns:p14="http://schemas.microsoft.com/office/powerpoint/2010/main" val="23312520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De </a:t>
            </a:r>
            <a:r>
              <a:rPr lang="en-US" b="1" dirty="0" err="1" smtClean="0">
                <a:solidFill>
                  <a:srgbClr val="FF0000"/>
                </a:solidFill>
              </a:rPr>
              <a:t>linkerkant</a:t>
            </a:r>
            <a:r>
              <a:rPr lang="en-US" b="1" dirty="0" smtClean="0">
                <a:solidFill>
                  <a:srgbClr val="FF0000"/>
                </a:solidFill>
              </a:rPr>
              <a:t> van het model</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247135" y="2092411"/>
            <a:ext cx="11697730" cy="4143631"/>
          </a:xfrm>
        </p:spPr>
        <p:txBody>
          <a:bodyPr>
            <a:normAutofit/>
          </a:bodyPr>
          <a:lstStyle/>
          <a:p>
            <a:pPr algn="l"/>
            <a:r>
              <a:rPr lang="en-US" b="1" dirty="0" smtClean="0"/>
              <a:t>Focus op de organisatie. </a:t>
            </a:r>
            <a:r>
              <a:rPr lang="en-US" b="1" dirty="0" err="1" smtClean="0"/>
              <a:t>Daarvoor</a:t>
            </a:r>
            <a:r>
              <a:rPr lang="en-US" b="1" dirty="0" smtClean="0"/>
              <a:t> is </a:t>
            </a:r>
            <a:r>
              <a:rPr lang="en-US" b="1" dirty="0" err="1" smtClean="0"/>
              <a:t>veel</a:t>
            </a:r>
            <a:r>
              <a:rPr lang="en-US" b="1" dirty="0" smtClean="0"/>
              <a:t> </a:t>
            </a:r>
            <a:r>
              <a:rPr lang="en-US" b="1" dirty="0" err="1" smtClean="0"/>
              <a:t>nodig</a:t>
            </a:r>
            <a:r>
              <a:rPr lang="en-US" b="1" dirty="0" smtClean="0"/>
              <a:t>: experts, </a:t>
            </a:r>
            <a:r>
              <a:rPr lang="en-US" b="1" dirty="0" err="1" smtClean="0"/>
              <a:t>ontwikkeltijd</a:t>
            </a:r>
            <a:r>
              <a:rPr lang="en-US" b="1" dirty="0" smtClean="0"/>
              <a:t>, partners. Het </a:t>
            </a:r>
            <a:r>
              <a:rPr lang="en-US" b="1" dirty="0" err="1" smtClean="0"/>
              <a:t>leidt</a:t>
            </a:r>
            <a:r>
              <a:rPr lang="en-US" b="1" dirty="0" smtClean="0"/>
              <a:t> tot </a:t>
            </a:r>
            <a:r>
              <a:rPr lang="en-US" b="1" dirty="0" err="1" smtClean="0"/>
              <a:t>kosten</a:t>
            </a:r>
            <a:r>
              <a:rPr lang="en-US" b="1" dirty="0" smtClean="0"/>
              <a:t>.</a:t>
            </a:r>
          </a:p>
          <a:p>
            <a:pPr algn="l"/>
            <a:endParaRPr lang="en-US" b="1" dirty="0"/>
          </a:p>
          <a:p>
            <a:pPr algn="l"/>
            <a:endParaRPr lang="en-US" b="1" dirty="0" smtClean="0"/>
          </a:p>
          <a:p>
            <a:pPr algn="l"/>
            <a:endParaRPr lang="en-US" b="1" dirty="0" smtClean="0"/>
          </a:p>
        </p:txBody>
      </p:sp>
      <p:graphicFrame>
        <p:nvGraphicFramePr>
          <p:cNvPr id="14" name="Table 13"/>
          <p:cNvGraphicFramePr>
            <a:graphicFrameLocks noGrp="1"/>
          </p:cNvGraphicFramePr>
          <p:nvPr>
            <p:extLst>
              <p:ext uri="{D42A27DB-BD31-4B8C-83A1-F6EECF244321}">
                <p14:modId xmlns:p14="http://schemas.microsoft.com/office/powerpoint/2010/main" val="621808571"/>
              </p:ext>
            </p:extLst>
          </p:nvPr>
        </p:nvGraphicFramePr>
        <p:xfrm>
          <a:off x="1274164" y="3246914"/>
          <a:ext cx="9393836" cy="2881600"/>
        </p:xfrm>
        <a:graphic>
          <a:graphicData uri="http://schemas.openxmlformats.org/drawingml/2006/table">
            <a:tbl>
              <a:tblPr firstRow="1" firstCol="1" bandRow="1"/>
              <a:tblGrid>
                <a:gridCol w="3677130"/>
                <a:gridCol w="1912106"/>
                <a:gridCol w="3804600"/>
              </a:tblGrid>
              <a:tr h="1601440">
                <a:tc>
                  <a:txBody>
                    <a:bodyPr/>
                    <a:lstStyle/>
                    <a:p>
                      <a:pPr marL="0" marR="0" algn="ctr">
                        <a:spcBef>
                          <a:spcPts val="0"/>
                        </a:spcBef>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nl-NL"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nl-NL" sz="24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nl-NL" sz="2400" b="1" dirty="0" smtClean="0">
                          <a:effectLst/>
                          <a:latin typeface="Calibri" panose="020F0502020204030204" pitchFamily="34" charset="0"/>
                          <a:ea typeface="Calibri" panose="020F0502020204030204" pitchFamily="34" charset="0"/>
                          <a:cs typeface="Times New Roman" panose="02020603050405020304" pitchFamily="18" charset="0"/>
                        </a:rPr>
                        <a:t>Voor de organisatie</a:t>
                      </a:r>
                      <a:endParaRPr lang="nl-NL" sz="2400" b="1"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nl-NL"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spcBef>
                          <a:spcPts val="0"/>
                        </a:spcBef>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nl-NL"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nl-NL" sz="2000" dirty="0" smtClean="0">
                          <a:effectLst/>
                          <a:latin typeface="Calibri" panose="020F0502020204030204" pitchFamily="34" charset="0"/>
                          <a:ea typeface="Calibri" panose="020F0502020204030204" pitchFamily="34" charset="0"/>
                          <a:cs typeface="Times New Roman" panose="02020603050405020304" pitchFamily="18" charset="0"/>
                        </a:rPr>
                        <a:t>Aanbod</a:t>
                      </a:r>
                      <a:endParaRPr lang="nl-NL"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nl-NL"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Aandacht</a:t>
                      </a:r>
                      <a:r>
                        <a:rPr lang="en-US" sz="2000" baseline="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US" sz="2000" baseline="0" dirty="0" err="1" smtClean="0">
                          <a:effectLst/>
                          <a:latin typeface="Calibri" panose="020F0502020204030204" pitchFamily="34" charset="0"/>
                          <a:ea typeface="Times New Roman" panose="02020603050405020304" pitchFamily="18" charset="0"/>
                          <a:cs typeface="Times New Roman" panose="02020603050405020304" pitchFamily="18" charset="0"/>
                        </a:rPr>
                        <a:t>voor</a:t>
                      </a:r>
                      <a:r>
                        <a:rPr lang="en-US" sz="2000" baseline="0" dirty="0" smtClean="0">
                          <a:effectLst/>
                          <a:latin typeface="Calibri" panose="020F0502020204030204" pitchFamily="34" charset="0"/>
                          <a:ea typeface="Times New Roman" panose="02020603050405020304" pitchFamily="18" charset="0"/>
                          <a:cs typeface="Times New Roman" panose="02020603050405020304" pitchFamily="18" charset="0"/>
                        </a:rPr>
                        <a:t> de </a:t>
                      </a:r>
                      <a:r>
                        <a:rPr lang="en-US" sz="2000" baseline="0" dirty="0" err="1" smtClean="0">
                          <a:effectLst/>
                          <a:latin typeface="Calibri" panose="020F0502020204030204" pitchFamily="34" charset="0"/>
                          <a:ea typeface="Times New Roman" panose="02020603050405020304" pitchFamily="18" charset="0"/>
                          <a:cs typeface="Times New Roman" panose="02020603050405020304" pitchFamily="18" charset="0"/>
                        </a:rPr>
                        <a:t>klant</a:t>
                      </a:r>
                      <a:endParaRPr lang="nl-NL"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7790">
                <a:tc gridSpan="3">
                  <a:txBody>
                    <a:bodyPr/>
                    <a:lstStyle/>
                    <a:p>
                      <a:pPr marL="0" marR="0" algn="ctr">
                        <a:spcBef>
                          <a:spcPts val="0"/>
                        </a:spcBef>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nl-NL"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nl-NL" sz="2400" dirty="0" smtClean="0">
                          <a:effectLst/>
                          <a:latin typeface="Calibri" panose="020F0502020204030204" pitchFamily="34" charset="0"/>
                          <a:ea typeface="Calibri" panose="020F0502020204030204" pitchFamily="34" charset="0"/>
                          <a:cs typeface="Times New Roman" panose="02020603050405020304" pitchFamily="18" charset="0"/>
                        </a:rPr>
                        <a:t>Financi</a:t>
                      </a:r>
                      <a:r>
                        <a:rPr lang="nl-NL" sz="2400" dirty="0" smtClean="0">
                          <a:effectLst/>
                          <a:latin typeface="+mn-lt"/>
                          <a:ea typeface="Calibri" panose="020F0502020204030204" pitchFamily="34" charset="0"/>
                          <a:cs typeface="Arial" panose="020B0604020202020204" pitchFamily="34" charset="0"/>
                        </a:rPr>
                        <a:t>ë</a:t>
                      </a:r>
                      <a:r>
                        <a:rPr lang="nl-NL" sz="2400" dirty="0" smtClean="0">
                          <a:effectLst/>
                          <a:latin typeface="Calibri" panose="020F0502020204030204" pitchFamily="34" charset="0"/>
                          <a:ea typeface="Calibri" panose="020F0502020204030204" pitchFamily="34" charset="0"/>
                          <a:cs typeface="Times New Roman" panose="02020603050405020304" pitchFamily="18" charset="0"/>
                        </a:rPr>
                        <a:t>le</a:t>
                      </a:r>
                      <a:r>
                        <a:rPr lang="nl-NL" sz="2400" baseline="0" dirty="0" smtClean="0">
                          <a:effectLst/>
                          <a:latin typeface="Calibri" panose="020F0502020204030204" pitchFamily="34" charset="0"/>
                          <a:ea typeface="Calibri" panose="020F0502020204030204" pitchFamily="34" charset="0"/>
                          <a:cs typeface="Times New Roman" panose="02020603050405020304" pitchFamily="18" charset="0"/>
                        </a:rPr>
                        <a:t> levensvatbaarheid</a:t>
                      </a:r>
                      <a:endParaRPr lang="nl-NL"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nl-NL"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22192199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Voor de organisatie</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4380428"/>
          </a:xfrm>
        </p:spPr>
        <p:txBody>
          <a:bodyPr>
            <a:normAutofit/>
          </a:bodyPr>
          <a:lstStyle/>
          <a:p>
            <a:pPr algn="l"/>
            <a:r>
              <a:rPr lang="en-US" b="1" dirty="0" smtClean="0"/>
              <a:t>De </a:t>
            </a:r>
            <a:r>
              <a:rPr lang="en-US" b="1" dirty="0" err="1" smtClean="0"/>
              <a:t>cel</a:t>
            </a:r>
            <a:r>
              <a:rPr lang="en-US" b="1" dirty="0" smtClean="0"/>
              <a:t> </a:t>
            </a:r>
            <a:r>
              <a:rPr lang="en-US" b="1" dirty="0" smtClean="0">
                <a:solidFill>
                  <a:schemeClr val="accent4">
                    <a:lumMod val="60000"/>
                    <a:lumOff val="40000"/>
                  </a:schemeClr>
                </a:solidFill>
              </a:rPr>
              <a:t>Voor de organisatie </a:t>
            </a:r>
            <a:r>
              <a:rPr lang="en-US" b="1" dirty="0" err="1" smtClean="0"/>
              <a:t>wordt</a:t>
            </a:r>
            <a:r>
              <a:rPr lang="en-US" b="1" dirty="0" smtClean="0"/>
              <a:t> in </a:t>
            </a:r>
            <a:r>
              <a:rPr lang="en-US" b="1" dirty="0" err="1" smtClean="0"/>
              <a:t>drie</a:t>
            </a:r>
            <a:r>
              <a:rPr lang="en-US" b="1" dirty="0" err="1" smtClean="0">
                <a:latin typeface="Calibri" panose="020F0502020204030204" pitchFamily="34" charset="0"/>
                <a:cs typeface="Calibri" panose="020F0502020204030204" pitchFamily="34" charset="0"/>
              </a:rPr>
              <a:t>ë</a:t>
            </a:r>
            <a:r>
              <a:rPr lang="en-US" b="1" dirty="0" err="1" smtClean="0"/>
              <a:t>n</a:t>
            </a:r>
            <a:r>
              <a:rPr lang="en-US" b="1" dirty="0" smtClean="0"/>
              <a:t> </a:t>
            </a:r>
            <a:r>
              <a:rPr lang="en-US" b="1" dirty="0" err="1" smtClean="0"/>
              <a:t>verdeeld</a:t>
            </a:r>
            <a:r>
              <a:rPr lang="en-US" b="1" dirty="0" smtClean="0"/>
              <a:t>: </a:t>
            </a:r>
            <a:r>
              <a:rPr lang="en-US" b="1" dirty="0" err="1" smtClean="0"/>
              <a:t>welke</a:t>
            </a:r>
            <a:r>
              <a:rPr lang="en-US" b="1" dirty="0" smtClean="0"/>
              <a:t> </a:t>
            </a:r>
            <a:r>
              <a:rPr lang="en-US" b="1" dirty="0" err="1" smtClean="0"/>
              <a:t>activiteiten</a:t>
            </a:r>
            <a:r>
              <a:rPr lang="en-US" b="1" dirty="0" smtClean="0"/>
              <a:t> </a:t>
            </a:r>
            <a:r>
              <a:rPr lang="en-US" b="1" dirty="0" err="1" smtClean="0"/>
              <a:t>voert</a:t>
            </a:r>
            <a:r>
              <a:rPr lang="en-US" b="1" dirty="0" smtClean="0"/>
              <a:t> de organisatie </a:t>
            </a:r>
            <a:r>
              <a:rPr lang="en-US" b="1" dirty="0" err="1" smtClean="0"/>
              <a:t>uit</a:t>
            </a:r>
            <a:r>
              <a:rPr lang="en-US" b="1" dirty="0" smtClean="0"/>
              <a:t>, </a:t>
            </a:r>
            <a:r>
              <a:rPr lang="en-US" b="1" dirty="0" err="1" smtClean="0"/>
              <a:t>wie</a:t>
            </a:r>
            <a:r>
              <a:rPr lang="en-US" b="1" dirty="0" smtClean="0"/>
              <a:t> en wat </a:t>
            </a:r>
            <a:r>
              <a:rPr lang="en-US" b="1" dirty="0" err="1" smtClean="0"/>
              <a:t>heeft</a:t>
            </a:r>
            <a:r>
              <a:rPr lang="en-US" b="1" dirty="0" smtClean="0"/>
              <a:t> de organisatie </a:t>
            </a:r>
            <a:r>
              <a:rPr lang="en-US" b="1" dirty="0" err="1" smtClean="0"/>
              <a:t>nodig</a:t>
            </a:r>
            <a:r>
              <a:rPr lang="en-US" b="1" dirty="0" smtClean="0"/>
              <a:t>, met </a:t>
            </a:r>
            <a:r>
              <a:rPr lang="en-US" b="1" dirty="0" err="1" smtClean="0"/>
              <a:t>wie</a:t>
            </a:r>
            <a:r>
              <a:rPr lang="en-US" b="1" dirty="0" smtClean="0"/>
              <a:t> </a:t>
            </a:r>
            <a:r>
              <a:rPr lang="en-US" b="1" dirty="0" err="1" smtClean="0"/>
              <a:t>wordt</a:t>
            </a:r>
            <a:r>
              <a:rPr lang="en-US" b="1" dirty="0" smtClean="0"/>
              <a:t> </a:t>
            </a:r>
            <a:r>
              <a:rPr lang="en-US" b="1" dirty="0" err="1" smtClean="0"/>
              <a:t>samengewerkt</a:t>
            </a:r>
            <a:r>
              <a:rPr lang="en-US" b="1" dirty="0" smtClean="0"/>
              <a:t>.</a:t>
            </a:r>
          </a:p>
          <a:p>
            <a:pPr algn="l"/>
            <a:endParaRPr lang="en-US" b="1" dirty="0" smtClean="0"/>
          </a:p>
          <a:p>
            <a:pPr algn="l"/>
            <a:endParaRPr lang="en-US" b="1" dirty="0" smtClean="0"/>
          </a:p>
        </p:txBody>
      </p:sp>
      <p:graphicFrame>
        <p:nvGraphicFramePr>
          <p:cNvPr id="5" name="Table 4"/>
          <p:cNvGraphicFramePr>
            <a:graphicFrameLocks noGrp="1"/>
          </p:cNvGraphicFramePr>
          <p:nvPr>
            <p:extLst>
              <p:ext uri="{D42A27DB-BD31-4B8C-83A1-F6EECF244321}">
                <p14:modId xmlns:p14="http://schemas.microsoft.com/office/powerpoint/2010/main" val="4040884916"/>
              </p:ext>
            </p:extLst>
          </p:nvPr>
        </p:nvGraphicFramePr>
        <p:xfrm>
          <a:off x="2199501" y="2800865"/>
          <a:ext cx="6928022" cy="3503827"/>
        </p:xfrm>
        <a:graphic>
          <a:graphicData uri="http://schemas.openxmlformats.org/drawingml/2006/table">
            <a:tbl>
              <a:tblPr firstRow="1" firstCol="1" bandRow="1"/>
              <a:tblGrid>
                <a:gridCol w="3464011"/>
                <a:gridCol w="3464011"/>
              </a:tblGrid>
              <a:tr h="1675027">
                <a:tc rowSpan="2">
                  <a:txBody>
                    <a:bodyPr/>
                    <a:lstStyle/>
                    <a:p>
                      <a:pPr marL="0" marR="0" algn="ctr">
                        <a:spcBef>
                          <a:spcPts val="0"/>
                        </a:spcBef>
                        <a:spcAft>
                          <a:spcPts val="0"/>
                        </a:spcAft>
                      </a:pPr>
                      <a:r>
                        <a:rPr lang="nl-NL"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b="1"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nl-NL" sz="24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nl-NL" sz="24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STRATEGISCHE</a:t>
                      </a:r>
                      <a:r>
                        <a:rPr lang="nl-NL" sz="2400" b="1" baseline="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PARTNER</a:t>
                      </a:r>
                      <a:r>
                        <a:rPr lang="nl-NL"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b="1"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2400" b="1" dirty="0">
                          <a:effectLst/>
                          <a:latin typeface="Calibri" panose="020F0502020204030204" pitchFamily="34" charset="0"/>
                          <a:ea typeface="Calibri" panose="020F0502020204030204" pitchFamily="34" charset="0"/>
                          <a:cs typeface="Times New Roman" panose="02020603050405020304" pitchFamily="18" charset="0"/>
                        </a:rPr>
                        <a:t> </a:t>
                      </a:r>
                      <a:r>
                        <a:rPr lang="nl-NL" sz="2400" b="1" i="1" dirty="0" smtClean="0">
                          <a:effectLst/>
                          <a:latin typeface="Calibri" panose="020F0502020204030204" pitchFamily="34" charset="0"/>
                          <a:ea typeface="Calibri" panose="020F0502020204030204" pitchFamily="34" charset="0"/>
                          <a:cs typeface="Times New Roman" panose="02020603050405020304" pitchFamily="18" charset="0"/>
                        </a:rPr>
                        <a:t>Belangrijkste </a:t>
                      </a:r>
                      <a:r>
                        <a:rPr lang="nl-NL" sz="2400" b="1" i="1" dirty="0">
                          <a:effectLst/>
                          <a:latin typeface="Calibri" panose="020F0502020204030204" pitchFamily="34" charset="0"/>
                          <a:ea typeface="Calibri" panose="020F0502020204030204" pitchFamily="34" charset="0"/>
                          <a:cs typeface="Times New Roman" panose="02020603050405020304" pitchFamily="18" charset="0"/>
                        </a:rPr>
                        <a:t>organisaties waarmee wordt samengewerkt </a:t>
                      </a:r>
                      <a:endParaRPr lang="nl-NL" sz="2400" b="1" i="1"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2400" b="1" i="1"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b="1" i="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spcBef>
                          <a:spcPts val="0"/>
                        </a:spcBef>
                        <a:spcAft>
                          <a:spcPts val="0"/>
                        </a:spcAft>
                      </a:pPr>
                      <a:r>
                        <a:rPr lang="nl-NL" sz="2400" b="1" dirty="0">
                          <a:effectLst/>
                          <a:latin typeface="Calibri" panose="020F0502020204030204" pitchFamily="34" charset="0"/>
                          <a:ea typeface="Calibri" panose="020F0502020204030204" pitchFamily="34" charset="0"/>
                          <a:cs typeface="Times New Roman" panose="02020603050405020304" pitchFamily="18" charset="0"/>
                        </a:rPr>
                        <a:t> </a:t>
                      </a:r>
                      <a:r>
                        <a:rPr lang="nl-NL" sz="24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KERNACTIVITEITEN</a:t>
                      </a:r>
                      <a:endParaRPr lang="nl-NL" sz="2400" b="1"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2400" b="1" i="1" dirty="0" smtClean="0">
                          <a:effectLst/>
                          <a:latin typeface="Calibri" panose="020F0502020204030204" pitchFamily="34" charset="0"/>
                          <a:ea typeface="Calibri" panose="020F0502020204030204" pitchFamily="34" charset="0"/>
                          <a:cs typeface="Times New Roman" panose="02020603050405020304" pitchFamily="18" charset="0"/>
                        </a:rPr>
                        <a:t>Belangrijkste </a:t>
                      </a:r>
                      <a:r>
                        <a:rPr lang="nl-NL" sz="2400" b="1" i="1" dirty="0">
                          <a:effectLst/>
                          <a:latin typeface="Calibri" panose="020F0502020204030204" pitchFamily="34" charset="0"/>
                          <a:ea typeface="Calibri" panose="020F0502020204030204" pitchFamily="34" charset="0"/>
                          <a:cs typeface="Times New Roman" panose="02020603050405020304" pitchFamily="18" charset="0"/>
                        </a:rPr>
                        <a:t>activiteiten van de organisatie</a:t>
                      </a:r>
                      <a:endParaRPr lang="nl-NL" sz="2400" b="1" i="1"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r>
              <a:tr h="1340022">
                <a:tc vMerge="1">
                  <a:txBody>
                    <a:bodyPr/>
                    <a:lstStyle/>
                    <a:p>
                      <a:endParaRPr lang="nl-NL"/>
                    </a:p>
                  </a:txBody>
                  <a:tcPr/>
                </a:tc>
                <a:tc>
                  <a:txBody>
                    <a:bodyPr/>
                    <a:lstStyle/>
                    <a:p>
                      <a:pPr marL="0" marR="0" algn="ctr">
                        <a:spcBef>
                          <a:spcPts val="0"/>
                        </a:spcBef>
                        <a:spcAft>
                          <a:spcPts val="0"/>
                        </a:spcAft>
                      </a:pPr>
                      <a:r>
                        <a:rPr lang="nl-NL" sz="24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MENSEN EN MIDDELEN</a:t>
                      </a:r>
                    </a:p>
                    <a:p>
                      <a:pPr marL="0" marR="0" algn="ctr">
                        <a:spcBef>
                          <a:spcPts val="0"/>
                        </a:spcBef>
                        <a:spcAft>
                          <a:spcPts val="0"/>
                        </a:spcAft>
                      </a:pPr>
                      <a:r>
                        <a:rPr lang="nl-NL" sz="2400" b="1" i="1" dirty="0" smtClean="0">
                          <a:effectLst/>
                          <a:latin typeface="Calibri" panose="020F0502020204030204" pitchFamily="34" charset="0"/>
                          <a:ea typeface="Calibri" panose="020F0502020204030204" pitchFamily="34" charset="0"/>
                          <a:cs typeface="Times New Roman" panose="02020603050405020304" pitchFamily="18" charset="0"/>
                        </a:rPr>
                        <a:t>Belangrijkste mensen</a:t>
                      </a:r>
                      <a:r>
                        <a:rPr lang="nl-NL" sz="2400" b="1" i="1" baseline="0" dirty="0" smtClean="0">
                          <a:effectLst/>
                          <a:latin typeface="Calibri" panose="020F0502020204030204" pitchFamily="34" charset="0"/>
                          <a:ea typeface="Calibri" panose="020F0502020204030204" pitchFamily="34" charset="0"/>
                          <a:cs typeface="Times New Roman" panose="02020603050405020304" pitchFamily="18" charset="0"/>
                        </a:rPr>
                        <a:t> en </a:t>
                      </a:r>
                      <a:r>
                        <a:rPr lang="nl-NL" sz="2400" b="1" i="1" dirty="0" smtClean="0">
                          <a:effectLst/>
                          <a:latin typeface="Calibri" panose="020F0502020204030204" pitchFamily="34" charset="0"/>
                          <a:ea typeface="Calibri" panose="020F0502020204030204" pitchFamily="34" charset="0"/>
                          <a:cs typeface="Times New Roman" panose="02020603050405020304" pitchFamily="18" charset="0"/>
                        </a:rPr>
                        <a:t>middelen </a:t>
                      </a:r>
                      <a:r>
                        <a:rPr lang="nl-NL" sz="2400" b="1" i="1" dirty="0">
                          <a:effectLst/>
                          <a:latin typeface="Calibri" panose="020F0502020204030204" pitchFamily="34" charset="0"/>
                          <a:ea typeface="Calibri" panose="020F0502020204030204" pitchFamily="34" charset="0"/>
                          <a:cs typeface="Times New Roman" panose="02020603050405020304" pitchFamily="18" charset="0"/>
                        </a:rPr>
                        <a:t>waarmee de activiteiten worden </a:t>
                      </a:r>
                      <a:r>
                        <a:rPr lang="nl-NL" sz="2400" b="1" i="1" dirty="0" smtClean="0">
                          <a:effectLst/>
                          <a:latin typeface="Calibri" panose="020F0502020204030204" pitchFamily="34" charset="0"/>
                          <a:ea typeface="Calibri" panose="020F0502020204030204" pitchFamily="34" charset="0"/>
                          <a:cs typeface="Times New Roman" panose="02020603050405020304" pitchFamily="18" charset="0"/>
                        </a:rPr>
                        <a:t>uitgevoerd</a:t>
                      </a:r>
                      <a:r>
                        <a:rPr lang="nl-NL"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r>
            </a:tbl>
          </a:graphicData>
        </a:graphic>
      </p:graphicFrame>
    </p:spTree>
    <p:extLst>
      <p:ext uri="{BB962C8B-B14F-4D97-AF65-F5344CB8AC3E}">
        <p14:creationId xmlns:p14="http://schemas.microsoft.com/office/powerpoint/2010/main" val="839593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err="1" smtClean="0">
                <a:solidFill>
                  <a:srgbClr val="FF0000"/>
                </a:solidFill>
              </a:rPr>
              <a:t>Voorbeeld</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normAutofit/>
          </a:bodyPr>
          <a:lstStyle/>
          <a:p>
            <a:pPr algn="l"/>
            <a:r>
              <a:rPr lang="en-US" b="1" dirty="0" smtClean="0"/>
              <a:t>De </a:t>
            </a:r>
            <a:r>
              <a:rPr lang="en-US" b="1" dirty="0" err="1" smtClean="0"/>
              <a:t>linkerkant</a:t>
            </a:r>
            <a:r>
              <a:rPr lang="en-US" b="1" dirty="0" smtClean="0"/>
              <a:t> van het Business Model Canvas </a:t>
            </a:r>
            <a:r>
              <a:rPr lang="en-US" b="1" dirty="0" err="1" smtClean="0"/>
              <a:t>voor</a:t>
            </a:r>
            <a:r>
              <a:rPr lang="en-US" b="1" dirty="0" smtClean="0"/>
              <a:t> </a:t>
            </a:r>
            <a:r>
              <a:rPr lang="en-US" b="1" dirty="0" err="1" smtClean="0"/>
              <a:t>deze</a:t>
            </a:r>
            <a:r>
              <a:rPr lang="en-US" b="1" dirty="0" smtClean="0"/>
              <a:t> </a:t>
            </a:r>
            <a:r>
              <a:rPr lang="en-US" b="1" dirty="0" err="1" smtClean="0"/>
              <a:t>nascholing</a:t>
            </a:r>
            <a:r>
              <a:rPr lang="en-US" b="1" dirty="0" smtClean="0"/>
              <a:t>.</a:t>
            </a:r>
          </a:p>
          <a:p>
            <a:pPr algn="l"/>
            <a:r>
              <a:rPr lang="en-US" b="1" dirty="0" smtClean="0"/>
              <a:t>-Wat </a:t>
            </a:r>
            <a:r>
              <a:rPr lang="en-US" b="1" dirty="0" err="1" smtClean="0"/>
              <a:t>zijn</a:t>
            </a:r>
            <a:r>
              <a:rPr lang="en-US" b="1" dirty="0" smtClean="0"/>
              <a:t> de </a:t>
            </a:r>
            <a:r>
              <a:rPr lang="en-US" b="1" dirty="0" err="1" smtClean="0"/>
              <a:t>kernactiviteiten</a:t>
            </a:r>
            <a:r>
              <a:rPr lang="en-US" b="1" dirty="0" smtClean="0"/>
              <a:t>?</a:t>
            </a:r>
          </a:p>
          <a:p>
            <a:pPr algn="l"/>
            <a:r>
              <a:rPr lang="en-US" b="1" dirty="0" smtClean="0"/>
              <a:t>-</a:t>
            </a:r>
            <a:r>
              <a:rPr lang="en-US" b="1" dirty="0" err="1" smtClean="0"/>
              <a:t>Welke</a:t>
            </a:r>
            <a:r>
              <a:rPr lang="en-US" b="1" dirty="0" smtClean="0"/>
              <a:t> </a:t>
            </a:r>
            <a:r>
              <a:rPr lang="en-US" b="1" dirty="0" err="1" smtClean="0"/>
              <a:t>mensen</a:t>
            </a:r>
            <a:r>
              <a:rPr lang="en-US" b="1" dirty="0" smtClean="0"/>
              <a:t> </a:t>
            </a:r>
            <a:r>
              <a:rPr lang="en-US" b="1" dirty="0" err="1" smtClean="0"/>
              <a:t>en</a:t>
            </a:r>
            <a:r>
              <a:rPr lang="en-US" b="1" dirty="0" smtClean="0"/>
              <a:t> </a:t>
            </a:r>
            <a:r>
              <a:rPr lang="en-US" b="1" dirty="0" err="1" smtClean="0"/>
              <a:t>middelen</a:t>
            </a:r>
            <a:r>
              <a:rPr lang="en-US" b="1" dirty="0" smtClean="0"/>
              <a:t> </a:t>
            </a:r>
            <a:r>
              <a:rPr lang="en-US" b="1" dirty="0" err="1" smtClean="0"/>
              <a:t>zijn</a:t>
            </a:r>
            <a:r>
              <a:rPr lang="en-US" b="1" dirty="0" smtClean="0"/>
              <a:t> intern </a:t>
            </a:r>
            <a:r>
              <a:rPr lang="en-US" b="1" dirty="0" err="1" smtClean="0"/>
              <a:t>nodig</a:t>
            </a:r>
            <a:r>
              <a:rPr lang="en-US" b="1" dirty="0" smtClean="0"/>
              <a:t>?</a:t>
            </a:r>
          </a:p>
          <a:p>
            <a:pPr algn="l"/>
            <a:r>
              <a:rPr lang="en-US" b="1" dirty="0" smtClean="0"/>
              <a:t>-</a:t>
            </a:r>
            <a:r>
              <a:rPr lang="en-US" b="1" dirty="0" err="1" smtClean="0"/>
              <a:t>Welke</a:t>
            </a:r>
            <a:r>
              <a:rPr lang="en-US" b="1" dirty="0" smtClean="0"/>
              <a:t> </a:t>
            </a:r>
            <a:r>
              <a:rPr lang="en-US" b="1" dirty="0" err="1" smtClean="0"/>
              <a:t>strategische</a:t>
            </a:r>
            <a:r>
              <a:rPr lang="en-US" b="1" dirty="0" smtClean="0"/>
              <a:t> partners </a:t>
            </a:r>
            <a:r>
              <a:rPr lang="en-US" b="1" dirty="0" err="1" smtClean="0"/>
              <a:t>zijn</a:t>
            </a:r>
            <a:r>
              <a:rPr lang="en-US" b="1" dirty="0" smtClean="0"/>
              <a:t> </a:t>
            </a:r>
            <a:r>
              <a:rPr lang="en-US" b="1" dirty="0" err="1" smtClean="0"/>
              <a:t>nodig</a:t>
            </a:r>
            <a:r>
              <a:rPr lang="en-US" b="1" dirty="0" smtClean="0"/>
              <a:t>?</a:t>
            </a:r>
          </a:p>
          <a:p>
            <a:pPr algn="l"/>
            <a:endParaRPr lang="nl-NL" dirty="0"/>
          </a:p>
          <a:p>
            <a:pPr algn="l"/>
            <a:endParaRPr lang="en-US" b="1" dirty="0" smtClean="0"/>
          </a:p>
        </p:txBody>
      </p:sp>
    </p:spTree>
    <p:extLst>
      <p:ext uri="{BB962C8B-B14F-4D97-AF65-F5344CB8AC3E}">
        <p14:creationId xmlns:p14="http://schemas.microsoft.com/office/powerpoint/2010/main" val="1784460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214184" y="2020372"/>
            <a:ext cx="11697730" cy="3861443"/>
          </a:xfrm>
        </p:spPr>
        <p:txBody>
          <a:bodyPr>
            <a:normAutofit/>
          </a:bodyPr>
          <a:lstStyle/>
          <a:p>
            <a:pPr marL="342900" indent="-342900" algn="l">
              <a:buFont typeface="Arial" panose="020B0604020202020204" pitchFamily="34" charset="0"/>
              <a:buChar char="•"/>
            </a:pPr>
            <a:endParaRPr lang="en-US" b="1" dirty="0" smtClean="0"/>
          </a:p>
          <a:p>
            <a:pPr algn="l"/>
            <a:endParaRPr lang="en-US" b="1" dirty="0"/>
          </a:p>
          <a:p>
            <a:pPr algn="l"/>
            <a:endParaRPr lang="nl-NL" dirty="0"/>
          </a:p>
          <a:p>
            <a:pPr algn="l"/>
            <a:endParaRPr lang="en-US" b="1" dirty="0" smtClean="0"/>
          </a:p>
        </p:txBody>
      </p:sp>
      <p:graphicFrame>
        <p:nvGraphicFramePr>
          <p:cNvPr id="4" name="Table 3"/>
          <p:cNvGraphicFramePr>
            <a:graphicFrameLocks noGrp="1"/>
          </p:cNvGraphicFramePr>
          <p:nvPr>
            <p:extLst>
              <p:ext uri="{D42A27DB-BD31-4B8C-83A1-F6EECF244321}">
                <p14:modId xmlns:p14="http://schemas.microsoft.com/office/powerpoint/2010/main" val="1251682065"/>
              </p:ext>
            </p:extLst>
          </p:nvPr>
        </p:nvGraphicFramePr>
        <p:xfrm>
          <a:off x="1169772" y="1811501"/>
          <a:ext cx="10190207" cy="4053840"/>
        </p:xfrm>
        <a:graphic>
          <a:graphicData uri="http://schemas.openxmlformats.org/drawingml/2006/table">
            <a:tbl>
              <a:tblPr firstRow="1" firstCol="1" bandRow="1"/>
              <a:tblGrid>
                <a:gridCol w="1427527"/>
                <a:gridCol w="2316364"/>
                <a:gridCol w="1911174"/>
                <a:gridCol w="318446"/>
                <a:gridCol w="2150289"/>
                <a:gridCol w="2066407"/>
              </a:tblGrid>
              <a:tr h="1460544">
                <a:tc rowSpan="2">
                  <a:txBody>
                    <a:bodyPr/>
                    <a:lstStyle/>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b="1" dirty="0">
                          <a:effectLst/>
                          <a:latin typeface="Arial" panose="020B0604020202020204" pitchFamily="34" charset="0"/>
                          <a:ea typeface="Times New Roman" panose="02020603050405020304" pitchFamily="18" charset="0"/>
                          <a:cs typeface="Arial" panose="020B0604020202020204" pitchFamily="34" charset="0"/>
                        </a:rPr>
                        <a:t> </a:t>
                      </a:r>
                      <a:r>
                        <a:rPr lang="nl-NL" sz="1400" b="1" dirty="0" smtClean="0">
                          <a:effectLst/>
                          <a:latin typeface="Arial" panose="020B0604020202020204" pitchFamily="34" charset="0"/>
                          <a:ea typeface="Times New Roman" panose="02020603050405020304" pitchFamily="18" charset="0"/>
                          <a:cs typeface="Arial" panose="020B0604020202020204" pitchFamily="34" charset="0"/>
                        </a:rPr>
                        <a:t>VECON</a:t>
                      </a:r>
                    </a:p>
                    <a:p>
                      <a:pPr marL="0" marR="0" algn="ctr">
                        <a:spcBef>
                          <a:spcPts val="0"/>
                        </a:spcBef>
                        <a:spcAft>
                          <a:spcPts val="0"/>
                        </a:spcAft>
                      </a:pPr>
                      <a:endParaRPr lang="nl-NL" sz="1400" b="1"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nl-NL" sz="1400" b="1" dirty="0" smtClean="0">
                          <a:effectLst/>
                          <a:latin typeface="Arial" panose="020B0604020202020204" pitchFamily="34" charset="0"/>
                          <a:ea typeface="Times New Roman" panose="02020603050405020304" pitchFamily="18" charset="0"/>
                          <a:cs typeface="Arial" panose="020B0604020202020204" pitchFamily="34" charset="0"/>
                        </a:rPr>
                        <a:t>SLO</a:t>
                      </a:r>
                    </a:p>
                    <a:p>
                      <a:pPr marL="0" marR="0" algn="ctr">
                        <a:spcBef>
                          <a:spcPts val="0"/>
                        </a:spcBef>
                        <a:spcAft>
                          <a:spcPts val="0"/>
                        </a:spcAft>
                      </a:pPr>
                      <a:endParaRPr lang="nl-NL" sz="1400" b="1"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400" b="1" dirty="0" err="1" smtClean="0">
                          <a:effectLst/>
                          <a:latin typeface="Arial" panose="020B0604020202020204" pitchFamily="34" charset="0"/>
                          <a:ea typeface="Times New Roman" panose="02020603050405020304" pitchFamily="18" charset="0"/>
                          <a:cs typeface="Arial" panose="020B0604020202020204" pitchFamily="34" charset="0"/>
                        </a:rPr>
                        <a:t>Universiteiten</a:t>
                      </a:r>
                      <a:endParaRPr lang="en-US" sz="1400" b="1"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400" b="1"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400" b="1" dirty="0" err="1" smtClean="0">
                          <a:effectLst/>
                          <a:latin typeface="Arial" panose="020B0604020202020204" pitchFamily="34" charset="0"/>
                          <a:ea typeface="Times New Roman" panose="02020603050405020304" pitchFamily="18" charset="0"/>
                          <a:cs typeface="Arial" panose="020B0604020202020204" pitchFamily="34" charset="0"/>
                        </a:rPr>
                        <a:t>Hogescholen</a:t>
                      </a:r>
                      <a:endParaRPr lang="nl-NL" sz="1400" b="1" dirty="0">
                        <a:effectLst/>
                        <a:latin typeface="Arial" panose="020B0604020202020204" pitchFamily="34" charset="0"/>
                        <a:ea typeface="Times New Roman" panose="02020603050405020304" pitchFamily="18" charset="0"/>
                        <a:cs typeface="Arial" panose="020B0604020202020204" pitchFamily="34" charset="0"/>
                      </a:endParaRPr>
                    </a:p>
                  </a:txBody>
                  <a:tcPr marL="33587" marR="33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spcBef>
                          <a:spcPts val="0"/>
                        </a:spcBef>
                        <a:spcAft>
                          <a:spcPts val="0"/>
                        </a:spcAft>
                      </a:pPr>
                      <a:r>
                        <a:rPr lang="nl-NL" sz="1400" b="1" dirty="0">
                          <a:effectLst/>
                          <a:latin typeface="Arial" panose="020B0604020202020204" pitchFamily="34" charset="0"/>
                          <a:ea typeface="Times New Roman" panose="02020603050405020304" pitchFamily="18" charset="0"/>
                          <a:cs typeface="Arial" panose="020B0604020202020204" pitchFamily="34" charset="0"/>
                        </a:rPr>
                        <a:t>  </a:t>
                      </a:r>
                      <a:r>
                        <a:rPr lang="nl-NL" sz="1400" b="1" dirty="0" smtClean="0">
                          <a:effectLst/>
                          <a:latin typeface="Arial" panose="020B0604020202020204" pitchFamily="34" charset="0"/>
                          <a:ea typeface="Times New Roman" panose="02020603050405020304" pitchFamily="18" charset="0"/>
                          <a:cs typeface="Arial" panose="020B0604020202020204" pitchFamily="34" charset="0"/>
                        </a:rPr>
                        <a:t>Ontwikkelen materiaal</a:t>
                      </a:r>
                    </a:p>
                    <a:p>
                      <a:pPr marL="0" marR="0" algn="ctr">
                        <a:spcBef>
                          <a:spcPts val="0"/>
                        </a:spcBef>
                        <a:spcAft>
                          <a:spcPts val="0"/>
                        </a:spcAft>
                      </a:pPr>
                      <a:endParaRPr lang="en-US" sz="1400" b="1"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Workshops</a:t>
                      </a:r>
                      <a:r>
                        <a:rPr lang="en-US" sz="1400" b="1" baseline="0" dirty="0" smtClean="0">
                          <a:effectLst/>
                          <a:latin typeface="Arial" panose="020B0604020202020204" pitchFamily="34" charset="0"/>
                          <a:ea typeface="Times New Roman" panose="02020603050405020304" pitchFamily="18" charset="0"/>
                          <a:cs typeface="Arial" panose="020B0604020202020204" pitchFamily="34" charset="0"/>
                        </a:rPr>
                        <a:t> </a:t>
                      </a:r>
                      <a:r>
                        <a:rPr lang="en-US" sz="1400" b="1" baseline="0" dirty="0" err="1" smtClean="0">
                          <a:effectLst/>
                          <a:latin typeface="Arial" panose="020B0604020202020204" pitchFamily="34" charset="0"/>
                          <a:ea typeface="Times New Roman" panose="02020603050405020304" pitchFamily="18" charset="0"/>
                          <a:cs typeface="Arial" panose="020B0604020202020204" pitchFamily="34" charset="0"/>
                        </a:rPr>
                        <a:t>uitvoeren</a:t>
                      </a:r>
                      <a:endParaRPr lang="nl-NL" sz="1400" b="1"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nl-NL" sz="1400" b="1"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nl-NL" sz="1400" b="1" dirty="0">
                          <a:effectLst/>
                          <a:latin typeface="Arial" panose="020B0604020202020204" pitchFamily="34" charset="0"/>
                          <a:ea typeface="Times New Roman" panose="02020603050405020304" pitchFamily="18" charset="0"/>
                          <a:cs typeface="Arial" panose="020B0604020202020204" pitchFamily="34" charset="0"/>
                        </a:rPr>
                        <a:t>Organiseren </a:t>
                      </a:r>
                      <a:endParaRPr lang="nl-NL" sz="1400" b="1"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nl-NL" sz="1400" b="1" dirty="0" smtClean="0">
                          <a:effectLst/>
                          <a:latin typeface="Arial" panose="020B0604020202020204" pitchFamily="34" charset="0"/>
                          <a:ea typeface="Times New Roman" panose="02020603050405020304" pitchFamily="18" charset="0"/>
                          <a:cs typeface="Arial" panose="020B0604020202020204" pitchFamily="34" charset="0"/>
                        </a:rPr>
                        <a:t>bijeenkomsten</a:t>
                      </a:r>
                      <a:r>
                        <a:rPr lang="nl-NL" sz="1400" b="1"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b="1" dirty="0">
                          <a:effectLst/>
                          <a:latin typeface="Arial" panose="020B0604020202020204" pitchFamily="34" charset="0"/>
                          <a:ea typeface="Times New Roman" panose="02020603050405020304" pitchFamily="18" charset="0"/>
                          <a:cs typeface="Arial" panose="020B0604020202020204" pitchFamily="34" charset="0"/>
                        </a:rPr>
                        <a:t> </a:t>
                      </a:r>
                    </a:p>
                  </a:txBody>
                  <a:tcPr marL="33587" marR="33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rowSpan="2" gridSpan="2">
                  <a:txBody>
                    <a:bodyPr/>
                    <a:lstStyle/>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Vergroten expertise </a:t>
                      </a:r>
                      <a:r>
                        <a:rPr lang="nl-NL" sz="1400" dirty="0" err="1" smtClean="0">
                          <a:effectLst/>
                          <a:latin typeface="Arial" panose="020B0604020202020204" pitchFamily="34" charset="0"/>
                          <a:ea typeface="Times New Roman" panose="02020603050405020304" pitchFamily="18" charset="0"/>
                          <a:cs typeface="Arial" panose="020B0604020202020204" pitchFamily="34" charset="0"/>
                        </a:rPr>
                        <a:t>vakinhoud</a:t>
                      </a:r>
                      <a:r>
                        <a:rPr lang="nl-NL" sz="1400" dirty="0" smtClean="0">
                          <a:effectLst/>
                          <a:latin typeface="Arial" panose="020B0604020202020204" pitchFamily="34" charset="0"/>
                          <a:ea typeface="Times New Roman" panose="02020603050405020304" pitchFamily="18" charset="0"/>
                          <a:cs typeface="Arial" panose="020B0604020202020204" pitchFamily="34" charset="0"/>
                        </a:rPr>
                        <a:t> </a:t>
                      </a:r>
                      <a:r>
                        <a:rPr lang="nl-NL" sz="1400" dirty="0">
                          <a:effectLst/>
                          <a:latin typeface="Arial" panose="020B0604020202020204" pitchFamily="34" charset="0"/>
                          <a:ea typeface="Times New Roman" panose="02020603050405020304" pitchFamily="18" charset="0"/>
                          <a:cs typeface="Arial" panose="020B0604020202020204" pitchFamily="34" charset="0"/>
                        </a:rPr>
                        <a:t>en </a:t>
                      </a:r>
                      <a:r>
                        <a:rPr lang="nl-NL" sz="1400" dirty="0" smtClean="0">
                          <a:effectLst/>
                          <a:latin typeface="Arial" panose="020B0604020202020204" pitchFamily="34" charset="0"/>
                          <a:ea typeface="Times New Roman" panose="02020603050405020304" pitchFamily="18" charset="0"/>
                          <a:cs typeface="Arial" panose="020B0604020202020204" pitchFamily="34" charset="0"/>
                        </a:rPr>
                        <a:t>vakdidactiek </a:t>
                      </a:r>
                      <a:r>
                        <a:rPr lang="nl-NL" sz="1400" dirty="0">
                          <a:effectLst/>
                          <a:latin typeface="Arial" panose="020B0604020202020204" pitchFamily="34" charset="0"/>
                          <a:ea typeface="Times New Roman" panose="02020603050405020304" pitchFamily="18" charset="0"/>
                          <a:cs typeface="Arial" panose="020B0604020202020204" pitchFamily="34" charset="0"/>
                        </a:rPr>
                        <a:t>voor </a:t>
                      </a:r>
                      <a:r>
                        <a:rPr lang="nl-NL" sz="1400" dirty="0" smtClean="0">
                          <a:effectLst/>
                          <a:latin typeface="Arial" panose="020B0604020202020204" pitchFamily="34" charset="0"/>
                          <a:ea typeface="Times New Roman" panose="02020603050405020304" pitchFamily="18" charset="0"/>
                          <a:cs typeface="Arial" panose="020B0604020202020204" pitchFamily="34" charset="0"/>
                        </a:rPr>
                        <a:t>leraren</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Bedrijfseconomie</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op havo en vwo, via fysieke bijeenkomsten</a:t>
                      </a:r>
                    </a:p>
                  </a:txBody>
                  <a:tcPr marL="33587" marR="33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nl-NL"/>
                    </a:p>
                  </a:txBody>
                  <a:tcPr/>
                </a:tc>
                <a:tc>
                  <a:txBody>
                    <a:bodyPr/>
                    <a:lstStyle/>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r>
                        <a:rPr lang="nl-NL" sz="1400" dirty="0" smtClean="0">
                          <a:effectLst/>
                          <a:latin typeface="Arial" panose="020B0604020202020204" pitchFamily="34" charset="0"/>
                          <a:ea typeface="Times New Roman" panose="02020603050405020304" pitchFamily="18" charset="0"/>
                          <a:cs typeface="Arial" panose="020B0604020202020204" pitchFamily="34" charset="0"/>
                        </a:rPr>
                        <a:t>Website</a:t>
                      </a:r>
                    </a:p>
                    <a:p>
                      <a:pPr marL="0" marR="0" algn="ctr">
                        <a:spcBef>
                          <a:spcPts val="0"/>
                        </a:spcBef>
                        <a:spcAft>
                          <a:spcPts val="0"/>
                        </a:spcAft>
                      </a:pPr>
                      <a:endParaRPr lang="en-US" sz="14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400" smtClean="0">
                          <a:effectLst/>
                          <a:latin typeface="Arial" panose="020B0604020202020204" pitchFamily="34" charset="0"/>
                          <a:ea typeface="Times New Roman" panose="02020603050405020304" pitchFamily="18" charset="0"/>
                          <a:cs typeface="Arial" panose="020B0604020202020204" pitchFamily="34" charset="0"/>
                        </a:rPr>
                        <a:t>Feedback</a:t>
                      </a:r>
                    </a:p>
                    <a:p>
                      <a:pPr marL="0" marR="0" algn="ctr">
                        <a:spcBef>
                          <a:spcPts val="0"/>
                        </a:spcBef>
                        <a:spcAft>
                          <a:spcPts val="0"/>
                        </a:spcAft>
                      </a:pP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r>
                        <a:rPr lang="nl-NL" sz="1400" dirty="0" smtClean="0">
                          <a:effectLst/>
                          <a:latin typeface="Arial" panose="020B0604020202020204" pitchFamily="34" charset="0"/>
                          <a:ea typeface="Times New Roman" panose="02020603050405020304" pitchFamily="18" charset="0"/>
                          <a:cs typeface="Arial" panose="020B0604020202020204" pitchFamily="34" charset="0"/>
                        </a:rPr>
                        <a:t>Mailadres</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txBody>
                  <a:tcPr marL="33587" marR="33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smtClean="0">
                          <a:effectLst/>
                          <a:latin typeface="Arial" panose="020B0604020202020204" pitchFamily="34" charset="0"/>
                          <a:ea typeface="Times New Roman" panose="02020603050405020304" pitchFamily="18" charset="0"/>
                          <a:cs typeface="Arial" panose="020B0604020202020204" pitchFamily="34" charset="0"/>
                        </a:rPr>
                        <a:t>Leraren </a:t>
                      </a:r>
                      <a:r>
                        <a:rPr lang="nl-NL" sz="1400" dirty="0">
                          <a:effectLst/>
                          <a:latin typeface="Arial" panose="020B0604020202020204" pitchFamily="34" charset="0"/>
                          <a:ea typeface="Times New Roman" panose="02020603050405020304" pitchFamily="18" charset="0"/>
                          <a:cs typeface="Arial" panose="020B0604020202020204" pitchFamily="34" charset="0"/>
                        </a:rPr>
                        <a:t>die op havo en vwo Bedrijfseconomie gaan verzorgen</a:t>
                      </a:r>
                    </a:p>
                  </a:txBody>
                  <a:tcPr marL="33587" marR="33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87431">
                <a:tc vMerge="1">
                  <a:txBody>
                    <a:bodyPr/>
                    <a:lstStyle/>
                    <a:p>
                      <a:endParaRPr lang="nl-NL"/>
                    </a:p>
                  </a:txBody>
                  <a:tcPr/>
                </a:tc>
                <a:tc>
                  <a:txBody>
                    <a:bodyPr/>
                    <a:lstStyle/>
                    <a:p>
                      <a:pPr marL="0" marR="0" algn="ctr">
                        <a:spcBef>
                          <a:spcPts val="0"/>
                        </a:spcBef>
                        <a:spcAft>
                          <a:spcPts val="0"/>
                        </a:spcAft>
                      </a:pPr>
                      <a:r>
                        <a:rPr lang="nl-NL" sz="1400" b="1" dirty="0" smtClean="0">
                          <a:effectLst/>
                          <a:latin typeface="Arial" panose="020B0604020202020204" pitchFamily="34" charset="0"/>
                          <a:ea typeface="Times New Roman" panose="02020603050405020304" pitchFamily="18" charset="0"/>
                          <a:cs typeface="Arial" panose="020B0604020202020204" pitchFamily="34" charset="0"/>
                        </a:rPr>
                        <a:t>Vakdidactici</a:t>
                      </a:r>
                    </a:p>
                    <a:p>
                      <a:pPr marL="0" marR="0" algn="ctr">
                        <a:spcBef>
                          <a:spcPts val="0"/>
                        </a:spcBef>
                        <a:spcAft>
                          <a:spcPts val="0"/>
                        </a:spcAft>
                      </a:pPr>
                      <a:endParaRPr lang="nl-NL" sz="1400" b="1"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nl-NL" sz="1400" b="1" dirty="0" err="1" smtClean="0">
                          <a:effectLst/>
                          <a:latin typeface="Arial" panose="020B0604020202020204" pitchFamily="34" charset="0"/>
                          <a:ea typeface="Times New Roman" panose="02020603050405020304" pitchFamily="18" charset="0"/>
                          <a:cs typeface="Arial" panose="020B0604020202020204" pitchFamily="34" charset="0"/>
                        </a:rPr>
                        <a:t>Vakexperts</a:t>
                      </a:r>
                      <a:endParaRPr lang="nl-NL" sz="1400" b="1"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nl-NL" sz="1400" b="1"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nl-NL" sz="1400" b="1" dirty="0" smtClean="0">
                          <a:effectLst/>
                          <a:latin typeface="Arial" panose="020B0604020202020204" pitchFamily="34" charset="0"/>
                          <a:ea typeface="Times New Roman" panose="02020603050405020304" pitchFamily="18" charset="0"/>
                          <a:cs typeface="Arial" panose="020B0604020202020204" pitchFamily="34" charset="0"/>
                        </a:rPr>
                        <a:t>Leraren M&amp;O </a:t>
                      </a:r>
                    </a:p>
                    <a:p>
                      <a:pPr marL="0" marR="0" algn="ctr">
                        <a:spcBef>
                          <a:spcPts val="0"/>
                        </a:spcBef>
                        <a:spcAft>
                          <a:spcPts val="0"/>
                        </a:spcAft>
                      </a:pPr>
                      <a:endParaRPr lang="nl-NL" sz="1400" b="1"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nl-NL" sz="1400" b="1" dirty="0" smtClean="0">
                          <a:effectLst/>
                          <a:latin typeface="Arial" panose="020B0604020202020204" pitchFamily="34" charset="0"/>
                          <a:ea typeface="Times New Roman" panose="02020603050405020304" pitchFamily="18" charset="0"/>
                          <a:cs typeface="Arial" panose="020B0604020202020204" pitchFamily="34" charset="0"/>
                        </a:rPr>
                        <a:t>Platform</a:t>
                      </a:r>
                      <a:endParaRPr lang="nl-NL" sz="1400" b="1"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nl-NL" sz="1400" b="1" dirty="0">
                          <a:effectLst/>
                          <a:latin typeface="Arial" panose="020B0604020202020204" pitchFamily="34" charset="0"/>
                          <a:ea typeface="Times New Roman" panose="02020603050405020304" pitchFamily="18" charset="0"/>
                          <a:cs typeface="Arial" panose="020B0604020202020204" pitchFamily="34" charset="0"/>
                        </a:rPr>
                        <a:t>   </a:t>
                      </a:r>
                    </a:p>
                  </a:txBody>
                  <a:tcPr marL="33587" marR="33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 </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 </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 </a:t>
                      </a:r>
                      <a:r>
                        <a:rPr lang="en-US" sz="1400" dirty="0" smtClean="0">
                          <a:effectLst/>
                          <a:latin typeface="Arial" panose="020B0604020202020204" pitchFamily="34" charset="0"/>
                          <a:ea typeface="Times New Roman" panose="02020603050405020304" pitchFamily="18" charset="0"/>
                          <a:cs typeface="Arial" panose="020B0604020202020204" pitchFamily="34" charset="0"/>
                        </a:rPr>
                        <a:t>TEO</a:t>
                      </a:r>
                    </a:p>
                    <a:p>
                      <a:pPr marL="0" marR="0" algn="ctr">
                        <a:spcBef>
                          <a:spcPts val="0"/>
                        </a:spcBef>
                        <a:spcAft>
                          <a:spcPts val="0"/>
                        </a:spcAft>
                      </a:pP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400" dirty="0" err="1">
                          <a:effectLst/>
                          <a:latin typeface="Arial" panose="020B0604020202020204" pitchFamily="34" charset="0"/>
                          <a:ea typeface="Times New Roman" panose="02020603050405020304" pitchFamily="18" charset="0"/>
                          <a:cs typeface="Arial" panose="020B0604020202020204" pitchFamily="34" charset="0"/>
                        </a:rPr>
                        <a:t>Congrescentra</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  </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txBody>
                  <a:tcPr marL="33587" marR="33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nl-NL"/>
                    </a:p>
                  </a:txBody>
                  <a:tcPr/>
                </a:tc>
              </a:tr>
              <a:tr h="811427">
                <a:tc gridSpan="3">
                  <a:txBody>
                    <a:bodyPr/>
                    <a:lstStyle/>
                    <a:p>
                      <a:pPr marL="0" marR="0" algn="ctr">
                        <a:spcBef>
                          <a:spcPts val="0"/>
                        </a:spcBef>
                        <a:spcAft>
                          <a:spcPts val="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 </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 </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Ontwikkelen, uitvoeren, reizen, </a:t>
                      </a:r>
                      <a:r>
                        <a:rPr lang="nl-NL" sz="1400" dirty="0" smtClean="0">
                          <a:effectLst/>
                          <a:latin typeface="Arial" panose="020B0604020202020204" pitchFamily="34" charset="0"/>
                          <a:ea typeface="Times New Roman" panose="02020603050405020304" pitchFamily="18" charset="0"/>
                          <a:cs typeface="Arial" panose="020B0604020202020204" pitchFamily="34" charset="0"/>
                        </a:rPr>
                        <a:t>organiseren, catering</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a:txBody>
                  <a:tcPr marL="33587" marR="33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Vergoeding voor </a:t>
                      </a:r>
                      <a:r>
                        <a:rPr lang="nl-NL" sz="1400" dirty="0" smtClean="0">
                          <a:effectLst/>
                          <a:latin typeface="Arial" panose="020B0604020202020204" pitchFamily="34" charset="0"/>
                          <a:ea typeface="Times New Roman" panose="02020603050405020304" pitchFamily="18" charset="0"/>
                          <a:cs typeface="Arial" panose="020B0604020202020204" pitchFamily="34" charset="0"/>
                        </a:rPr>
                        <a:t>deelname</a:t>
                      </a:r>
                      <a:r>
                        <a:rPr lang="nl-NL" sz="1400" dirty="0">
                          <a:effectLst/>
                          <a:latin typeface="Arial" panose="020B0604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r>
                        <a:rPr lang="nl-NL" sz="1400" dirty="0">
                          <a:effectLst/>
                          <a:latin typeface="Arial" panose="020B0604020202020204" pitchFamily="34" charset="0"/>
                          <a:ea typeface="Times New Roman" panose="02020603050405020304" pitchFamily="18" charset="0"/>
                          <a:cs typeface="Arial" panose="020B0604020202020204" pitchFamily="34" charset="0"/>
                        </a:rPr>
                        <a:t> </a:t>
                      </a:r>
                    </a:p>
                  </a:txBody>
                  <a:tcPr marL="33587" marR="33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4011793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lgn="ctr">
              <a:buNone/>
            </a:pPr>
            <a:endParaRPr lang="nl-NL" dirty="0" smtClean="0"/>
          </a:p>
          <a:p>
            <a:pPr marL="0" indent="0" algn="ctr">
              <a:buNone/>
            </a:pPr>
            <a:endParaRPr lang="nl-NL" dirty="0"/>
          </a:p>
          <a:p>
            <a:pPr marL="0" indent="0" algn="ctr">
              <a:buNone/>
            </a:pPr>
            <a:endParaRPr lang="nl-NL" dirty="0" smtClean="0"/>
          </a:p>
          <a:p>
            <a:pPr marL="0" indent="0" algn="ctr">
              <a:buNone/>
            </a:pPr>
            <a:r>
              <a:rPr lang="nl-NL" sz="4800" dirty="0" smtClean="0"/>
              <a:t>Het woord is aan Tim.</a:t>
            </a:r>
            <a:endParaRPr lang="nl-NL" sz="4800" dirty="0"/>
          </a:p>
        </p:txBody>
      </p:sp>
    </p:spTree>
    <p:extLst>
      <p:ext uri="{BB962C8B-B14F-4D97-AF65-F5344CB8AC3E}">
        <p14:creationId xmlns:p14="http://schemas.microsoft.com/office/powerpoint/2010/main" val="26509353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err="1" smtClean="0">
                <a:solidFill>
                  <a:srgbClr val="FF0000"/>
                </a:solidFill>
              </a:rPr>
              <a:t>Opdracht</a:t>
            </a:r>
            <a:r>
              <a:rPr lang="en-US" b="1" dirty="0" smtClean="0">
                <a:solidFill>
                  <a:srgbClr val="FF0000"/>
                </a:solidFill>
              </a:rPr>
              <a:t> 1</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962155"/>
          </a:xfrm>
        </p:spPr>
        <p:txBody>
          <a:bodyPr>
            <a:normAutofit/>
          </a:bodyPr>
          <a:lstStyle/>
          <a:p>
            <a:pPr algn="l"/>
            <a:r>
              <a:rPr lang="en-US" b="1" dirty="0" smtClean="0"/>
              <a:t>Je </a:t>
            </a:r>
            <a:r>
              <a:rPr lang="en-US" b="1" dirty="0" err="1" smtClean="0"/>
              <a:t>ziet</a:t>
            </a:r>
            <a:r>
              <a:rPr lang="en-US" b="1" dirty="0" smtClean="0"/>
              <a:t> </a:t>
            </a:r>
            <a:r>
              <a:rPr lang="en-US" b="1" dirty="0" err="1" smtClean="0"/>
              <a:t>een</a:t>
            </a:r>
            <a:r>
              <a:rPr lang="en-US" b="1" dirty="0" smtClean="0"/>
              <a:t> </a:t>
            </a:r>
            <a:r>
              <a:rPr lang="en-US" b="1" dirty="0" err="1" smtClean="0"/>
              <a:t>vel</a:t>
            </a:r>
            <a:r>
              <a:rPr lang="en-US" b="1" dirty="0" smtClean="0"/>
              <a:t> met </a:t>
            </a:r>
            <a:r>
              <a:rPr lang="en-US" b="1" dirty="0" err="1" smtClean="0"/>
              <a:t>twaalf</a:t>
            </a:r>
            <a:r>
              <a:rPr lang="en-US" b="1" dirty="0" smtClean="0"/>
              <a:t> </a:t>
            </a:r>
            <a:r>
              <a:rPr lang="en-US" b="1" dirty="0" err="1" smtClean="0"/>
              <a:t>foto’s</a:t>
            </a:r>
            <a:r>
              <a:rPr lang="en-US" b="1" dirty="0" smtClean="0"/>
              <a:t> die </a:t>
            </a:r>
            <a:r>
              <a:rPr lang="en-US" b="1" dirty="0" err="1" smtClean="0"/>
              <a:t>te</a:t>
            </a:r>
            <a:r>
              <a:rPr lang="en-US" b="1" dirty="0" smtClean="0"/>
              <a:t> </a:t>
            </a:r>
            <a:r>
              <a:rPr lang="en-US" b="1" dirty="0" err="1" smtClean="0"/>
              <a:t>maken</a:t>
            </a:r>
            <a:r>
              <a:rPr lang="en-US" b="1" dirty="0" smtClean="0"/>
              <a:t> </a:t>
            </a:r>
            <a:r>
              <a:rPr lang="en-US" b="1" dirty="0" err="1" smtClean="0"/>
              <a:t>hebben</a:t>
            </a:r>
            <a:r>
              <a:rPr lang="en-US" b="1" dirty="0" smtClean="0"/>
              <a:t> met het gratis </a:t>
            </a:r>
            <a:r>
              <a:rPr lang="en-US" b="1" dirty="0" err="1" smtClean="0"/>
              <a:t>forenzenblad</a:t>
            </a:r>
            <a:r>
              <a:rPr lang="en-US" b="1" dirty="0" smtClean="0"/>
              <a:t> Metro. </a:t>
            </a:r>
            <a:r>
              <a:rPr lang="en-US" b="1" dirty="0" err="1" smtClean="0"/>
              <a:t>Geef</a:t>
            </a:r>
            <a:r>
              <a:rPr lang="en-US" b="1" dirty="0" smtClean="0"/>
              <a:t> per </a:t>
            </a:r>
            <a:r>
              <a:rPr lang="en-US" b="1" dirty="0" err="1" smtClean="0"/>
              <a:t>foto</a:t>
            </a:r>
            <a:r>
              <a:rPr lang="en-US" b="1" dirty="0" smtClean="0"/>
              <a:t> </a:t>
            </a:r>
            <a:r>
              <a:rPr lang="en-US" b="1" dirty="0" err="1" smtClean="0"/>
              <a:t>aan</a:t>
            </a:r>
            <a:r>
              <a:rPr lang="en-US" b="1" dirty="0" smtClean="0"/>
              <a:t> op </a:t>
            </a:r>
            <a:r>
              <a:rPr lang="en-US" b="1" dirty="0" err="1" smtClean="0"/>
              <a:t>welke</a:t>
            </a:r>
            <a:r>
              <a:rPr lang="en-US" b="1" dirty="0" smtClean="0"/>
              <a:t> </a:t>
            </a:r>
            <a:r>
              <a:rPr lang="en-US" b="1" dirty="0" err="1" smtClean="0"/>
              <a:t>cel</a:t>
            </a:r>
            <a:r>
              <a:rPr lang="en-US" b="1" dirty="0" smtClean="0"/>
              <a:t> van het Business Model Canvas </a:t>
            </a:r>
            <a:r>
              <a:rPr lang="en-US" b="1" dirty="0" err="1" smtClean="0"/>
              <a:t>deze</a:t>
            </a:r>
            <a:r>
              <a:rPr lang="en-US" b="1" dirty="0" smtClean="0"/>
              <a:t> </a:t>
            </a:r>
            <a:r>
              <a:rPr lang="en-US" b="1" dirty="0" err="1" smtClean="0"/>
              <a:t>betrekking</a:t>
            </a:r>
            <a:r>
              <a:rPr lang="en-US" b="1" dirty="0" smtClean="0"/>
              <a:t> </a:t>
            </a:r>
            <a:r>
              <a:rPr lang="en-US" b="1" dirty="0" err="1" smtClean="0"/>
              <a:t>heeft</a:t>
            </a:r>
            <a:r>
              <a:rPr lang="en-US" b="1" dirty="0" smtClean="0"/>
              <a:t>. </a:t>
            </a:r>
            <a:r>
              <a:rPr lang="en-US" b="1" dirty="0" err="1" smtClean="0"/>
              <a:t>Schrijf</a:t>
            </a:r>
            <a:r>
              <a:rPr lang="en-US" b="1" dirty="0" smtClean="0"/>
              <a:t> het </a:t>
            </a:r>
            <a:r>
              <a:rPr lang="en-US" b="1" dirty="0" err="1" smtClean="0"/>
              <a:t>nummer</a:t>
            </a:r>
            <a:r>
              <a:rPr lang="en-US" b="1" dirty="0" smtClean="0"/>
              <a:t> van de </a:t>
            </a:r>
            <a:r>
              <a:rPr lang="en-US" b="1" dirty="0" err="1" smtClean="0"/>
              <a:t>foto</a:t>
            </a:r>
            <a:r>
              <a:rPr lang="en-US" b="1" dirty="0" smtClean="0"/>
              <a:t> in het canvas.</a:t>
            </a:r>
          </a:p>
        </p:txBody>
      </p:sp>
    </p:spTree>
    <p:extLst>
      <p:ext uri="{BB962C8B-B14F-4D97-AF65-F5344CB8AC3E}">
        <p14:creationId xmlns:p14="http://schemas.microsoft.com/office/powerpoint/2010/main" val="38135917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0097" y="700217"/>
            <a:ext cx="11590638" cy="1037968"/>
          </a:xfrm>
        </p:spPr>
        <p:txBody>
          <a:bodyPr>
            <a:normAutofit fontScale="90000"/>
          </a:bodyPr>
          <a:lstStyle/>
          <a:p>
            <a:r>
              <a:rPr lang="en-US" sz="5400" dirty="0" smtClean="0">
                <a:solidFill>
                  <a:srgbClr val="FF0000"/>
                </a:solidFill>
              </a:rPr>
              <a:t/>
            </a:r>
            <a:br>
              <a:rPr lang="en-US" sz="5400" dirty="0" smtClean="0">
                <a:solidFill>
                  <a:srgbClr val="FF0000"/>
                </a:solidFill>
              </a:rPr>
            </a:br>
            <a:r>
              <a:rPr lang="en-US" b="1" dirty="0" smtClean="0">
                <a:solidFill>
                  <a:srgbClr val="FF0000"/>
                </a:solidFill>
              </a:rPr>
              <a:t>Business Model Canvas </a:t>
            </a:r>
            <a:r>
              <a:rPr lang="en-US" b="1" dirty="0" err="1" smtClean="0">
                <a:solidFill>
                  <a:srgbClr val="FF0000"/>
                </a:solidFill>
              </a:rPr>
              <a:t>voor</a:t>
            </a:r>
            <a:r>
              <a:rPr lang="en-US" b="1" dirty="0" smtClean="0">
                <a:solidFill>
                  <a:srgbClr val="FF0000"/>
                </a:solidFill>
              </a:rPr>
              <a:t> Metro</a:t>
            </a:r>
            <a:endParaRPr lang="nl-NL" b="1" dirty="0">
              <a:solidFill>
                <a:srgbClr val="FF0000"/>
              </a:solidFill>
            </a:endParaRPr>
          </a:p>
        </p:txBody>
      </p:sp>
      <p:sp>
        <p:nvSpPr>
          <p:cNvPr id="3" name="Subtitle 2"/>
          <p:cNvSpPr>
            <a:spLocks noGrp="1"/>
          </p:cNvSpPr>
          <p:nvPr>
            <p:ph type="subTitle" idx="1"/>
          </p:nvPr>
        </p:nvSpPr>
        <p:spPr>
          <a:xfrm>
            <a:off x="568411" y="1915297"/>
            <a:ext cx="10935729" cy="4670854"/>
          </a:xfrm>
        </p:spPr>
        <p:txBody>
          <a:bodyPr/>
          <a:lstStyle/>
          <a:p>
            <a:endParaRPr lang="nl-NL" dirty="0"/>
          </a:p>
        </p:txBody>
      </p:sp>
      <p:graphicFrame>
        <p:nvGraphicFramePr>
          <p:cNvPr id="4" name="Table 3"/>
          <p:cNvGraphicFramePr>
            <a:graphicFrameLocks noGrp="1"/>
          </p:cNvGraphicFramePr>
          <p:nvPr>
            <p:extLst/>
          </p:nvPr>
        </p:nvGraphicFramePr>
        <p:xfrm>
          <a:off x="3" y="1532239"/>
          <a:ext cx="12000732" cy="4410896"/>
        </p:xfrm>
        <a:graphic>
          <a:graphicData uri="http://schemas.openxmlformats.org/drawingml/2006/table">
            <a:tbl>
              <a:tblPr firstRow="1" firstCol="1" bandRow="1">
                <a:tableStyleId>{5C22544A-7EE6-4342-B048-85BDC9FD1C3A}</a:tableStyleId>
              </a:tblPr>
              <a:tblGrid>
                <a:gridCol w="2232451"/>
                <a:gridCol w="2570583"/>
                <a:gridCol w="1214080"/>
                <a:gridCol w="1069970"/>
                <a:gridCol w="2766964"/>
                <a:gridCol w="2146684"/>
              </a:tblGrid>
              <a:tr h="1796367">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Distributie-overeenkomsten</a:t>
                      </a:r>
                      <a:r>
                        <a:rPr lang="nl-NL" sz="2000" b="1" baseline="0" dirty="0" smtClean="0">
                          <a:solidFill>
                            <a:schemeClr val="tx1"/>
                          </a:solidFill>
                          <a:effectLst/>
                          <a:latin typeface="+mn-lt"/>
                        </a:rPr>
                        <a:t> </a:t>
                      </a:r>
                    </a:p>
                    <a:p>
                      <a:pPr marL="0" marR="0" algn="ctr">
                        <a:spcBef>
                          <a:spcPts val="0"/>
                        </a:spcBef>
                        <a:spcAft>
                          <a:spcPts val="0"/>
                        </a:spcAft>
                      </a:pPr>
                      <a:r>
                        <a:rPr lang="nl-NL" sz="2000" b="1" baseline="0" dirty="0" smtClean="0">
                          <a:solidFill>
                            <a:schemeClr val="tx1"/>
                          </a:solidFill>
                          <a:effectLst/>
                          <a:latin typeface="+mn-lt"/>
                        </a:rPr>
                        <a:t>met openbaar</a:t>
                      </a:r>
                    </a:p>
                    <a:p>
                      <a:pPr marL="0" marR="0" algn="ctr">
                        <a:spcBef>
                          <a:spcPts val="0"/>
                        </a:spcBef>
                        <a:spcAft>
                          <a:spcPts val="0"/>
                        </a:spcAft>
                      </a:pPr>
                      <a:r>
                        <a:rPr lang="nl-NL" sz="2000" b="1" baseline="0" dirty="0" smtClean="0">
                          <a:solidFill>
                            <a:schemeClr val="tx1"/>
                          </a:solidFill>
                          <a:effectLst/>
                          <a:latin typeface="+mn-lt"/>
                        </a:rPr>
                        <a:t>vervoersnetwerken</a:t>
                      </a:r>
                      <a:endParaRPr lang="nl-NL" sz="2000" b="1" dirty="0">
                        <a:solidFill>
                          <a:schemeClr val="tx1"/>
                        </a:solidFill>
                        <a:effectLst/>
                        <a:latin typeface="+mn-lt"/>
                        <a:ea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ctr">
                        <a:spcBef>
                          <a:spcPts val="0"/>
                        </a:spcBef>
                        <a:spcAft>
                          <a:spcPts val="0"/>
                        </a:spcAft>
                      </a:pPr>
                      <a:r>
                        <a:rPr lang="en-US" sz="2000" b="1" baseline="0" dirty="0" err="1" smtClean="0">
                          <a:solidFill>
                            <a:schemeClr val="tx1"/>
                          </a:solidFill>
                          <a:effectLst/>
                          <a:latin typeface="+mn-lt"/>
                        </a:rPr>
                        <a:t>Ontwerpen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dagblad</a:t>
                      </a:r>
                      <a:endParaRPr lang="en-US" sz="2000" b="1" baseline="0" dirty="0" smtClean="0">
                        <a:solidFill>
                          <a:schemeClr val="tx1"/>
                        </a:solidFill>
                        <a:effectLst/>
                        <a:latin typeface="+mn-lt"/>
                      </a:endParaRPr>
                    </a:p>
                    <a:p>
                      <a:pPr marL="0" marR="0" algn="ctr">
                        <a:spcBef>
                          <a:spcPts val="0"/>
                        </a:spcBef>
                        <a:spcAft>
                          <a:spcPts val="0"/>
                        </a:spcAft>
                      </a:pP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Advertenties</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verkopen</a:t>
                      </a:r>
                      <a:endParaRPr lang="en-US" sz="2000" b="1" baseline="0" dirty="0" smtClean="0">
                        <a:solidFill>
                          <a:schemeClr val="tx1"/>
                        </a:solidFill>
                        <a:effectLst/>
                        <a:latin typeface="+mn-lt"/>
                      </a:endParaRPr>
                    </a:p>
                    <a:p>
                      <a:pPr marL="0" marR="0" algn="ctr">
                        <a:spcBef>
                          <a:spcPts val="0"/>
                        </a:spcBef>
                        <a:spcAft>
                          <a:spcPts val="0"/>
                        </a:spcAft>
                      </a:pP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Distributie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regelen</a:t>
                      </a: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Advertentieruimte</a:t>
                      </a:r>
                      <a:r>
                        <a:rPr lang="en-US" sz="2000" b="1" baseline="0" dirty="0" smtClean="0">
                          <a:solidFill>
                            <a:schemeClr val="tx1"/>
                          </a:solidFill>
                          <a:effectLst/>
                          <a:latin typeface="+mn-lt"/>
                        </a:rPr>
                        <a:t> in </a:t>
                      </a:r>
                      <a:r>
                        <a:rPr lang="en-US" sz="2000" b="1" baseline="0" dirty="0" err="1" smtClean="0">
                          <a:solidFill>
                            <a:schemeClr val="tx1"/>
                          </a:solidFill>
                          <a:effectLst/>
                          <a:latin typeface="+mn-lt"/>
                        </a:rPr>
                        <a:t>een</a:t>
                      </a:r>
                      <a:r>
                        <a:rPr lang="en-US" sz="2000" b="1" baseline="0" dirty="0" smtClean="0">
                          <a:solidFill>
                            <a:schemeClr val="tx1"/>
                          </a:solidFill>
                          <a:effectLst/>
                          <a:latin typeface="+mn-lt"/>
                        </a:rPr>
                        <a:t> gratis </a:t>
                      </a:r>
                      <a:r>
                        <a:rPr lang="en-US" sz="2000" b="1" baseline="0" dirty="0" err="1" smtClean="0">
                          <a:solidFill>
                            <a:schemeClr val="tx1"/>
                          </a:solidFill>
                          <a:effectLst/>
                          <a:latin typeface="+mn-lt"/>
                        </a:rPr>
                        <a:t>dagblad</a:t>
                      </a:r>
                      <a:r>
                        <a:rPr lang="en-US" sz="2000" b="1" baseline="0" dirty="0" smtClean="0">
                          <a:solidFill>
                            <a:schemeClr val="tx1"/>
                          </a:solidFill>
                          <a:effectLst/>
                          <a:latin typeface="+mn-lt"/>
                        </a:rPr>
                        <a:t> met </a:t>
                      </a:r>
                      <a:r>
                        <a:rPr lang="en-US" sz="2000" b="1" baseline="0" dirty="0" err="1" smtClean="0">
                          <a:solidFill>
                            <a:schemeClr val="tx1"/>
                          </a:solidFill>
                          <a:effectLst/>
                          <a:latin typeface="+mn-lt"/>
                        </a:rPr>
                        <a:t>een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grote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oplage</a:t>
                      </a:r>
                      <a:endParaRPr lang="en-US" sz="2000" b="1" baseline="0" dirty="0" smtClean="0">
                        <a:solidFill>
                          <a:schemeClr val="tx1"/>
                        </a:solidFill>
                        <a:effectLst/>
                        <a:latin typeface="+mn-lt"/>
                      </a:endParaRPr>
                    </a:p>
                    <a:p>
                      <a:pPr marL="0" marR="0" algn="ctr">
                        <a:spcBef>
                          <a:spcPts val="0"/>
                        </a:spcBef>
                        <a:spcAft>
                          <a:spcPts val="0"/>
                        </a:spcAft>
                      </a:pP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smtClean="0">
                          <a:solidFill>
                            <a:schemeClr val="tx1"/>
                          </a:solidFill>
                          <a:effectLst/>
                          <a:latin typeface="+mn-lt"/>
                        </a:rPr>
                        <a:t>Gratis </a:t>
                      </a:r>
                      <a:r>
                        <a:rPr lang="en-US" sz="2000" b="1" baseline="0" dirty="0" err="1" smtClean="0">
                          <a:solidFill>
                            <a:schemeClr val="tx1"/>
                          </a:solidFill>
                          <a:effectLst/>
                          <a:latin typeface="+mn-lt"/>
                        </a:rPr>
                        <a:t>forenzendagblad</a:t>
                      </a:r>
                      <a:endParaRPr lang="nl-NL" sz="2000" b="1" dirty="0" smtClean="0">
                        <a:solidFill>
                          <a:schemeClr val="tx1"/>
                        </a:solidFill>
                        <a:effectLst/>
                        <a:latin typeface="+mn-lt"/>
                      </a:endParaRPr>
                    </a:p>
                    <a:p>
                      <a:pPr marL="0" marR="0" algn="ctr">
                        <a:spcBef>
                          <a:spcPts val="0"/>
                        </a:spcBef>
                        <a:spcAft>
                          <a:spcPts val="0"/>
                        </a:spcAft>
                      </a:pPr>
                      <a:r>
                        <a:rPr lang="nl-NL" sz="2000" b="1" dirty="0">
                          <a:solidFill>
                            <a:schemeClr val="tx1"/>
                          </a:solidFill>
                          <a:effectLst/>
                          <a:latin typeface="+mn-lt"/>
                        </a:rPr>
                        <a:t> </a:t>
                      </a:r>
                    </a:p>
                  </a:txBody>
                  <a:tcPr marL="68580" marR="68580" marT="0" marB="0">
                    <a:solidFill>
                      <a:schemeClr val="accent2">
                        <a:lumMod val="40000"/>
                        <a:lumOff val="60000"/>
                      </a:schemeClr>
                    </a:solidFill>
                  </a:tcPr>
                </a:tc>
                <a:tc rowSpan="2" hMerge="1">
                  <a:txBody>
                    <a:bodyPr/>
                    <a:lstStyle/>
                    <a:p>
                      <a:endParaRPr lang="nl-NL"/>
                    </a:p>
                  </a:txBody>
                  <a:tcPr/>
                </a:tc>
                <a:tc>
                  <a:txBody>
                    <a:bodyPr/>
                    <a:lstStyle/>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Promotieteams</a:t>
                      </a:r>
                      <a:r>
                        <a:rPr lang="en-US" sz="2000" b="1" dirty="0" smtClean="0">
                          <a:solidFill>
                            <a:schemeClr val="tx1"/>
                          </a:solidFill>
                          <a:effectLst/>
                          <a:latin typeface="+mn-lt"/>
                        </a:rPr>
                        <a:t>,</a:t>
                      </a:r>
                    </a:p>
                    <a:p>
                      <a:pPr marL="0" marR="0" algn="ctr">
                        <a:spcBef>
                          <a:spcPts val="0"/>
                        </a:spcBef>
                        <a:spcAft>
                          <a:spcPts val="0"/>
                        </a:spcAft>
                      </a:pPr>
                      <a:r>
                        <a:rPr lang="en-US" sz="2000" b="1" dirty="0" err="1" smtClean="0">
                          <a:solidFill>
                            <a:schemeClr val="tx1"/>
                          </a:solidFill>
                          <a:effectLst/>
                          <a:latin typeface="+mn-lt"/>
                        </a:rPr>
                        <a:t>Communicatie</a:t>
                      </a:r>
                      <a:r>
                        <a:rPr lang="en-US" sz="2000" b="1" baseline="0" dirty="0" smtClean="0">
                          <a:solidFill>
                            <a:schemeClr val="tx1"/>
                          </a:solidFill>
                          <a:effectLst/>
                          <a:latin typeface="+mn-lt"/>
                        </a:rPr>
                        <a:t> met </a:t>
                      </a:r>
                      <a:r>
                        <a:rPr lang="en-US" sz="2000" b="1" baseline="0" dirty="0" err="1" smtClean="0">
                          <a:solidFill>
                            <a:schemeClr val="tx1"/>
                          </a:solidFill>
                          <a:effectLst/>
                          <a:latin typeface="+mn-lt"/>
                        </a:rPr>
                        <a:t>adverteerders</a:t>
                      </a:r>
                      <a:endParaRPr lang="en-US"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Adverteerders</a:t>
                      </a:r>
                      <a:endParaRPr lang="en-US" sz="2000" dirty="0" smtClean="0">
                        <a:solidFill>
                          <a:schemeClr val="tx1"/>
                        </a:solidFill>
                        <a:effectLst/>
                        <a:latin typeface="+mn-lt"/>
                      </a:endParaRPr>
                    </a:p>
                    <a:p>
                      <a:pPr marL="0" marR="0" algn="ctr">
                        <a:spcBef>
                          <a:spcPts val="0"/>
                        </a:spcBef>
                        <a:spcAft>
                          <a:spcPts val="0"/>
                        </a:spcAft>
                      </a:pPr>
                      <a:endParaRPr lang="en-US"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Forenzen</a:t>
                      </a:r>
                      <a:endParaRPr lang="nl-NL" sz="2000" dirty="0" smtClean="0">
                        <a:solidFill>
                          <a:schemeClr val="tx1"/>
                        </a:solidFill>
                        <a:effectLst/>
                        <a:latin typeface="+mn-lt"/>
                      </a:endParaRPr>
                    </a:p>
                  </a:txBody>
                  <a:tcPr marL="68580" marR="68580" marT="0" marB="0">
                    <a:solidFill>
                      <a:schemeClr val="accent2">
                        <a:lumMod val="40000"/>
                        <a:lumOff val="60000"/>
                      </a:schemeClr>
                    </a:solidFill>
                  </a:tcPr>
                </a:tc>
              </a:tr>
              <a:tr h="1700129">
                <a:tc vMerge="1">
                  <a:txBody>
                    <a:bodyPr/>
                    <a:lstStyle/>
                    <a:p>
                      <a:endParaRPr lang="nl-NL"/>
                    </a:p>
                  </a:txBody>
                  <a:tcPr/>
                </a:tc>
                <a:tc>
                  <a:txBody>
                    <a:bodyPr/>
                    <a:lstStyle/>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Merk</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Distributienetwerk</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Logistiek</a:t>
                      </a: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Computers</a:t>
                      </a: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 </a:t>
                      </a:r>
                      <a:r>
                        <a:rPr lang="en-US" sz="2000" b="1" dirty="0" err="1" smtClean="0">
                          <a:solidFill>
                            <a:schemeClr val="tx1"/>
                          </a:solidFill>
                          <a:effectLst/>
                          <a:latin typeface="+mn-lt"/>
                        </a:rPr>
                        <a:t>Treinstations</a:t>
                      </a:r>
                      <a:r>
                        <a:rPr lang="en-US" sz="2000" b="1" dirty="0" smtClean="0">
                          <a:solidFill>
                            <a:schemeClr val="tx1"/>
                          </a:solidFill>
                          <a:effectLst/>
                          <a:latin typeface="+mn-lt"/>
                        </a:rPr>
                        <a:t>, </a:t>
                      </a:r>
                      <a:r>
                        <a:rPr lang="en-US" sz="2000" b="1" dirty="0" err="1" smtClean="0">
                          <a:solidFill>
                            <a:schemeClr val="tx1"/>
                          </a:solidFill>
                          <a:effectLst/>
                          <a:latin typeface="+mn-lt"/>
                        </a:rPr>
                        <a:t>bushaltes</a:t>
                      </a:r>
                      <a:r>
                        <a:rPr lang="en-US" sz="2000" b="1" dirty="0" smtClean="0">
                          <a:solidFill>
                            <a:schemeClr val="tx1"/>
                          </a:solidFill>
                          <a:effectLst/>
                          <a:latin typeface="+mn-lt"/>
                        </a:rPr>
                        <a:t>, </a:t>
                      </a:r>
                      <a:r>
                        <a:rPr lang="en-US" sz="2000" b="1" dirty="0" err="1" smtClean="0">
                          <a:solidFill>
                            <a:schemeClr val="tx1"/>
                          </a:solidFill>
                          <a:effectLst/>
                          <a:latin typeface="+mn-lt"/>
                        </a:rPr>
                        <a:t>universiteiten</a:t>
                      </a:r>
                      <a:endParaRPr lang="nl-NL" sz="2000" b="1" dirty="0">
                        <a:solidFill>
                          <a:schemeClr val="tx1"/>
                        </a:solidFill>
                        <a:effectLst/>
                        <a:latin typeface="+mn-lt"/>
                      </a:endParaRPr>
                    </a:p>
                  </a:txBody>
                  <a:tcPr marL="68580" marR="68580" marT="0" marB="0">
                    <a:solidFill>
                      <a:schemeClr val="accent2">
                        <a:lumMod val="40000"/>
                        <a:lumOff val="60000"/>
                      </a:schemeClr>
                    </a:solidFill>
                  </a:tcPr>
                </a:tc>
                <a:tc vMerge="1">
                  <a:txBody>
                    <a:bodyPr/>
                    <a:lstStyle/>
                    <a:p>
                      <a:endParaRPr lang="nl-NL"/>
                    </a:p>
                  </a:txBody>
                  <a:tcPr/>
                </a:tc>
              </a:tr>
              <a:tr h="874124">
                <a:tc gridSpan="3">
                  <a:txBody>
                    <a:bodyPr/>
                    <a:lstStyle/>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Inhoud</a:t>
                      </a:r>
                      <a:r>
                        <a:rPr lang="en-US" sz="2000" b="1" dirty="0" smtClean="0">
                          <a:solidFill>
                            <a:schemeClr val="tx1"/>
                          </a:solidFill>
                          <a:effectLst/>
                          <a:latin typeface="+mn-lt"/>
                        </a:rPr>
                        <a:t>, </a:t>
                      </a:r>
                      <a:r>
                        <a:rPr lang="en-US" sz="2000" b="1" dirty="0" err="1" smtClean="0">
                          <a:solidFill>
                            <a:schemeClr val="tx1"/>
                          </a:solidFill>
                          <a:effectLst/>
                          <a:latin typeface="+mn-lt"/>
                        </a:rPr>
                        <a:t>ontwerp</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druk</a:t>
                      </a:r>
                      <a:r>
                        <a:rPr lang="en-US" sz="2000" b="1" baseline="0" dirty="0" smtClean="0">
                          <a:solidFill>
                            <a:schemeClr val="tx1"/>
                          </a:solidFill>
                          <a:effectLst/>
                          <a:latin typeface="+mn-lt"/>
                        </a:rPr>
                        <a:t> van </a:t>
                      </a:r>
                      <a:r>
                        <a:rPr lang="en-US" sz="2000" b="1" baseline="0" dirty="0" err="1" smtClean="0">
                          <a:solidFill>
                            <a:schemeClr val="tx1"/>
                          </a:solidFill>
                          <a:effectLst/>
                          <a:latin typeface="+mn-lt"/>
                        </a:rPr>
                        <a:t>een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dagblad</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Distributie</a:t>
                      </a: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en-US" sz="2000" b="1"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Betalingen</a:t>
                      </a:r>
                      <a:r>
                        <a:rPr lang="en-US" sz="2000" b="1" baseline="0" dirty="0" smtClean="0">
                          <a:solidFill>
                            <a:schemeClr val="tx1"/>
                          </a:solidFill>
                          <a:effectLst/>
                          <a:latin typeface="+mn-lt"/>
                          <a:ea typeface="Times New Roman" panose="02020603050405020304" pitchFamily="18" charset="0"/>
                        </a:rPr>
                        <a:t> door </a:t>
                      </a:r>
                      <a:r>
                        <a:rPr lang="en-US" sz="2000" b="1" baseline="0" dirty="0" err="1" smtClean="0">
                          <a:solidFill>
                            <a:schemeClr val="tx1"/>
                          </a:solidFill>
                          <a:effectLst/>
                          <a:latin typeface="+mn-lt"/>
                          <a:ea typeface="Times New Roman" panose="02020603050405020304" pitchFamily="18" charset="0"/>
                        </a:rPr>
                        <a:t>adverteerders</a:t>
                      </a:r>
                      <a:endParaRPr lang="nl-NL" sz="2000" b="1" dirty="0">
                        <a:solidFill>
                          <a:schemeClr val="tx1"/>
                        </a:solidFill>
                        <a:effectLst/>
                        <a:latin typeface="+mn-lt"/>
                        <a:ea typeface="Times New Roman" panose="02020603050405020304" pitchFamily="18" charset="0"/>
                      </a:endParaRPr>
                    </a:p>
                  </a:txBody>
                  <a:tcPr marL="68580" marR="68580" marT="0" marB="0">
                    <a:solidFill>
                      <a:schemeClr val="accent2">
                        <a:lumMod val="40000"/>
                        <a:lumOff val="60000"/>
                      </a:schemeClr>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1889441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err="1" smtClean="0">
                <a:solidFill>
                  <a:srgbClr val="FF0000"/>
                </a:solidFill>
              </a:rPr>
              <a:t>Opdracht</a:t>
            </a:r>
            <a:r>
              <a:rPr lang="en-US" b="1" dirty="0" smtClean="0">
                <a:solidFill>
                  <a:srgbClr val="FF0000"/>
                </a:solidFill>
              </a:rPr>
              <a:t> 2</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normAutofit/>
          </a:bodyPr>
          <a:lstStyle/>
          <a:p>
            <a:pPr algn="l"/>
            <a:r>
              <a:rPr lang="en-US" b="1" dirty="0" smtClean="0"/>
              <a:t>Je </a:t>
            </a:r>
            <a:r>
              <a:rPr lang="en-US" b="1" dirty="0" err="1" smtClean="0"/>
              <a:t>krijgt</a:t>
            </a:r>
            <a:r>
              <a:rPr lang="en-US" b="1" dirty="0" smtClean="0"/>
              <a:t> </a:t>
            </a:r>
            <a:r>
              <a:rPr lang="en-US" b="1" dirty="0" err="1" smtClean="0"/>
              <a:t>een</a:t>
            </a:r>
            <a:r>
              <a:rPr lang="en-US" b="1" dirty="0" smtClean="0"/>
              <a:t> </a:t>
            </a:r>
            <a:r>
              <a:rPr lang="en-US" b="1" dirty="0" err="1" smtClean="0"/>
              <a:t>tekst</a:t>
            </a:r>
            <a:r>
              <a:rPr lang="en-US" b="1" dirty="0" smtClean="0"/>
              <a:t>. Lees die </a:t>
            </a:r>
            <a:r>
              <a:rPr lang="en-US" b="1" dirty="0" err="1" smtClean="0"/>
              <a:t>en</a:t>
            </a:r>
            <a:r>
              <a:rPr lang="en-US" b="1" dirty="0" smtClean="0"/>
              <a:t> </a:t>
            </a:r>
            <a:r>
              <a:rPr lang="en-US" b="1" dirty="0" err="1" smtClean="0"/>
              <a:t>vul</a:t>
            </a:r>
            <a:r>
              <a:rPr lang="en-US" b="1" dirty="0" smtClean="0"/>
              <a:t> </a:t>
            </a:r>
            <a:r>
              <a:rPr lang="en-US" b="1" dirty="0" err="1" smtClean="0"/>
              <a:t>daarna</a:t>
            </a:r>
            <a:r>
              <a:rPr lang="en-US" b="1" dirty="0" smtClean="0"/>
              <a:t> de </a:t>
            </a:r>
            <a:r>
              <a:rPr lang="en-US" b="1" dirty="0" err="1" smtClean="0"/>
              <a:t>drie</a:t>
            </a:r>
            <a:r>
              <a:rPr lang="en-US" b="1" dirty="0" smtClean="0"/>
              <a:t> </a:t>
            </a:r>
            <a:r>
              <a:rPr lang="en-US" b="1" dirty="0" err="1" smtClean="0"/>
              <a:t>lege</a:t>
            </a:r>
            <a:r>
              <a:rPr lang="en-US" b="1" dirty="0" smtClean="0"/>
              <a:t> </a:t>
            </a:r>
            <a:r>
              <a:rPr lang="en-US" b="1" dirty="0" err="1" smtClean="0"/>
              <a:t>cellen</a:t>
            </a:r>
            <a:r>
              <a:rPr lang="en-US" b="1" dirty="0" smtClean="0"/>
              <a:t> in. </a:t>
            </a:r>
            <a:r>
              <a:rPr lang="en-US" b="1" dirty="0" err="1" smtClean="0"/>
              <a:t>Tijd</a:t>
            </a:r>
            <a:r>
              <a:rPr lang="en-US" b="1" dirty="0" smtClean="0"/>
              <a:t>: 8 </a:t>
            </a:r>
            <a:r>
              <a:rPr lang="en-US" b="1" dirty="0" err="1" smtClean="0"/>
              <a:t>minuten</a:t>
            </a:r>
            <a:r>
              <a:rPr lang="en-US" b="1" dirty="0" smtClean="0"/>
              <a:t>.</a:t>
            </a:r>
          </a:p>
          <a:p>
            <a:pPr algn="l"/>
            <a:endParaRPr lang="en-US" b="1" dirty="0"/>
          </a:p>
          <a:p>
            <a:pPr algn="l"/>
            <a:endParaRPr lang="en-US" b="1" dirty="0" smtClean="0"/>
          </a:p>
          <a:p>
            <a:pPr algn="l"/>
            <a:endParaRPr lang="en-US" b="1" dirty="0"/>
          </a:p>
          <a:p>
            <a:pPr algn="l"/>
            <a:endParaRPr lang="en-US" b="1" dirty="0" smtClean="0"/>
          </a:p>
          <a:p>
            <a:pPr algn="l"/>
            <a:endParaRPr lang="en-US" b="1" dirty="0"/>
          </a:p>
          <a:p>
            <a:pPr algn="l"/>
            <a:endParaRPr lang="en-US" b="1" dirty="0" smtClean="0"/>
          </a:p>
        </p:txBody>
      </p:sp>
      <p:graphicFrame>
        <p:nvGraphicFramePr>
          <p:cNvPr id="4" name="Table 3"/>
          <p:cNvGraphicFramePr>
            <a:graphicFrameLocks noGrp="1"/>
          </p:cNvGraphicFramePr>
          <p:nvPr>
            <p:extLst>
              <p:ext uri="{D42A27DB-BD31-4B8C-83A1-F6EECF244321}">
                <p14:modId xmlns:p14="http://schemas.microsoft.com/office/powerpoint/2010/main" val="1315337393"/>
              </p:ext>
            </p:extLst>
          </p:nvPr>
        </p:nvGraphicFramePr>
        <p:xfrm>
          <a:off x="881450" y="2578188"/>
          <a:ext cx="9226376" cy="3327263"/>
        </p:xfrm>
        <a:graphic>
          <a:graphicData uri="http://schemas.openxmlformats.org/drawingml/2006/table">
            <a:tbl>
              <a:tblPr firstRow="1" firstCol="1" bandRow="1"/>
              <a:tblGrid>
                <a:gridCol w="1909284"/>
                <a:gridCol w="1724941"/>
                <a:gridCol w="964208"/>
                <a:gridCol w="708065"/>
                <a:gridCol w="1788130"/>
                <a:gridCol w="2131748"/>
              </a:tblGrid>
              <a:tr h="1201724">
                <a:tc rowSpan="2">
                  <a:txBody>
                    <a:bodyPr/>
                    <a:lstStyle/>
                    <a:p>
                      <a:pPr marL="0" marR="0" algn="ctr">
                        <a:spcBef>
                          <a:spcPts val="0"/>
                        </a:spcBef>
                        <a:spcAft>
                          <a:spcPts val="0"/>
                        </a:spcAft>
                      </a:pPr>
                      <a:endParaRPr lang="nl-NL" sz="900" b="1" dirty="0">
                        <a:solidFill>
                          <a:schemeClr val="tx1"/>
                        </a:solidFill>
                        <a:effectLst/>
                        <a:latin typeface="Times New Roman" panose="02020603050405020304" pitchFamily="18" charset="0"/>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spcBef>
                          <a:spcPts val="0"/>
                        </a:spcBef>
                        <a:spcAft>
                          <a:spcPts val="0"/>
                        </a:spcAft>
                      </a:pPr>
                      <a:endParaRPr lang="nl-NL" sz="900" b="1" dirty="0">
                        <a:solidFill>
                          <a:schemeClr val="tx1"/>
                        </a:solidFill>
                        <a:effectLst/>
                        <a:latin typeface="Times New Roman" panose="02020603050405020304" pitchFamily="18" charset="0"/>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rowSpan="2" gridSpan="2">
                  <a:txBody>
                    <a:bodyPr/>
                    <a:lstStyle/>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i="1" dirty="0">
                          <a:effectLst/>
                          <a:latin typeface="+mn-lt"/>
                          <a:ea typeface="Calibri" panose="020F0502020204030204" pitchFamily="34" charset="0"/>
                        </a:rPr>
                        <a:t> </a:t>
                      </a:r>
                      <a:endParaRPr lang="nl-NL" sz="1400" i="1" dirty="0">
                        <a:effectLst/>
                        <a:latin typeface="+mn-lt"/>
                        <a:ea typeface="Times New Roman" panose="02020603050405020304" pitchFamily="18" charset="0"/>
                      </a:endParaRPr>
                    </a:p>
                    <a:p>
                      <a:pPr marL="0" marR="0" algn="ctr">
                        <a:spcBef>
                          <a:spcPts val="0"/>
                        </a:spcBef>
                        <a:spcAft>
                          <a:spcPts val="0"/>
                        </a:spcAft>
                      </a:pPr>
                      <a:r>
                        <a:rPr lang="nl-NL" sz="1400" i="0" dirty="0" smtClean="0">
                          <a:effectLst/>
                          <a:latin typeface="+mn-lt"/>
                          <a:ea typeface="Calibri" panose="020F0502020204030204" pitchFamily="34" charset="0"/>
                        </a:rPr>
                        <a:t>Hele</a:t>
                      </a:r>
                      <a:r>
                        <a:rPr lang="nl-NL" sz="1400" i="0" baseline="0" dirty="0" smtClean="0">
                          <a:effectLst/>
                          <a:latin typeface="+mn-lt"/>
                          <a:ea typeface="Calibri" panose="020F0502020204030204" pitchFamily="34" charset="0"/>
                        </a:rPr>
                        <a:t> g</a:t>
                      </a:r>
                      <a:r>
                        <a:rPr lang="nl-NL" sz="1400" i="0" dirty="0" smtClean="0">
                          <a:effectLst/>
                          <a:latin typeface="+mn-lt"/>
                          <a:ea typeface="Calibri" panose="020F0502020204030204" pitchFamily="34" charset="0"/>
                        </a:rPr>
                        <a:t>oedkope nieuwe </a:t>
                      </a:r>
                      <a:r>
                        <a:rPr lang="nl-NL" sz="1400" i="0" dirty="0">
                          <a:effectLst/>
                          <a:latin typeface="+mn-lt"/>
                          <a:ea typeface="Calibri" panose="020F0502020204030204" pitchFamily="34" charset="0"/>
                        </a:rPr>
                        <a:t>bovenkleding, verkocht </a:t>
                      </a:r>
                      <a:r>
                        <a:rPr lang="nl-NL" sz="1400" i="0" dirty="0" smtClean="0">
                          <a:effectLst/>
                          <a:latin typeface="+mn-lt"/>
                          <a:ea typeface="Calibri" panose="020F0502020204030204" pitchFamily="34" charset="0"/>
                        </a:rPr>
                        <a:t>in een</a:t>
                      </a:r>
                      <a:r>
                        <a:rPr lang="nl-NL" sz="1400" i="0" baseline="0" dirty="0" smtClean="0">
                          <a:effectLst/>
                          <a:latin typeface="+mn-lt"/>
                          <a:ea typeface="Calibri" panose="020F0502020204030204" pitchFamily="34" charset="0"/>
                        </a:rPr>
                        <a:t> kraam</a:t>
                      </a:r>
                      <a:r>
                        <a:rPr lang="nl-NL" sz="1400" i="0" dirty="0" smtClean="0">
                          <a:effectLst/>
                          <a:latin typeface="+mn-lt"/>
                          <a:ea typeface="Calibri" panose="020F0502020204030204" pitchFamily="34" charset="0"/>
                        </a:rPr>
                        <a:t> </a:t>
                      </a:r>
                      <a:endParaRPr lang="nl-NL" sz="1400" i="0" dirty="0">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nl-NL"/>
                    </a:p>
                  </a:txBody>
                  <a:tcPr/>
                </a:tc>
                <a:tc>
                  <a:txBody>
                    <a:bodyPr/>
                    <a:lstStyle/>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smtClean="0">
                          <a:effectLst/>
                          <a:latin typeface="+mn-lt"/>
                          <a:ea typeface="Calibri" panose="020F0502020204030204" pitchFamily="34" charset="0"/>
                        </a:rPr>
                        <a:t>Praatje</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smtClean="0">
                          <a:effectLst/>
                          <a:latin typeface="+mn-lt"/>
                          <a:ea typeface="Calibri" panose="020F0502020204030204" pitchFamily="34" charset="0"/>
                        </a:rPr>
                        <a:t>Prijskaartje</a:t>
                      </a:r>
                    </a:p>
                    <a:p>
                      <a:pPr marL="0" marR="0" algn="ctr">
                        <a:spcBef>
                          <a:spcPts val="0"/>
                        </a:spcBef>
                        <a:spcAft>
                          <a:spcPts val="0"/>
                        </a:spcAft>
                      </a:pPr>
                      <a:r>
                        <a:rPr lang="en-US" sz="1400" dirty="0" smtClean="0">
                          <a:effectLst/>
                          <a:latin typeface="+mn-lt"/>
                          <a:ea typeface="Times New Roman" panose="02020603050405020304" pitchFamily="18" charset="0"/>
                        </a:rPr>
                        <a:t>Poster</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smtClean="0">
                          <a:effectLst/>
                          <a:latin typeface="+mn-lt"/>
                          <a:ea typeface="Calibri" panose="020F0502020204030204" pitchFamily="34" charset="0"/>
                        </a:rPr>
                        <a:t>Marktbezoekers</a:t>
                      </a:r>
                      <a:endParaRPr lang="nl-NL" sz="1400" dirty="0">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3663">
                <a:tc vMerge="1">
                  <a:txBody>
                    <a:bodyPr/>
                    <a:lstStyle/>
                    <a:p>
                      <a:endParaRPr lang="nl-NL"/>
                    </a:p>
                  </a:txBody>
                  <a:tcPr/>
                </a:tc>
                <a:tc>
                  <a:txBody>
                    <a:bodyPr/>
                    <a:lstStyle/>
                    <a:p>
                      <a:pPr marL="0" marR="0" algn="ctr">
                        <a:spcBef>
                          <a:spcPts val="0"/>
                        </a:spcBef>
                        <a:spcAft>
                          <a:spcPts val="0"/>
                        </a:spcAft>
                      </a:pPr>
                      <a:endParaRPr lang="nl-NL" sz="900" b="1" dirty="0">
                        <a:solidFill>
                          <a:schemeClr val="tx1"/>
                        </a:solidFill>
                        <a:effectLst/>
                        <a:latin typeface="Times New Roman" panose="02020603050405020304" pitchFamily="18" charset="0"/>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Weekmarkt</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nl-NL"/>
                    </a:p>
                  </a:txBody>
                  <a:tcPr/>
                </a:tc>
              </a:tr>
              <a:tr h="801149">
                <a:tc gridSpan="3">
                  <a:txBody>
                    <a:bodyPr/>
                    <a:lstStyle/>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Inkoop, reizen, arbeid, markt</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Verkoop </a:t>
                      </a:r>
                      <a:r>
                        <a:rPr lang="nl-NL" sz="1400" dirty="0" smtClean="0">
                          <a:effectLst/>
                          <a:latin typeface="+mn-lt"/>
                          <a:ea typeface="Calibri" panose="020F0502020204030204" pitchFamily="34" charset="0"/>
                        </a:rPr>
                        <a:t>à </a:t>
                      </a:r>
                      <a:r>
                        <a:rPr lang="nl-NL" sz="1400" dirty="0">
                          <a:effectLst/>
                          <a:latin typeface="+mn-lt"/>
                          <a:ea typeface="Calibri" panose="020F0502020204030204" pitchFamily="34" charset="0"/>
                        </a:rPr>
                        <a:t>contant</a:t>
                      </a:r>
                      <a:endParaRPr lang="nl-NL" sz="1400" dirty="0">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34574960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Mogelijk antwoord</a:t>
            </a:r>
            <a:endParaRPr lang="nl-NL" b="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7922508"/>
              </p:ext>
            </p:extLst>
          </p:nvPr>
        </p:nvGraphicFramePr>
        <p:xfrm>
          <a:off x="502508" y="1828771"/>
          <a:ext cx="10585622" cy="4165080"/>
        </p:xfrm>
        <a:graphic>
          <a:graphicData uri="http://schemas.openxmlformats.org/drawingml/2006/table">
            <a:tbl>
              <a:tblPr firstRow="1" firstCol="1" bandRow="1"/>
              <a:tblGrid>
                <a:gridCol w="2295678"/>
                <a:gridCol w="2268084"/>
                <a:gridCol w="712122"/>
                <a:gridCol w="1421478"/>
                <a:gridCol w="1853514"/>
                <a:gridCol w="2034746"/>
              </a:tblGrid>
              <a:tr h="1680548">
                <a:tc rowSpan="3">
                  <a:txBody>
                    <a:bodyPr/>
                    <a:lstStyle/>
                    <a:p>
                      <a:pPr marL="0" marR="0" algn="ctr">
                        <a:spcBef>
                          <a:spcPts val="0"/>
                        </a:spcBef>
                        <a:spcAft>
                          <a:spcPts val="0"/>
                        </a:spcAft>
                      </a:pPr>
                      <a:r>
                        <a:rPr lang="nl-NL" sz="1400" b="1" dirty="0" smtClean="0">
                          <a:solidFill>
                            <a:srgbClr val="FF0000"/>
                          </a:solidFill>
                          <a:effectLst/>
                          <a:latin typeface="+mn-lt"/>
                          <a:ea typeface="Calibri" panose="020F0502020204030204" pitchFamily="34" charset="0"/>
                        </a:rPr>
                        <a:t> </a:t>
                      </a:r>
                      <a:endParaRPr lang="nl-NL" sz="1400" b="1" dirty="0" smtClean="0">
                        <a:effectLst/>
                        <a:latin typeface="+mn-lt"/>
                        <a:ea typeface="Times New Roman" panose="02020603050405020304" pitchFamily="18" charset="0"/>
                      </a:endParaRPr>
                    </a:p>
                    <a:p>
                      <a:pPr marL="0" marR="0" algn="ctr">
                        <a:spcBef>
                          <a:spcPts val="0"/>
                        </a:spcBef>
                        <a:spcAft>
                          <a:spcPts val="0"/>
                        </a:spcAft>
                      </a:pPr>
                      <a:r>
                        <a:rPr lang="nl-NL" sz="1400" b="1" dirty="0" smtClean="0">
                          <a:solidFill>
                            <a:srgbClr val="FF0000"/>
                          </a:solidFill>
                          <a:effectLst/>
                          <a:latin typeface="+mn-lt"/>
                          <a:ea typeface="Calibri" panose="020F0502020204030204" pitchFamily="34" charset="0"/>
                        </a:rPr>
                        <a:t> </a:t>
                      </a:r>
                      <a:endParaRPr lang="nl-NL" sz="1400" b="1" dirty="0" smtClean="0">
                        <a:effectLst/>
                        <a:latin typeface="+mn-lt"/>
                        <a:ea typeface="Times New Roman" panose="02020603050405020304" pitchFamily="18" charset="0"/>
                      </a:endParaRPr>
                    </a:p>
                    <a:p>
                      <a:pPr marL="0" marR="0" algn="ctr">
                        <a:spcBef>
                          <a:spcPts val="0"/>
                        </a:spcBef>
                        <a:spcAft>
                          <a:spcPts val="0"/>
                        </a:spcAft>
                      </a:pPr>
                      <a:endParaRPr lang="nl-NL" sz="1400" b="1" dirty="0" smtClean="0">
                        <a:solidFill>
                          <a:srgbClr val="FF0000"/>
                        </a:solidFill>
                        <a:effectLst/>
                        <a:latin typeface="+mn-lt"/>
                        <a:ea typeface="Calibri" panose="020F0502020204030204" pitchFamily="34" charset="0"/>
                      </a:endParaRPr>
                    </a:p>
                    <a:p>
                      <a:pPr marL="0" marR="0" algn="ctr">
                        <a:spcBef>
                          <a:spcPts val="0"/>
                        </a:spcBef>
                        <a:spcAft>
                          <a:spcPts val="0"/>
                        </a:spcAft>
                      </a:pPr>
                      <a:endParaRPr lang="nl-NL" sz="1400" b="1" dirty="0" smtClean="0">
                        <a:solidFill>
                          <a:srgbClr val="FF0000"/>
                        </a:solidFill>
                        <a:effectLst/>
                        <a:latin typeface="+mn-lt"/>
                        <a:ea typeface="Calibri" panose="020F0502020204030204" pitchFamily="34" charset="0"/>
                      </a:endParaRPr>
                    </a:p>
                    <a:p>
                      <a:pPr marL="0" marR="0" algn="ctr">
                        <a:spcBef>
                          <a:spcPts val="0"/>
                        </a:spcBef>
                        <a:spcAft>
                          <a:spcPts val="0"/>
                        </a:spcAft>
                      </a:pPr>
                      <a:r>
                        <a:rPr lang="nl-NL" sz="1400" b="1" dirty="0" smtClean="0">
                          <a:solidFill>
                            <a:schemeClr val="tx1"/>
                          </a:solidFill>
                          <a:effectLst/>
                          <a:latin typeface="+mn-lt"/>
                          <a:ea typeface="Calibri" panose="020F0502020204030204" pitchFamily="34" charset="0"/>
                        </a:rPr>
                        <a:t>Tolk</a:t>
                      </a:r>
                      <a:r>
                        <a:rPr lang="nl-NL" sz="1400" b="1" baseline="0" dirty="0" smtClean="0">
                          <a:solidFill>
                            <a:schemeClr val="tx1"/>
                          </a:solidFill>
                          <a:effectLst/>
                          <a:latin typeface="+mn-lt"/>
                          <a:ea typeface="Calibri" panose="020F0502020204030204" pitchFamily="34" charset="0"/>
                        </a:rPr>
                        <a:t> Direct Amsterdam</a:t>
                      </a:r>
                    </a:p>
                    <a:p>
                      <a:pPr marL="0" marR="0" algn="ctr">
                        <a:spcBef>
                          <a:spcPts val="0"/>
                        </a:spcBef>
                        <a:spcAft>
                          <a:spcPts val="0"/>
                        </a:spcAft>
                      </a:pPr>
                      <a:endParaRPr lang="nl-NL" sz="1400" b="1" baseline="0" dirty="0" smtClean="0">
                        <a:solidFill>
                          <a:schemeClr val="tx1"/>
                        </a:solidFill>
                        <a:effectLst/>
                        <a:latin typeface="+mn-lt"/>
                        <a:ea typeface="Calibri" panose="020F0502020204030204" pitchFamily="34" charset="0"/>
                      </a:endParaRPr>
                    </a:p>
                    <a:p>
                      <a:pPr marL="0" marR="0" algn="ctr">
                        <a:spcBef>
                          <a:spcPts val="0"/>
                        </a:spcBef>
                        <a:spcAft>
                          <a:spcPts val="0"/>
                        </a:spcAft>
                      </a:pPr>
                      <a:r>
                        <a:rPr lang="en-US" sz="1400" b="1" baseline="0" dirty="0" err="1" smtClean="0">
                          <a:solidFill>
                            <a:schemeClr val="tx1"/>
                          </a:solidFill>
                          <a:effectLst/>
                          <a:latin typeface="+mn-lt"/>
                          <a:ea typeface="Times New Roman" panose="02020603050405020304" pitchFamily="18" charset="0"/>
                        </a:rPr>
                        <a:t>Flexpoint</a:t>
                      </a:r>
                      <a:endParaRPr lang="en-US" sz="1400" b="1" baseline="0" dirty="0" smtClean="0">
                        <a:solidFill>
                          <a:schemeClr val="tx1"/>
                        </a:solidFill>
                        <a:effectLst/>
                        <a:latin typeface="+mn-lt"/>
                        <a:ea typeface="Times New Roman" panose="02020603050405020304" pitchFamily="18" charset="0"/>
                      </a:endParaRPr>
                    </a:p>
                    <a:p>
                      <a:pPr marL="0" marR="0" algn="ctr">
                        <a:spcBef>
                          <a:spcPts val="0"/>
                        </a:spcBef>
                        <a:spcAft>
                          <a:spcPts val="0"/>
                        </a:spcAft>
                      </a:pPr>
                      <a:endParaRPr lang="en-US" sz="1400" b="1" baseline="0"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1400" b="1" baseline="0" dirty="0" smtClean="0">
                          <a:solidFill>
                            <a:schemeClr val="tx1"/>
                          </a:solidFill>
                          <a:effectLst/>
                          <a:latin typeface="+mn-lt"/>
                          <a:ea typeface="Times New Roman" panose="02020603050405020304" pitchFamily="18" charset="0"/>
                        </a:rPr>
                        <a:t>Chinese </a:t>
                      </a:r>
                      <a:r>
                        <a:rPr lang="en-US" sz="1400" b="1" baseline="0" dirty="0" err="1" smtClean="0">
                          <a:solidFill>
                            <a:schemeClr val="tx1"/>
                          </a:solidFill>
                          <a:effectLst/>
                          <a:latin typeface="+mn-lt"/>
                          <a:ea typeface="Times New Roman" panose="02020603050405020304" pitchFamily="18" charset="0"/>
                        </a:rPr>
                        <a:t>leveranciers</a:t>
                      </a:r>
                      <a:endParaRPr lang="en-US" sz="1400" b="1" baseline="0" dirty="0" smtClean="0">
                        <a:solidFill>
                          <a:schemeClr val="tx1"/>
                        </a:solidFill>
                        <a:effectLst/>
                        <a:latin typeface="+mn-lt"/>
                        <a:ea typeface="Times New Roman" panose="02020603050405020304" pitchFamily="18" charset="0"/>
                      </a:endParaRPr>
                    </a:p>
                    <a:p>
                      <a:pPr marL="0" marR="0" algn="ctr">
                        <a:spcBef>
                          <a:spcPts val="0"/>
                        </a:spcBef>
                        <a:spcAft>
                          <a:spcPts val="0"/>
                        </a:spcAft>
                      </a:pPr>
                      <a:endParaRPr lang="en-US" sz="1400" b="1" baseline="0"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1400" b="1" baseline="0" dirty="0" err="1" smtClean="0">
                          <a:solidFill>
                            <a:schemeClr val="tx1"/>
                          </a:solidFill>
                          <a:effectLst/>
                          <a:latin typeface="+mn-lt"/>
                          <a:ea typeface="Times New Roman" panose="02020603050405020304" pitchFamily="18" charset="0"/>
                        </a:rPr>
                        <a:t>Marktmeester</a:t>
                      </a:r>
                      <a:endParaRPr lang="nl-NL" sz="1400" b="1" dirty="0">
                        <a:solidFill>
                          <a:schemeClr val="tx1"/>
                        </a:solidFill>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algn="ctr">
                        <a:spcBef>
                          <a:spcPts val="0"/>
                        </a:spcBef>
                        <a:spcAft>
                          <a:spcPts val="0"/>
                        </a:spcAft>
                      </a:pPr>
                      <a:endParaRPr lang="nl-NL" sz="1400" b="1" dirty="0" smtClean="0">
                        <a:solidFill>
                          <a:srgbClr val="FF0000"/>
                        </a:solidFill>
                        <a:effectLst/>
                        <a:latin typeface="+mn-lt"/>
                        <a:ea typeface="Calibri" panose="020F0502020204030204" pitchFamily="34" charset="0"/>
                      </a:endParaRPr>
                    </a:p>
                    <a:p>
                      <a:pPr marL="0" marR="0" algn="ctr">
                        <a:spcBef>
                          <a:spcPts val="0"/>
                        </a:spcBef>
                        <a:spcAft>
                          <a:spcPts val="0"/>
                        </a:spcAft>
                      </a:pPr>
                      <a:endParaRPr lang="nl-NL" sz="1400" b="1" dirty="0" smtClean="0">
                        <a:solidFill>
                          <a:schemeClr val="tx1"/>
                        </a:solidFill>
                        <a:effectLst/>
                        <a:latin typeface="+mn-lt"/>
                        <a:ea typeface="Calibri" panose="020F0502020204030204" pitchFamily="34" charset="0"/>
                      </a:endParaRPr>
                    </a:p>
                    <a:p>
                      <a:pPr marL="0" marR="0" algn="ctr">
                        <a:spcBef>
                          <a:spcPts val="0"/>
                        </a:spcBef>
                        <a:spcAft>
                          <a:spcPts val="0"/>
                        </a:spcAft>
                      </a:pPr>
                      <a:r>
                        <a:rPr lang="nl-NL" sz="1400" b="1" dirty="0" smtClean="0">
                          <a:solidFill>
                            <a:schemeClr val="tx1"/>
                          </a:solidFill>
                          <a:effectLst/>
                          <a:latin typeface="+mn-lt"/>
                          <a:ea typeface="Calibri" panose="020F0502020204030204" pitchFamily="34" charset="0"/>
                        </a:rPr>
                        <a:t>Inkopen</a:t>
                      </a:r>
                    </a:p>
                    <a:p>
                      <a:pPr marL="0" marR="0" algn="ctr">
                        <a:spcBef>
                          <a:spcPts val="0"/>
                        </a:spcBef>
                        <a:spcAft>
                          <a:spcPts val="0"/>
                        </a:spcAft>
                      </a:pPr>
                      <a:endParaRPr lang="nl-NL" sz="1400" b="1" dirty="0" smtClean="0">
                        <a:solidFill>
                          <a:schemeClr val="tx1"/>
                        </a:solidFill>
                        <a:effectLst/>
                        <a:latin typeface="+mn-lt"/>
                        <a:ea typeface="Calibri" panose="020F0502020204030204" pitchFamily="34" charset="0"/>
                      </a:endParaRPr>
                    </a:p>
                    <a:p>
                      <a:pPr marL="0" marR="0" algn="ctr">
                        <a:spcBef>
                          <a:spcPts val="0"/>
                        </a:spcBef>
                        <a:spcAft>
                          <a:spcPts val="0"/>
                        </a:spcAft>
                      </a:pPr>
                      <a:r>
                        <a:rPr lang="en-US" sz="1400" b="1" dirty="0" err="1" smtClean="0">
                          <a:solidFill>
                            <a:schemeClr val="tx1"/>
                          </a:solidFill>
                          <a:effectLst/>
                          <a:latin typeface="+mn-lt"/>
                          <a:ea typeface="Times New Roman" panose="02020603050405020304" pitchFamily="18" charset="0"/>
                        </a:rPr>
                        <a:t>Persoonlijk</a:t>
                      </a:r>
                      <a:r>
                        <a:rPr lang="en-US" sz="1400" b="1" baseline="0" dirty="0" smtClean="0">
                          <a:solidFill>
                            <a:schemeClr val="tx1"/>
                          </a:solidFill>
                          <a:effectLst/>
                          <a:latin typeface="+mn-lt"/>
                          <a:ea typeface="Times New Roman" panose="02020603050405020304" pitchFamily="18" charset="0"/>
                        </a:rPr>
                        <a:t> </a:t>
                      </a:r>
                      <a:r>
                        <a:rPr lang="en-US" sz="1400" b="1" baseline="0" dirty="0" err="1" smtClean="0">
                          <a:solidFill>
                            <a:schemeClr val="tx1"/>
                          </a:solidFill>
                          <a:effectLst/>
                          <a:latin typeface="+mn-lt"/>
                          <a:ea typeface="Times New Roman" panose="02020603050405020304" pitchFamily="18" charset="0"/>
                        </a:rPr>
                        <a:t>verkopen</a:t>
                      </a:r>
                      <a:endParaRPr lang="nl-NL" sz="1400" b="1" dirty="0">
                        <a:solidFill>
                          <a:schemeClr val="tx1"/>
                        </a:solidFill>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rowSpan="3" gridSpan="2">
                  <a:txBody>
                    <a:bodyPr/>
                    <a:lstStyle/>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endParaRPr lang="nl-NL" sz="1400" dirty="0" smtClean="0">
                        <a:effectLst/>
                        <a:latin typeface="+mn-lt"/>
                        <a:ea typeface="Calibri" panose="020F0502020204030204" pitchFamily="34" charset="0"/>
                      </a:endParaRPr>
                    </a:p>
                    <a:p>
                      <a:pPr marL="0" marR="0" algn="ctr">
                        <a:spcBef>
                          <a:spcPts val="0"/>
                        </a:spcBef>
                        <a:spcAft>
                          <a:spcPts val="0"/>
                        </a:spcAft>
                      </a:pPr>
                      <a:endParaRPr lang="nl-NL" sz="1400" dirty="0" smtClean="0">
                        <a:effectLst/>
                        <a:latin typeface="+mn-lt"/>
                        <a:ea typeface="Calibri" panose="020F0502020204030204" pitchFamily="34" charset="0"/>
                      </a:endParaRPr>
                    </a:p>
                    <a:p>
                      <a:pPr marL="0" marR="0" algn="ctr">
                        <a:spcBef>
                          <a:spcPts val="0"/>
                        </a:spcBef>
                        <a:spcAft>
                          <a:spcPts val="0"/>
                        </a:spcAft>
                      </a:pPr>
                      <a:endParaRPr lang="nl-NL" sz="1400" dirty="0" smtClean="0">
                        <a:effectLst/>
                        <a:latin typeface="+mn-lt"/>
                        <a:ea typeface="Calibri" panose="020F0502020204030204" pitchFamily="34" charset="0"/>
                      </a:endParaRPr>
                    </a:p>
                    <a:p>
                      <a:pPr marL="0" marR="0" algn="ctr">
                        <a:spcBef>
                          <a:spcPts val="0"/>
                        </a:spcBef>
                        <a:spcAft>
                          <a:spcPts val="0"/>
                        </a:spcAft>
                      </a:pPr>
                      <a:endParaRPr lang="nl-NL" sz="1400" dirty="0" smtClean="0">
                        <a:effectLst/>
                        <a:latin typeface="+mn-lt"/>
                        <a:ea typeface="Calibri" panose="020F0502020204030204" pitchFamily="34" charset="0"/>
                      </a:endParaRPr>
                    </a:p>
                    <a:p>
                      <a:pPr marL="0" marR="0" algn="ctr">
                        <a:spcBef>
                          <a:spcPts val="0"/>
                        </a:spcBef>
                        <a:spcAft>
                          <a:spcPts val="0"/>
                        </a:spcAft>
                      </a:pPr>
                      <a:r>
                        <a:rPr lang="nl-NL" sz="1400" dirty="0" smtClean="0">
                          <a:effectLst/>
                          <a:latin typeface="+mn-lt"/>
                          <a:ea typeface="Calibri" panose="020F0502020204030204" pitchFamily="34" charset="0"/>
                        </a:rPr>
                        <a:t>Hele</a:t>
                      </a:r>
                      <a:r>
                        <a:rPr lang="nl-NL" sz="1400" baseline="0" dirty="0" smtClean="0">
                          <a:effectLst/>
                          <a:latin typeface="+mn-lt"/>
                          <a:ea typeface="Calibri" panose="020F0502020204030204" pitchFamily="34" charset="0"/>
                        </a:rPr>
                        <a:t> </a:t>
                      </a:r>
                      <a:r>
                        <a:rPr lang="nl-NL" sz="1400" dirty="0" smtClean="0">
                          <a:effectLst/>
                          <a:latin typeface="+mn-lt"/>
                          <a:ea typeface="Calibri" panose="020F0502020204030204" pitchFamily="34" charset="0"/>
                        </a:rPr>
                        <a:t>goedkope nieuwe </a:t>
                      </a:r>
                      <a:r>
                        <a:rPr lang="nl-NL" sz="1400" dirty="0">
                          <a:effectLst/>
                          <a:latin typeface="+mn-lt"/>
                          <a:ea typeface="Calibri" panose="020F0502020204030204" pitchFamily="34" charset="0"/>
                        </a:rPr>
                        <a:t>bovenkleding, verkocht </a:t>
                      </a:r>
                      <a:r>
                        <a:rPr lang="nl-NL" sz="1400" dirty="0" smtClean="0">
                          <a:effectLst/>
                          <a:latin typeface="+mn-lt"/>
                          <a:ea typeface="Calibri" panose="020F0502020204030204" pitchFamily="34" charset="0"/>
                        </a:rPr>
                        <a:t>in een kraam</a:t>
                      </a:r>
                      <a:r>
                        <a:rPr lang="nl-NL" sz="1400" baseline="0" dirty="0" smtClean="0">
                          <a:effectLst/>
                          <a:latin typeface="+mn-lt"/>
                          <a:ea typeface="Calibri" panose="020F0502020204030204" pitchFamily="34" charset="0"/>
                        </a:rPr>
                        <a:t> </a:t>
                      </a:r>
                      <a:r>
                        <a:rPr lang="nl-NL" sz="1400" dirty="0" smtClean="0">
                          <a:effectLst/>
                          <a:latin typeface="+mn-lt"/>
                          <a:ea typeface="Calibri" panose="020F0502020204030204" pitchFamily="34" charset="0"/>
                        </a:rPr>
                        <a:t> </a:t>
                      </a:r>
                      <a:endParaRPr lang="nl-NL" sz="1400" dirty="0">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nl-NL"/>
                    </a:p>
                  </a:txBody>
                  <a:tcPr/>
                </a:tc>
                <a:tc rowSpan="2">
                  <a:txBody>
                    <a:bodyPr/>
                    <a:lstStyle/>
                    <a:p>
                      <a:pPr marL="0" marR="0" algn="ctr">
                        <a:spcBef>
                          <a:spcPts val="0"/>
                        </a:spcBef>
                        <a:spcAft>
                          <a:spcPts val="0"/>
                        </a:spcAft>
                      </a:pP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smtClean="0">
                          <a:effectLst/>
                          <a:latin typeface="+mn-lt"/>
                          <a:ea typeface="Calibri" panose="020F0502020204030204" pitchFamily="34" charset="0"/>
                        </a:rPr>
                        <a:t>Praatje</a:t>
                      </a:r>
                    </a:p>
                    <a:p>
                      <a:pPr marL="0" marR="0" algn="ctr">
                        <a:spcBef>
                          <a:spcPts val="0"/>
                        </a:spcBef>
                        <a:spcAft>
                          <a:spcPts val="0"/>
                        </a:spcAft>
                      </a:pP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smtClean="0">
                          <a:effectLst/>
                          <a:latin typeface="+mn-lt"/>
                          <a:ea typeface="Calibri" panose="020F0502020204030204" pitchFamily="34" charset="0"/>
                        </a:rPr>
                        <a:t>Prijskaartje</a:t>
                      </a:r>
                    </a:p>
                    <a:p>
                      <a:pPr marL="0" marR="0" algn="ctr">
                        <a:spcBef>
                          <a:spcPts val="0"/>
                        </a:spcBef>
                        <a:spcAft>
                          <a:spcPts val="0"/>
                        </a:spcAft>
                      </a:pPr>
                      <a:endParaRPr lang="en-US" sz="1400" dirty="0" smtClean="0">
                        <a:effectLst/>
                        <a:latin typeface="+mn-lt"/>
                        <a:ea typeface="Times New Roman" panose="02020603050405020304" pitchFamily="18" charset="0"/>
                      </a:endParaRPr>
                    </a:p>
                    <a:p>
                      <a:pPr marL="0" marR="0" algn="ctr">
                        <a:spcBef>
                          <a:spcPts val="0"/>
                        </a:spcBef>
                        <a:spcAft>
                          <a:spcPts val="0"/>
                        </a:spcAft>
                      </a:pPr>
                      <a:r>
                        <a:rPr lang="en-US" sz="1400" dirty="0" smtClean="0">
                          <a:effectLst/>
                          <a:latin typeface="+mn-lt"/>
                          <a:ea typeface="Times New Roman" panose="02020603050405020304" pitchFamily="18" charset="0"/>
                        </a:rPr>
                        <a:t>Poster</a:t>
                      </a:r>
                    </a:p>
                    <a:p>
                      <a:pPr marL="0" marR="0" algn="ctr">
                        <a:spcBef>
                          <a:spcPts val="0"/>
                        </a:spcBef>
                        <a:spcAft>
                          <a:spcPts val="0"/>
                        </a:spcAft>
                      </a:pPr>
                      <a:endParaRPr lang="en-US" sz="1400" dirty="0" smtClean="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nl-NL" sz="1400" dirty="0">
                          <a:effectLst/>
                          <a:latin typeface="Arial" panose="020B0604020202020204" pitchFamily="34" charset="0"/>
                          <a:ea typeface="Calibri" panose="020F0502020204030204" pitchFamily="34" charset="0"/>
                        </a:rPr>
                        <a:t> </a:t>
                      </a:r>
                      <a:endParaRPr lang="nl-NL" sz="14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1400" dirty="0">
                          <a:effectLst/>
                          <a:latin typeface="Arial" panose="020B0604020202020204" pitchFamily="34" charset="0"/>
                          <a:ea typeface="Calibri" panose="020F0502020204030204" pitchFamily="34" charset="0"/>
                        </a:rPr>
                        <a:t> </a:t>
                      </a:r>
                      <a:endParaRPr lang="nl-NL" sz="14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1400" dirty="0">
                          <a:effectLst/>
                          <a:latin typeface="Arial" panose="020B0604020202020204" pitchFamily="34" charset="0"/>
                          <a:ea typeface="Calibri" panose="020F0502020204030204" pitchFamily="34" charset="0"/>
                        </a:rPr>
                        <a:t> </a:t>
                      </a:r>
                      <a:endParaRPr lang="nl-NL" sz="14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1400" dirty="0">
                          <a:effectLst/>
                          <a:latin typeface="Arial" panose="020B0604020202020204" pitchFamily="34" charset="0"/>
                          <a:ea typeface="Calibri" panose="020F0502020204030204" pitchFamily="34" charset="0"/>
                        </a:rPr>
                        <a:t> </a:t>
                      </a:r>
                      <a:endParaRPr lang="nl-NL" sz="14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nl-NL" sz="1400" dirty="0" smtClean="0">
                        <a:effectLst/>
                        <a:latin typeface="Arial" panose="020B0604020202020204" pitchFamily="34" charset="0"/>
                        <a:ea typeface="Calibri" panose="020F0502020204030204" pitchFamily="34" charset="0"/>
                      </a:endParaRPr>
                    </a:p>
                    <a:p>
                      <a:pPr marL="0" marR="0" algn="ctr">
                        <a:spcBef>
                          <a:spcPts val="0"/>
                        </a:spcBef>
                        <a:spcAft>
                          <a:spcPts val="0"/>
                        </a:spcAft>
                      </a:pPr>
                      <a:endParaRPr lang="nl-NL" sz="1400" dirty="0" smtClean="0">
                        <a:effectLst/>
                        <a:latin typeface="Arial" panose="020B0604020202020204" pitchFamily="34" charset="0"/>
                        <a:ea typeface="Calibri" panose="020F0502020204030204" pitchFamily="34" charset="0"/>
                      </a:endParaRPr>
                    </a:p>
                    <a:p>
                      <a:pPr marL="0" marR="0" algn="ctr">
                        <a:spcBef>
                          <a:spcPts val="0"/>
                        </a:spcBef>
                        <a:spcAft>
                          <a:spcPts val="0"/>
                        </a:spcAft>
                      </a:pPr>
                      <a:r>
                        <a:rPr lang="nl-NL" sz="1400" dirty="0" smtClean="0">
                          <a:effectLst/>
                          <a:latin typeface="Arial" panose="020B0604020202020204" pitchFamily="34" charset="0"/>
                          <a:ea typeface="Calibri" panose="020F0502020204030204" pitchFamily="34" charset="0"/>
                        </a:rPr>
                        <a:t>Marktbezoekers</a:t>
                      </a:r>
                      <a:endParaRPr lang="nl-NL" sz="1400" dirty="0">
                        <a:effectLst/>
                        <a:latin typeface="Times New Roman" panose="02020603050405020304" pitchFamily="18" charset="0"/>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692">
                <a:tc vMerge="1">
                  <a:txBody>
                    <a:bodyPr/>
                    <a:lstStyle/>
                    <a:p>
                      <a:endParaRPr lang="nl-NL"/>
                    </a:p>
                  </a:txBody>
                  <a:tcPr/>
                </a:tc>
                <a:tc rowSpan="2">
                  <a:txBody>
                    <a:bodyPr/>
                    <a:lstStyle/>
                    <a:p>
                      <a:pPr marL="0" marR="0" algn="ctr">
                        <a:spcBef>
                          <a:spcPts val="0"/>
                        </a:spcBef>
                        <a:spcAft>
                          <a:spcPts val="0"/>
                        </a:spcAft>
                      </a:pPr>
                      <a:r>
                        <a:rPr lang="nl-NL" sz="1400" b="1" dirty="0">
                          <a:solidFill>
                            <a:srgbClr val="FF0000"/>
                          </a:solidFill>
                          <a:effectLst/>
                          <a:latin typeface="+mn-lt"/>
                          <a:ea typeface="Calibri" panose="020F0502020204030204" pitchFamily="34" charset="0"/>
                        </a:rPr>
                        <a:t> </a:t>
                      </a:r>
                      <a:r>
                        <a:rPr lang="nl-NL" sz="1400" b="1" dirty="0">
                          <a:solidFill>
                            <a:srgbClr val="FF0000"/>
                          </a:solidFill>
                          <a:effectLst/>
                          <a:latin typeface="+mn-lt"/>
                          <a:ea typeface="Calibri" panose="020F0502020204030204" pitchFamily="34" charset="0"/>
                          <a:cs typeface="Arial" panose="020B0604020202020204" pitchFamily="34" charset="0"/>
                        </a:rPr>
                        <a:t> </a:t>
                      </a:r>
                      <a:r>
                        <a:rPr lang="nl-NL" sz="1400" b="1" dirty="0" smtClean="0">
                          <a:solidFill>
                            <a:schemeClr val="tx1"/>
                          </a:solidFill>
                          <a:effectLst/>
                          <a:latin typeface="+mn-lt"/>
                          <a:ea typeface="Calibri" panose="020F0502020204030204" pitchFamily="34" charset="0"/>
                          <a:cs typeface="Arial" panose="020B0604020202020204" pitchFamily="34" charset="0"/>
                        </a:rPr>
                        <a:t>Verkoopondersteuner</a:t>
                      </a:r>
                    </a:p>
                    <a:p>
                      <a:pPr marL="0" marR="0" algn="ctr">
                        <a:spcBef>
                          <a:spcPts val="0"/>
                        </a:spcBef>
                        <a:spcAft>
                          <a:spcPts val="0"/>
                        </a:spcAft>
                      </a:pPr>
                      <a:endParaRPr lang="nl-NL" sz="1400" b="1" dirty="0" smtClean="0">
                        <a:solidFill>
                          <a:schemeClr val="tx1"/>
                        </a:solidFill>
                        <a:effectLst/>
                        <a:latin typeface="+mn-lt"/>
                        <a:ea typeface="Calibri" panose="020F0502020204030204" pitchFamily="34" charset="0"/>
                        <a:cs typeface="Arial" panose="020B0604020202020204" pitchFamily="34" charset="0"/>
                      </a:endParaRPr>
                    </a:p>
                    <a:p>
                      <a:pPr marL="0" marR="0" algn="ctr">
                        <a:spcBef>
                          <a:spcPts val="0"/>
                        </a:spcBef>
                        <a:spcAft>
                          <a:spcPts val="0"/>
                        </a:spcAft>
                      </a:pPr>
                      <a:r>
                        <a:rPr lang="nl-NL" sz="1400" b="1" dirty="0" smtClean="0">
                          <a:solidFill>
                            <a:schemeClr val="tx1"/>
                          </a:solidFill>
                          <a:effectLst/>
                          <a:latin typeface="+mn-lt"/>
                          <a:ea typeface="Calibri" panose="020F0502020204030204" pitchFamily="34" charset="0"/>
                          <a:cs typeface="Arial" panose="020B0604020202020204" pitchFamily="34" charset="0"/>
                        </a:rPr>
                        <a:t>Bus</a:t>
                      </a:r>
                    </a:p>
                    <a:p>
                      <a:pPr marL="0" marR="0" algn="ctr">
                        <a:spcBef>
                          <a:spcPts val="0"/>
                        </a:spcBef>
                        <a:spcAft>
                          <a:spcPts val="0"/>
                        </a:spcAft>
                      </a:pPr>
                      <a:endParaRPr lang="nl-NL" sz="1400" b="1" dirty="0" smtClean="0">
                        <a:solidFill>
                          <a:schemeClr val="tx1"/>
                        </a:solidFill>
                        <a:effectLst/>
                        <a:latin typeface="+mn-lt"/>
                        <a:ea typeface="Calibri" panose="020F0502020204030204" pitchFamily="34" charset="0"/>
                        <a:cs typeface="Arial" panose="020B0604020202020204" pitchFamily="34" charset="0"/>
                      </a:endParaRPr>
                    </a:p>
                    <a:p>
                      <a:pPr marL="0" marR="0" algn="ctr">
                        <a:spcBef>
                          <a:spcPts val="0"/>
                        </a:spcBef>
                        <a:spcAft>
                          <a:spcPts val="0"/>
                        </a:spcAft>
                      </a:pPr>
                      <a:r>
                        <a:rPr lang="nl-NL" sz="1400" b="1" dirty="0" smtClean="0">
                          <a:solidFill>
                            <a:schemeClr val="tx1"/>
                          </a:solidFill>
                          <a:effectLst/>
                          <a:latin typeface="+mn-lt"/>
                          <a:ea typeface="Calibri" panose="020F0502020204030204" pitchFamily="34" charset="0"/>
                          <a:cs typeface="Arial" panose="020B0604020202020204" pitchFamily="34" charset="0"/>
                        </a:rPr>
                        <a:t>Voorraad kleding</a:t>
                      </a:r>
                    </a:p>
                    <a:p>
                      <a:pPr marL="0" marR="0" algn="ctr">
                        <a:spcBef>
                          <a:spcPts val="0"/>
                        </a:spcBef>
                        <a:spcAft>
                          <a:spcPts val="0"/>
                        </a:spcAft>
                      </a:pPr>
                      <a:endParaRPr lang="nl-NL" sz="1400" b="1" dirty="0" smtClean="0">
                        <a:solidFill>
                          <a:schemeClr val="tx1"/>
                        </a:solidFill>
                        <a:effectLst/>
                        <a:latin typeface="+mn-lt"/>
                        <a:ea typeface="Calibri" panose="020F0502020204030204" pitchFamily="34" charset="0"/>
                        <a:cs typeface="Arial" panose="020B0604020202020204" pitchFamily="34" charset="0"/>
                      </a:endParaRPr>
                    </a:p>
                    <a:p>
                      <a:pPr marL="0" marR="0" algn="ctr">
                        <a:spcBef>
                          <a:spcPts val="0"/>
                        </a:spcBef>
                        <a:spcAft>
                          <a:spcPts val="0"/>
                        </a:spcAft>
                      </a:pPr>
                      <a:r>
                        <a:rPr lang="en-US" sz="1400" b="1" dirty="0" err="1" smtClean="0">
                          <a:solidFill>
                            <a:schemeClr val="tx1"/>
                          </a:solidFill>
                          <a:effectLst/>
                          <a:latin typeface="+mn-lt"/>
                          <a:ea typeface="Times New Roman" panose="02020603050405020304" pitchFamily="18" charset="0"/>
                          <a:cs typeface="Arial" panose="020B0604020202020204" pitchFamily="34" charset="0"/>
                        </a:rPr>
                        <a:t>Kennis</a:t>
                      </a:r>
                      <a:r>
                        <a:rPr lang="en-US" sz="1400" b="1" baseline="0" dirty="0" smtClean="0">
                          <a:solidFill>
                            <a:schemeClr val="tx1"/>
                          </a:solidFill>
                          <a:effectLst/>
                          <a:latin typeface="+mn-lt"/>
                          <a:ea typeface="Times New Roman" panose="02020603050405020304" pitchFamily="18" charset="0"/>
                          <a:cs typeface="Arial" panose="020B0604020202020204" pitchFamily="34" charset="0"/>
                        </a:rPr>
                        <a:t> Chinese </a:t>
                      </a:r>
                      <a:r>
                        <a:rPr lang="en-US" sz="1400" b="1" baseline="0" dirty="0" err="1" smtClean="0">
                          <a:solidFill>
                            <a:schemeClr val="tx1"/>
                          </a:solidFill>
                          <a:effectLst/>
                          <a:latin typeface="+mn-lt"/>
                          <a:ea typeface="Times New Roman" panose="02020603050405020304" pitchFamily="18" charset="0"/>
                          <a:cs typeface="Arial" panose="020B0604020202020204" pitchFamily="34" charset="0"/>
                        </a:rPr>
                        <a:t>taal</a:t>
                      </a:r>
                      <a:endParaRPr lang="nl-NL" sz="1400" b="1" dirty="0">
                        <a:effectLst/>
                        <a:latin typeface="+mn-lt"/>
                        <a:ea typeface="Times New Roman" panose="02020603050405020304" pitchFamily="18" charset="0"/>
                        <a:cs typeface="Arial" panose="020B0604020202020204" pitchFamily="34"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gridSpan="2" vMerge="1">
                  <a:txBody>
                    <a:bodyPr/>
                    <a:lstStyle/>
                    <a:p>
                      <a:endParaRPr lang="nl-NL"/>
                    </a:p>
                  </a:txBody>
                  <a:tcPr/>
                </a:tc>
                <a:tc hMerge="1" vMerge="1">
                  <a:txBody>
                    <a:bodyPr/>
                    <a:lstStyle/>
                    <a:p>
                      <a:endParaRPr lang="nl-NL"/>
                    </a:p>
                  </a:txBody>
                  <a:tcPr/>
                </a:tc>
                <a:tc vMerge="1">
                  <a:txBody>
                    <a:bodyPr/>
                    <a:lstStyle/>
                    <a:p>
                      <a:endParaRPr lang="nl-NL"/>
                    </a:p>
                  </a:txBody>
                  <a:tcPr/>
                </a:tc>
                <a:tc vMerge="1">
                  <a:txBody>
                    <a:bodyPr/>
                    <a:lstStyle/>
                    <a:p>
                      <a:endParaRPr lang="nl-NL"/>
                    </a:p>
                  </a:txBody>
                  <a:tcPr/>
                </a:tc>
              </a:tr>
              <a:tr h="1391400">
                <a:tc vMerge="1">
                  <a:txBody>
                    <a:bodyPr/>
                    <a:lstStyle/>
                    <a:p>
                      <a:endParaRPr lang="nl-NL"/>
                    </a:p>
                  </a:txBody>
                  <a:tcPr/>
                </a:tc>
                <a:tc vMerge="1">
                  <a:txBody>
                    <a:bodyPr/>
                    <a:lstStyle/>
                    <a:p>
                      <a:endParaRPr lang="nl-NL"/>
                    </a:p>
                  </a:txBody>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smtClean="0">
                          <a:effectLst/>
                          <a:latin typeface="+mn-lt"/>
                          <a:ea typeface="Calibri" panose="020F0502020204030204" pitchFamily="34" charset="0"/>
                        </a:rPr>
                        <a:t>Weekmarkt</a:t>
                      </a: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nl-NL"/>
                    </a:p>
                  </a:txBody>
                  <a:tcPr/>
                </a:tc>
              </a:tr>
              <a:tr h="595240">
                <a:tc gridSpan="3">
                  <a:txBody>
                    <a:bodyPr/>
                    <a:lstStyle/>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Inkoop, reizen, arbeid, </a:t>
                      </a:r>
                      <a:r>
                        <a:rPr lang="nl-NL" sz="1400" dirty="0" smtClean="0">
                          <a:effectLst/>
                          <a:latin typeface="+mn-lt"/>
                          <a:ea typeface="Calibri" panose="020F0502020204030204" pitchFamily="34" charset="0"/>
                        </a:rPr>
                        <a:t>markt</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 </a:t>
                      </a:r>
                      <a:endParaRPr lang="nl-NL" sz="1400" dirty="0">
                        <a:effectLst/>
                        <a:latin typeface="+mn-lt"/>
                        <a:ea typeface="Times New Roman" panose="02020603050405020304" pitchFamily="18" charset="0"/>
                      </a:endParaRPr>
                    </a:p>
                    <a:p>
                      <a:pPr marL="0" marR="0" algn="ctr">
                        <a:spcBef>
                          <a:spcPts val="0"/>
                        </a:spcBef>
                        <a:spcAft>
                          <a:spcPts val="0"/>
                        </a:spcAft>
                      </a:pPr>
                      <a:r>
                        <a:rPr lang="nl-NL" sz="1400" dirty="0">
                          <a:effectLst/>
                          <a:latin typeface="+mn-lt"/>
                          <a:ea typeface="Calibri" panose="020F0502020204030204" pitchFamily="34" charset="0"/>
                        </a:rPr>
                        <a:t>Verkoop </a:t>
                      </a:r>
                      <a:r>
                        <a:rPr lang="nl-NL" sz="1400" dirty="0" smtClean="0">
                          <a:effectLst/>
                          <a:latin typeface="+mn-lt"/>
                          <a:ea typeface="Calibri" panose="020F0502020204030204" pitchFamily="34" charset="0"/>
                        </a:rPr>
                        <a:t>à </a:t>
                      </a:r>
                      <a:r>
                        <a:rPr lang="nl-NL" sz="1400" dirty="0">
                          <a:effectLst/>
                          <a:latin typeface="+mn-lt"/>
                          <a:ea typeface="Calibri" panose="020F0502020204030204" pitchFamily="34" charset="0"/>
                        </a:rPr>
                        <a:t>contant</a:t>
                      </a:r>
                      <a:endParaRPr lang="nl-NL" sz="1400" dirty="0">
                        <a:effectLst/>
                        <a:latin typeface="+mn-lt"/>
                        <a:ea typeface="Times New Roman" panose="02020603050405020304" pitchFamily="18" charset="0"/>
                      </a:endParaRPr>
                    </a:p>
                  </a:txBody>
                  <a:tcPr marL="62760" marR="62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495320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89470" y="1122363"/>
            <a:ext cx="11697729" cy="797053"/>
          </a:xfrm>
        </p:spPr>
        <p:txBody>
          <a:bodyPr>
            <a:normAutofit fontScale="90000"/>
          </a:bodyPr>
          <a:lstStyle/>
          <a:p>
            <a:r>
              <a:rPr lang="en-US" b="1" dirty="0" smtClean="0">
                <a:solidFill>
                  <a:srgbClr val="FF0000"/>
                </a:solidFill>
              </a:rPr>
              <a:t>De </a:t>
            </a:r>
            <a:r>
              <a:rPr lang="en-US" b="1" dirty="0" err="1" smtClean="0">
                <a:solidFill>
                  <a:srgbClr val="FF0000"/>
                </a:solidFill>
              </a:rPr>
              <a:t>bedenker</a:t>
            </a:r>
            <a:r>
              <a:rPr lang="en-US" b="1" dirty="0" smtClean="0">
                <a:solidFill>
                  <a:srgbClr val="FF0000"/>
                </a:solidFill>
              </a:rPr>
              <a:t>: Alexander </a:t>
            </a:r>
            <a:r>
              <a:rPr lang="en-US" b="1" dirty="0" err="1" smtClean="0">
                <a:solidFill>
                  <a:srgbClr val="FF0000"/>
                </a:solidFill>
              </a:rPr>
              <a:t>Osterwalder</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normAutofit/>
          </a:bodyPr>
          <a:lstStyle/>
          <a:p>
            <a:endParaRPr lang="nl-NL" b="1" dirty="0"/>
          </a:p>
        </p:txBody>
      </p:sp>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6109" y="2186606"/>
            <a:ext cx="5326041" cy="3544238"/>
          </a:xfrm>
          <a:prstGeom prst="rect">
            <a:avLst/>
          </a:prstGeom>
        </p:spPr>
      </p:pic>
    </p:spTree>
    <p:extLst>
      <p:ext uri="{BB962C8B-B14F-4D97-AF65-F5344CB8AC3E}">
        <p14:creationId xmlns:p14="http://schemas.microsoft.com/office/powerpoint/2010/main" val="13284469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err="1" smtClean="0">
                <a:solidFill>
                  <a:srgbClr val="FF0000"/>
                </a:solidFill>
              </a:rPr>
              <a:t>Opdracht</a:t>
            </a:r>
            <a:r>
              <a:rPr lang="en-US" b="1" dirty="0" smtClean="0">
                <a:solidFill>
                  <a:srgbClr val="FF0000"/>
                </a:solidFill>
              </a:rPr>
              <a:t> 3</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normAutofit/>
          </a:bodyPr>
          <a:lstStyle/>
          <a:p>
            <a:r>
              <a:rPr lang="en-US" b="1" dirty="0" err="1" smtClean="0"/>
              <a:t>Werkvorm</a:t>
            </a:r>
            <a:r>
              <a:rPr lang="en-US" b="1" dirty="0" smtClean="0"/>
              <a:t>: </a:t>
            </a:r>
            <a:r>
              <a:rPr lang="en-US" b="1" dirty="0" err="1" smtClean="0"/>
              <a:t>wie</a:t>
            </a:r>
            <a:r>
              <a:rPr lang="en-US" b="1" dirty="0" smtClean="0"/>
              <a:t> ben </a:t>
            </a:r>
            <a:r>
              <a:rPr lang="en-US" b="1" dirty="0" err="1" smtClean="0"/>
              <a:t>ik</a:t>
            </a:r>
            <a:r>
              <a:rPr lang="en-US" b="1" dirty="0" smtClean="0"/>
              <a:t>? </a:t>
            </a:r>
            <a:r>
              <a:rPr lang="en-US" b="1" dirty="0" err="1" smtClean="0"/>
              <a:t>Vind</a:t>
            </a:r>
            <a:r>
              <a:rPr lang="en-US" b="1" dirty="0" smtClean="0"/>
              <a:t> de </a:t>
            </a:r>
            <a:r>
              <a:rPr lang="en-US" b="1" dirty="0" err="1" smtClean="0"/>
              <a:t>naam</a:t>
            </a:r>
            <a:r>
              <a:rPr lang="en-US" b="1" dirty="0" smtClean="0"/>
              <a:t> van de </a:t>
            </a:r>
            <a:r>
              <a:rPr lang="en-US" b="1" dirty="0" err="1" smtClean="0"/>
              <a:t>onderneming</a:t>
            </a:r>
            <a:r>
              <a:rPr lang="en-US" b="1" dirty="0" smtClean="0"/>
              <a:t>.</a:t>
            </a:r>
          </a:p>
          <a:p>
            <a:pPr algn="l"/>
            <a:endParaRPr lang="en-US" b="1" dirty="0" smtClean="0"/>
          </a:p>
          <a:p>
            <a:pPr algn="l"/>
            <a:r>
              <a:rPr lang="en-US" b="1" dirty="0" smtClean="0"/>
              <a:t>Je </a:t>
            </a:r>
            <a:r>
              <a:rPr lang="en-US" b="1" dirty="0" err="1" smtClean="0"/>
              <a:t>krijgt</a:t>
            </a:r>
            <a:r>
              <a:rPr lang="en-US" b="1" dirty="0" smtClean="0"/>
              <a:t> in </a:t>
            </a:r>
            <a:r>
              <a:rPr lang="en-US" b="1" dirty="0" err="1" smtClean="0"/>
              <a:t>dia’s</a:t>
            </a:r>
            <a:r>
              <a:rPr lang="en-US" b="1" dirty="0" smtClean="0"/>
              <a:t> de </a:t>
            </a:r>
            <a:r>
              <a:rPr lang="en-US" b="1" dirty="0" err="1" smtClean="0"/>
              <a:t>invulling</a:t>
            </a:r>
            <a:r>
              <a:rPr lang="en-US" b="1" dirty="0" smtClean="0"/>
              <a:t> van het Business Model Canvas van </a:t>
            </a:r>
            <a:r>
              <a:rPr lang="en-US" b="1" dirty="0" err="1" smtClean="0"/>
              <a:t>een</a:t>
            </a:r>
            <a:r>
              <a:rPr lang="en-US" b="1" dirty="0" smtClean="0"/>
              <a:t> </a:t>
            </a:r>
            <a:r>
              <a:rPr lang="en-US" b="1" dirty="0" err="1" smtClean="0"/>
              <a:t>internationaal</a:t>
            </a:r>
            <a:r>
              <a:rPr lang="en-US" b="1" dirty="0" smtClean="0"/>
              <a:t> </a:t>
            </a:r>
            <a:r>
              <a:rPr lang="en-US" b="1" dirty="0" err="1" smtClean="0"/>
              <a:t>opererende</a:t>
            </a:r>
            <a:r>
              <a:rPr lang="en-US" b="1" dirty="0" smtClean="0"/>
              <a:t> </a:t>
            </a:r>
            <a:r>
              <a:rPr lang="en-US" b="1" dirty="0" err="1" smtClean="0"/>
              <a:t>onderneming</a:t>
            </a:r>
            <a:r>
              <a:rPr lang="en-US" b="1" dirty="0" smtClean="0"/>
              <a:t>.</a:t>
            </a:r>
          </a:p>
          <a:p>
            <a:pPr algn="l"/>
            <a:r>
              <a:rPr lang="en-US" b="1" dirty="0" smtClean="0"/>
              <a:t>Elke </a:t>
            </a:r>
            <a:r>
              <a:rPr lang="en-US" b="1" dirty="0" err="1" smtClean="0"/>
              <a:t>dia</a:t>
            </a:r>
            <a:r>
              <a:rPr lang="en-US" b="1" dirty="0" smtClean="0"/>
              <a:t> </a:t>
            </a:r>
            <a:r>
              <a:rPr lang="en-US" b="1" dirty="0" err="1" smtClean="0"/>
              <a:t>voegt</a:t>
            </a:r>
            <a:r>
              <a:rPr lang="en-US" b="1" dirty="0" smtClean="0"/>
              <a:t> </a:t>
            </a:r>
            <a:r>
              <a:rPr lang="en-US" b="1" dirty="0" err="1" smtClean="0"/>
              <a:t>informatie</a:t>
            </a:r>
            <a:r>
              <a:rPr lang="en-US" b="1" dirty="0" smtClean="0"/>
              <a:t> toe.</a:t>
            </a:r>
          </a:p>
          <a:p>
            <a:pPr algn="l"/>
            <a:r>
              <a:rPr lang="en-US" b="1" dirty="0" smtClean="0"/>
              <a:t>Na </a:t>
            </a:r>
            <a:r>
              <a:rPr lang="en-US" b="1" dirty="0" err="1" smtClean="0"/>
              <a:t>elke</a:t>
            </a:r>
            <a:r>
              <a:rPr lang="en-US" b="1" dirty="0" smtClean="0"/>
              <a:t> </a:t>
            </a:r>
            <a:r>
              <a:rPr lang="en-US" b="1" dirty="0" err="1" smtClean="0"/>
              <a:t>dia</a:t>
            </a:r>
            <a:r>
              <a:rPr lang="en-US" b="1" dirty="0" smtClean="0"/>
              <a:t> </a:t>
            </a:r>
            <a:r>
              <a:rPr lang="en-US" b="1" dirty="0" err="1" smtClean="0"/>
              <a:t>vul</a:t>
            </a:r>
            <a:r>
              <a:rPr lang="en-US" b="1" dirty="0" smtClean="0"/>
              <a:t> je in wat je </a:t>
            </a:r>
            <a:r>
              <a:rPr lang="en-US" b="1" dirty="0" err="1" smtClean="0"/>
              <a:t>denkt</a:t>
            </a:r>
            <a:r>
              <a:rPr lang="en-US" b="1" dirty="0" smtClean="0"/>
              <a:t> </a:t>
            </a:r>
            <a:r>
              <a:rPr lang="en-US" b="1" dirty="0" err="1" smtClean="0"/>
              <a:t>dat</a:t>
            </a:r>
            <a:r>
              <a:rPr lang="en-US" b="1" dirty="0" smtClean="0"/>
              <a:t> de </a:t>
            </a:r>
            <a:r>
              <a:rPr lang="en-US" b="1" dirty="0" err="1" smtClean="0"/>
              <a:t>naam</a:t>
            </a:r>
            <a:r>
              <a:rPr lang="en-US" b="1" dirty="0" smtClean="0"/>
              <a:t> van de </a:t>
            </a:r>
            <a:r>
              <a:rPr lang="en-US" b="1" dirty="0" err="1" smtClean="0"/>
              <a:t>onderneming</a:t>
            </a:r>
            <a:r>
              <a:rPr lang="en-US" b="1" dirty="0" smtClean="0"/>
              <a:t> is.</a:t>
            </a:r>
          </a:p>
          <a:p>
            <a:pPr algn="l"/>
            <a:r>
              <a:rPr lang="en-US" b="1" dirty="0" err="1" smtClean="0"/>
              <a:t>Alle</a:t>
            </a:r>
            <a:r>
              <a:rPr lang="en-US" b="1" dirty="0" smtClean="0"/>
              <a:t> </a:t>
            </a:r>
            <a:r>
              <a:rPr lang="en-US" b="1" dirty="0" err="1" smtClean="0"/>
              <a:t>informatie</a:t>
            </a:r>
            <a:r>
              <a:rPr lang="en-US" b="1" dirty="0" smtClean="0"/>
              <a:t> </a:t>
            </a:r>
            <a:r>
              <a:rPr lang="en-US" b="1" dirty="0" err="1" smtClean="0"/>
              <a:t>heeft</a:t>
            </a:r>
            <a:r>
              <a:rPr lang="en-US" b="1" dirty="0" smtClean="0"/>
              <a:t> </a:t>
            </a:r>
            <a:r>
              <a:rPr lang="en-US" b="1" dirty="0" err="1" smtClean="0"/>
              <a:t>dus</a:t>
            </a:r>
            <a:r>
              <a:rPr lang="en-US" b="1" dirty="0" smtClean="0"/>
              <a:t> </a:t>
            </a:r>
            <a:r>
              <a:rPr lang="en-US" b="1" dirty="0" err="1" smtClean="0"/>
              <a:t>betrekking</a:t>
            </a:r>
            <a:r>
              <a:rPr lang="en-US" b="1" dirty="0" smtClean="0"/>
              <a:t> op </a:t>
            </a:r>
            <a:r>
              <a:rPr lang="en-US" b="1" dirty="0" err="1" smtClean="0"/>
              <a:t>dezelfde</a:t>
            </a:r>
            <a:r>
              <a:rPr lang="en-US" b="1" dirty="0" smtClean="0"/>
              <a:t> </a:t>
            </a:r>
            <a:r>
              <a:rPr lang="en-US" b="1" dirty="0" err="1" smtClean="0"/>
              <a:t>onderneming</a:t>
            </a:r>
            <a:r>
              <a:rPr lang="en-US" b="1" dirty="0" smtClean="0"/>
              <a:t>!!</a:t>
            </a:r>
          </a:p>
        </p:txBody>
      </p:sp>
    </p:spTree>
    <p:extLst>
      <p:ext uri="{BB962C8B-B14F-4D97-AF65-F5344CB8AC3E}">
        <p14:creationId xmlns:p14="http://schemas.microsoft.com/office/powerpoint/2010/main" val="8124871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57263"/>
            <a:ext cx="10515600" cy="733425"/>
          </a:xfrm>
        </p:spPr>
        <p:txBody>
          <a:bodyPr>
            <a:normAutofit fontScale="90000"/>
          </a:bodyPr>
          <a:lstStyle/>
          <a:p>
            <a:pPr algn="ctr"/>
            <a:r>
              <a:rPr lang="nl-NL" sz="5400" b="1" dirty="0" smtClean="0">
                <a:solidFill>
                  <a:srgbClr val="FF0000"/>
                </a:solidFill>
              </a:rPr>
              <a:t>Antwoordvel</a:t>
            </a:r>
            <a:endParaRPr lang="nl-NL" sz="5400" b="1" dirty="0">
              <a:solidFill>
                <a:srgbClr val="FF0000"/>
              </a:solidFill>
            </a:endParaRPr>
          </a:p>
        </p:txBody>
      </p:sp>
      <p:sp>
        <p:nvSpPr>
          <p:cNvPr id="3" name="Tijdelijke aanduiding voor inhoud 2"/>
          <p:cNvSpPr>
            <a:spLocks noGrp="1"/>
          </p:cNvSpPr>
          <p:nvPr>
            <p:ph idx="1"/>
          </p:nvPr>
        </p:nvSpPr>
        <p:spPr>
          <a:xfrm>
            <a:off x="838200" y="1943100"/>
            <a:ext cx="10515600" cy="4572000"/>
          </a:xfrm>
        </p:spPr>
        <p:txBody>
          <a:bodyPr>
            <a:normAutofit/>
          </a:bodyPr>
          <a:lstStyle/>
          <a:p>
            <a:pPr marL="0" indent="0">
              <a:buNone/>
            </a:pPr>
            <a:r>
              <a:rPr lang="nl-NL" dirty="0" smtClean="0">
                <a:solidFill>
                  <a:srgbClr val="FF0000"/>
                </a:solidFill>
              </a:rPr>
              <a:t>Vul allereerst je voornaam in.</a:t>
            </a:r>
          </a:p>
          <a:p>
            <a:pPr marL="0" indent="0">
              <a:buNone/>
            </a:pPr>
            <a:endParaRPr lang="nl-NL" dirty="0" smtClean="0"/>
          </a:p>
          <a:p>
            <a:pPr marL="0" indent="0">
              <a:buNone/>
            </a:pPr>
            <a:endParaRPr lang="nl-NL" dirty="0"/>
          </a:p>
          <a:p>
            <a:pPr marL="0" indent="0">
              <a:buNone/>
            </a:pPr>
            <a:endParaRPr lang="nl-NL" dirty="0" smtClean="0"/>
          </a:p>
          <a:p>
            <a:pPr marL="0" indent="0">
              <a:buNone/>
            </a:pPr>
            <a:endParaRPr lang="nl-NL" dirty="0"/>
          </a:p>
          <a:p>
            <a:pPr marL="0" indent="0">
              <a:buNone/>
            </a:pPr>
            <a:endParaRPr lang="nl-NL" dirty="0" smtClean="0"/>
          </a:p>
          <a:p>
            <a:pPr marL="0" indent="0">
              <a:buNone/>
            </a:pPr>
            <a:endParaRPr lang="nl-NL" dirty="0"/>
          </a:p>
          <a:p>
            <a:pPr marL="0" indent="0">
              <a:buNone/>
            </a:pPr>
            <a:endParaRPr lang="nl-NL" dirty="0" smtClean="0"/>
          </a:p>
          <a:p>
            <a:pPr marL="0" indent="0">
              <a:buNone/>
            </a:pPr>
            <a:r>
              <a:rPr lang="nl-NL" dirty="0" smtClean="0"/>
              <a:t>Beantwoord tot slot de bonusvraag.</a:t>
            </a:r>
          </a:p>
          <a:p>
            <a:pPr marL="0" indent="0">
              <a:buNone/>
            </a:pPr>
            <a:endParaRPr lang="nl-NL" dirty="0"/>
          </a:p>
          <a:p>
            <a:pPr marL="0" indent="0">
              <a:buNone/>
            </a:pPr>
            <a:endParaRPr lang="nl-NL" dirty="0" smtClean="0"/>
          </a:p>
          <a:p>
            <a:pPr marL="0" indent="0">
              <a:buNone/>
            </a:pPr>
            <a:endParaRPr lang="nl-NL" dirty="0"/>
          </a:p>
          <a:p>
            <a:pPr marL="0" indent="0">
              <a:buNone/>
            </a:pPr>
            <a:endParaRPr lang="nl-NL" dirty="0"/>
          </a:p>
        </p:txBody>
      </p:sp>
      <p:pic>
        <p:nvPicPr>
          <p:cNvPr id="5" name="Afbeelding 4"/>
          <p:cNvPicPr>
            <a:picLocks noChangeAspect="1"/>
          </p:cNvPicPr>
          <p:nvPr/>
        </p:nvPicPr>
        <p:blipFill>
          <a:blip r:embed="rId2"/>
          <a:stretch>
            <a:fillRect/>
          </a:stretch>
        </p:blipFill>
        <p:spPr>
          <a:xfrm>
            <a:off x="3175763" y="2400300"/>
            <a:ext cx="5840474" cy="3557587"/>
          </a:xfrm>
          <a:prstGeom prst="rect">
            <a:avLst/>
          </a:prstGeom>
        </p:spPr>
      </p:pic>
    </p:spTree>
    <p:extLst>
      <p:ext uri="{BB962C8B-B14F-4D97-AF65-F5344CB8AC3E}">
        <p14:creationId xmlns:p14="http://schemas.microsoft.com/office/powerpoint/2010/main" val="31079266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1595435793"/>
              </p:ext>
            </p:extLst>
          </p:nvPr>
        </p:nvGraphicFramePr>
        <p:xfrm>
          <a:off x="407772" y="1532239"/>
          <a:ext cx="11784228" cy="5325761"/>
        </p:xfrm>
        <a:graphic>
          <a:graphicData uri="http://schemas.openxmlformats.org/drawingml/2006/table">
            <a:tbl>
              <a:tblPr firstRow="1" firstCol="1" bandRow="1">
                <a:tableStyleId>{5C22544A-7EE6-4342-B048-85BDC9FD1C3A}</a:tableStyleId>
              </a:tblPr>
              <a:tblGrid>
                <a:gridCol w="2356846"/>
                <a:gridCol w="2331365"/>
                <a:gridCol w="1185057"/>
                <a:gridCol w="1044392"/>
                <a:gridCol w="2700817"/>
                <a:gridCol w="2165751"/>
              </a:tblGrid>
              <a:tr h="2522728">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en-US" sz="2000" b="1" dirty="0" smtClean="0">
                          <a:solidFill>
                            <a:srgbClr val="00B0F0"/>
                          </a:solidFill>
                          <a:effectLst/>
                          <a:latin typeface="+mn-lt"/>
                        </a:rPr>
                        <a:t>STRATEGISCHE</a:t>
                      </a:r>
                    </a:p>
                    <a:p>
                      <a:pPr marL="0" marR="0" algn="ctr">
                        <a:spcBef>
                          <a:spcPts val="0"/>
                        </a:spcBef>
                        <a:spcAft>
                          <a:spcPts val="0"/>
                        </a:spcAft>
                      </a:pPr>
                      <a:r>
                        <a:rPr lang="en-US" sz="2000" b="1" dirty="0" smtClean="0">
                          <a:solidFill>
                            <a:srgbClr val="00B0F0"/>
                          </a:solidFill>
                          <a:effectLst/>
                          <a:latin typeface="+mn-lt"/>
                        </a:rPr>
                        <a:t>PARTNER</a:t>
                      </a:r>
                      <a:endParaRPr lang="nl-NL" sz="2000" b="1" dirty="0" smtClean="0">
                        <a:solidFill>
                          <a:srgbClr val="00B0F0"/>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83685">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819348">
                <a:tc gridSpan="3">
                  <a:txBody>
                    <a:bodyPr/>
                    <a:lstStyle/>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35429323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4235619933"/>
              </p:ext>
            </p:extLst>
          </p:nvPr>
        </p:nvGraphicFramePr>
        <p:xfrm>
          <a:off x="407772" y="1532239"/>
          <a:ext cx="11784228" cy="5325761"/>
        </p:xfrm>
        <a:graphic>
          <a:graphicData uri="http://schemas.openxmlformats.org/drawingml/2006/table">
            <a:tbl>
              <a:tblPr firstRow="1" firstCol="1" bandRow="1">
                <a:tableStyleId>{5C22544A-7EE6-4342-B048-85BDC9FD1C3A}</a:tableStyleId>
              </a:tblPr>
              <a:tblGrid>
                <a:gridCol w="2356846"/>
                <a:gridCol w="2331365"/>
                <a:gridCol w="1185057"/>
                <a:gridCol w="1044392"/>
                <a:gridCol w="2700817"/>
                <a:gridCol w="2165751"/>
              </a:tblGrid>
              <a:tr h="2522728">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en-US" sz="2000" b="1" dirty="0" smtClean="0">
                          <a:solidFill>
                            <a:srgbClr val="00B0F0"/>
                          </a:solidFill>
                          <a:effectLst/>
                          <a:latin typeface="+mn-lt"/>
                        </a:rPr>
                        <a:t>STRATEGISCHE</a:t>
                      </a:r>
                    </a:p>
                    <a:p>
                      <a:pPr marL="0" marR="0" algn="ctr">
                        <a:spcBef>
                          <a:spcPts val="0"/>
                        </a:spcBef>
                        <a:spcAft>
                          <a:spcPts val="0"/>
                        </a:spcAft>
                      </a:pPr>
                      <a:r>
                        <a:rPr lang="en-US" sz="2000" b="1" dirty="0" smtClean="0">
                          <a:solidFill>
                            <a:srgbClr val="00B0F0"/>
                          </a:solidFill>
                          <a:effectLst/>
                          <a:latin typeface="+mn-lt"/>
                        </a:rPr>
                        <a:t>PARTNER</a:t>
                      </a:r>
                      <a:endParaRPr lang="nl-NL" sz="2000" b="1" dirty="0" smtClean="0">
                        <a:solidFill>
                          <a:srgbClr val="00B0F0"/>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83685">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819348">
                <a:tc gridSpan="3">
                  <a:txBody>
                    <a:bodyPr/>
                    <a:lstStyle/>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19989789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1840916783"/>
              </p:ext>
            </p:extLst>
          </p:nvPr>
        </p:nvGraphicFramePr>
        <p:xfrm>
          <a:off x="407772" y="1532239"/>
          <a:ext cx="11784228" cy="5325761"/>
        </p:xfrm>
        <a:graphic>
          <a:graphicData uri="http://schemas.openxmlformats.org/drawingml/2006/table">
            <a:tbl>
              <a:tblPr firstRow="1" firstCol="1" bandRow="1">
                <a:tableStyleId>{5C22544A-7EE6-4342-B048-85BDC9FD1C3A}</a:tableStyleId>
              </a:tblPr>
              <a:tblGrid>
                <a:gridCol w="2356846"/>
                <a:gridCol w="2331365"/>
                <a:gridCol w="1185057"/>
                <a:gridCol w="1044392"/>
                <a:gridCol w="2700817"/>
                <a:gridCol w="2165751"/>
              </a:tblGrid>
              <a:tr h="2522728">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smtClean="0">
                          <a:solidFill>
                            <a:srgbClr val="00B0F0"/>
                          </a:solidFill>
                          <a:effectLst/>
                          <a:latin typeface="+mn-lt"/>
                        </a:rPr>
                        <a:t>KLANTSEGMENT</a:t>
                      </a:r>
                      <a:endParaRPr lang="nl-NL" sz="2000" dirty="0" smtClean="0">
                        <a:solidFill>
                          <a:srgbClr val="00B0F0"/>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83685">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819348">
                <a:tc gridSpan="3">
                  <a:txBody>
                    <a:bodyPr/>
                    <a:lstStyle/>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8976062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4080542571"/>
              </p:ext>
            </p:extLst>
          </p:nvPr>
        </p:nvGraphicFramePr>
        <p:xfrm>
          <a:off x="407772" y="1532239"/>
          <a:ext cx="11784228" cy="5325761"/>
        </p:xfrm>
        <a:graphic>
          <a:graphicData uri="http://schemas.openxmlformats.org/drawingml/2006/table">
            <a:tbl>
              <a:tblPr firstRow="1" firstCol="1" bandRow="1">
                <a:tableStyleId>{5C22544A-7EE6-4342-B048-85BDC9FD1C3A}</a:tableStyleId>
              </a:tblPr>
              <a:tblGrid>
                <a:gridCol w="2356846"/>
                <a:gridCol w="2331365"/>
                <a:gridCol w="1185057"/>
                <a:gridCol w="1044392"/>
                <a:gridCol w="2700817"/>
                <a:gridCol w="2165751"/>
              </a:tblGrid>
              <a:tr h="2522728">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smtClean="0">
                          <a:solidFill>
                            <a:srgbClr val="00B0F0"/>
                          </a:solidFill>
                          <a:effectLst/>
                          <a:latin typeface="+mn-lt"/>
                        </a:rPr>
                        <a:t>KLANTSEGMENT</a:t>
                      </a:r>
                      <a:endParaRPr lang="nl-NL" sz="2000" dirty="0" smtClean="0">
                        <a:solidFill>
                          <a:srgbClr val="00B0F0"/>
                        </a:solidFill>
                        <a:effectLst/>
                        <a:latin typeface="+mn-lt"/>
                      </a:endParaRPr>
                    </a:p>
                    <a:p>
                      <a:pPr marL="0" marR="0" algn="ctr">
                        <a:spcBef>
                          <a:spcPts val="0"/>
                        </a:spcBef>
                        <a:spcAft>
                          <a:spcPts val="0"/>
                        </a:spcAft>
                      </a:pPr>
                      <a:r>
                        <a:rPr lang="en-US" sz="2000" dirty="0" err="1" smtClean="0">
                          <a:solidFill>
                            <a:srgbClr val="FF0000"/>
                          </a:solidFill>
                          <a:effectLst/>
                          <a:latin typeface="+mn-lt"/>
                        </a:rPr>
                        <a:t>Jonge</a:t>
                      </a:r>
                      <a:r>
                        <a:rPr lang="en-US" sz="2000" dirty="0" smtClean="0">
                          <a:solidFill>
                            <a:srgbClr val="FF0000"/>
                          </a:solidFill>
                          <a:effectLst/>
                          <a:latin typeface="+mn-lt"/>
                        </a:rPr>
                        <a:t> </a:t>
                      </a:r>
                      <a:r>
                        <a:rPr lang="en-US" sz="2000" dirty="0" err="1" smtClean="0">
                          <a:solidFill>
                            <a:srgbClr val="FF0000"/>
                          </a:solidFill>
                          <a:effectLst/>
                          <a:latin typeface="+mn-lt"/>
                        </a:rPr>
                        <a:t>individuen</a:t>
                      </a:r>
                      <a:r>
                        <a:rPr lang="en-US" sz="2000" baseline="0" dirty="0" smtClean="0">
                          <a:solidFill>
                            <a:srgbClr val="FF0000"/>
                          </a:solidFill>
                          <a:effectLst/>
                          <a:latin typeface="+mn-lt"/>
                        </a:rPr>
                        <a:t> </a:t>
                      </a:r>
                      <a:r>
                        <a:rPr lang="en-US" sz="2000" dirty="0" smtClean="0">
                          <a:solidFill>
                            <a:srgbClr val="FF0000"/>
                          </a:solidFill>
                          <a:effectLst/>
                          <a:latin typeface="+mn-lt"/>
                        </a:rPr>
                        <a:t> </a:t>
                      </a:r>
                      <a:r>
                        <a:rPr lang="en-US" sz="2000" dirty="0" err="1" smtClean="0">
                          <a:solidFill>
                            <a:srgbClr val="FF0000"/>
                          </a:solidFill>
                          <a:effectLst/>
                          <a:latin typeface="+mn-lt"/>
                        </a:rPr>
                        <a:t>tussen</a:t>
                      </a:r>
                      <a:r>
                        <a:rPr lang="en-US" sz="2000" dirty="0" smtClean="0">
                          <a:solidFill>
                            <a:srgbClr val="FF0000"/>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83685">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819348">
                <a:tc gridSpan="3">
                  <a:txBody>
                    <a:bodyPr/>
                    <a:lstStyle/>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39584315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3930292688"/>
              </p:ext>
            </p:extLst>
          </p:nvPr>
        </p:nvGraphicFramePr>
        <p:xfrm>
          <a:off x="380998" y="1318054"/>
          <a:ext cx="11918325" cy="5539946"/>
        </p:xfrm>
        <a:graphic>
          <a:graphicData uri="http://schemas.openxmlformats.org/drawingml/2006/table">
            <a:tbl>
              <a:tblPr firstRow="1" firstCol="1" bandRow="1">
                <a:tableStyleId>{5C22544A-7EE6-4342-B048-85BDC9FD1C3A}</a:tableStyleId>
              </a:tblPr>
              <a:tblGrid>
                <a:gridCol w="2383666"/>
                <a:gridCol w="2357895"/>
                <a:gridCol w="1198542"/>
                <a:gridCol w="1056276"/>
                <a:gridCol w="2731550"/>
                <a:gridCol w="2190396"/>
              </a:tblGrid>
              <a:tr h="2364211">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47443">
                <a:tc vMerge="1">
                  <a:txBody>
                    <a:bodyPr/>
                    <a:lstStyle/>
                    <a:p>
                      <a:endParaRPr lang="nl-NL"/>
                    </a:p>
                  </a:txBody>
                  <a:tcPr/>
                </a:tc>
                <a:tc>
                  <a:txBody>
                    <a:bodyPr/>
                    <a:lstStyle/>
                    <a:p>
                      <a:pPr marL="0" marR="0" algn="ctr">
                        <a:spcBef>
                          <a:spcPts val="0"/>
                        </a:spcBef>
                        <a:spcAft>
                          <a:spcPts val="0"/>
                        </a:spcAft>
                      </a:pPr>
                      <a:r>
                        <a:rPr lang="en-US" sz="2000" b="1" dirty="0" smtClean="0">
                          <a:solidFill>
                            <a:srgbClr val="00B0F0"/>
                          </a:solidFill>
                          <a:effectLst/>
                          <a:latin typeface="+mn-lt"/>
                        </a:rPr>
                        <a:t>MENSEN EN MIDDELEN</a:t>
                      </a:r>
                      <a:endParaRPr lang="nl-NL" sz="2000" b="1" dirty="0" smtClean="0">
                        <a:solidFill>
                          <a:srgbClr val="00B0F0"/>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928292">
                <a:tc gridSpan="3">
                  <a:txBody>
                    <a:bodyPr/>
                    <a:lstStyle/>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3391904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1188658083"/>
              </p:ext>
            </p:extLst>
          </p:nvPr>
        </p:nvGraphicFramePr>
        <p:xfrm>
          <a:off x="380998" y="1318054"/>
          <a:ext cx="11811001" cy="5539946"/>
        </p:xfrm>
        <a:graphic>
          <a:graphicData uri="http://schemas.openxmlformats.org/drawingml/2006/table">
            <a:tbl>
              <a:tblPr firstRow="1" firstCol="1" bandRow="1">
                <a:tableStyleId>{5C22544A-7EE6-4342-B048-85BDC9FD1C3A}</a:tableStyleId>
              </a:tblPr>
              <a:tblGrid>
                <a:gridCol w="2362201"/>
                <a:gridCol w="2336662"/>
                <a:gridCol w="1187749"/>
                <a:gridCol w="1046765"/>
                <a:gridCol w="2706953"/>
                <a:gridCol w="2170671"/>
              </a:tblGrid>
              <a:tr h="2364211">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47443">
                <a:tc vMerge="1">
                  <a:txBody>
                    <a:bodyPr/>
                    <a:lstStyle/>
                    <a:p>
                      <a:endParaRPr lang="nl-NL"/>
                    </a:p>
                  </a:txBody>
                  <a:tcPr/>
                </a:tc>
                <a:tc>
                  <a:txBody>
                    <a:bodyPr/>
                    <a:lstStyle/>
                    <a:p>
                      <a:pPr marL="0" marR="0" algn="ctr">
                        <a:spcBef>
                          <a:spcPts val="0"/>
                        </a:spcBef>
                        <a:spcAft>
                          <a:spcPts val="0"/>
                        </a:spcAft>
                      </a:pPr>
                      <a:r>
                        <a:rPr lang="en-US" sz="2000" b="1" dirty="0" smtClean="0">
                          <a:solidFill>
                            <a:srgbClr val="00B0F0"/>
                          </a:solidFill>
                          <a:effectLst/>
                          <a:latin typeface="+mn-lt"/>
                        </a:rPr>
                        <a:t>MENSEN EN MIDDELEN</a:t>
                      </a:r>
                      <a:endParaRPr lang="nl-NL" sz="2000" b="1" dirty="0" smtClean="0">
                        <a:solidFill>
                          <a:srgbClr val="00B0F0"/>
                        </a:solidFill>
                        <a:effectLst/>
                        <a:latin typeface="+mn-lt"/>
                      </a:endParaRPr>
                    </a:p>
                    <a:p>
                      <a:pPr marL="0" marR="0" algn="ctr">
                        <a:spcBef>
                          <a:spcPts val="0"/>
                        </a:spcBef>
                        <a:spcAft>
                          <a:spcPts val="0"/>
                        </a:spcAft>
                      </a:pPr>
                      <a:r>
                        <a:rPr lang="en-US" sz="2000" b="1" dirty="0" err="1" smtClean="0">
                          <a:solidFill>
                            <a:srgbClr val="FF0000"/>
                          </a:solidFill>
                          <a:effectLst/>
                          <a:latin typeface="+mn-lt"/>
                        </a:rPr>
                        <a:t>Gezonde</a:t>
                      </a:r>
                      <a:r>
                        <a:rPr lang="en-US" sz="2000" b="1" baseline="0" dirty="0" smtClean="0">
                          <a:solidFill>
                            <a:srgbClr val="FF0000"/>
                          </a:solidFill>
                          <a:effectLst/>
                          <a:latin typeface="+mn-lt"/>
                        </a:rPr>
                        <a:t> </a:t>
                      </a:r>
                      <a:r>
                        <a:rPr lang="en-US" sz="2000" b="1" baseline="0" dirty="0" err="1" smtClean="0">
                          <a:solidFill>
                            <a:srgbClr val="FF0000"/>
                          </a:solidFill>
                          <a:effectLst/>
                          <a:latin typeface="+mn-lt"/>
                        </a:rPr>
                        <a:t>ingrediënten</a:t>
                      </a:r>
                      <a:endParaRPr lang="en-US" sz="2000" b="1" baseline="0" dirty="0" smtClean="0">
                        <a:solidFill>
                          <a:srgbClr val="FF0000"/>
                        </a:solidFill>
                        <a:effectLst/>
                        <a:latin typeface="+mn-lt"/>
                      </a:endParaRPr>
                    </a:p>
                    <a:p>
                      <a:pPr marL="0" marR="0" algn="ctr">
                        <a:spcBef>
                          <a:spcPts val="0"/>
                        </a:spcBef>
                        <a:spcAft>
                          <a:spcPts val="0"/>
                        </a:spcAft>
                      </a:pPr>
                      <a:r>
                        <a:rPr lang="en-US" sz="2000" b="1" baseline="0" dirty="0" err="1" smtClean="0">
                          <a:solidFill>
                            <a:srgbClr val="FF0000"/>
                          </a:solidFill>
                          <a:effectLst/>
                          <a:latin typeface="+mn-lt"/>
                        </a:rPr>
                        <a:t>Personeel</a:t>
                      </a:r>
                      <a:endParaRPr lang="en-US" sz="2000" b="1" baseline="0" dirty="0" smtClean="0">
                        <a:solidFill>
                          <a:srgbClr val="FF0000"/>
                        </a:solidFill>
                        <a:effectLst/>
                        <a:latin typeface="+mn-lt"/>
                      </a:endParaRPr>
                    </a:p>
                    <a:p>
                      <a:pPr marL="0" marR="0" algn="ctr">
                        <a:spcBef>
                          <a:spcPts val="0"/>
                        </a:spcBef>
                        <a:spcAft>
                          <a:spcPts val="0"/>
                        </a:spcAft>
                      </a:pPr>
                      <a:r>
                        <a:rPr lang="en-US" sz="2000" b="1" dirty="0" err="1" smtClean="0">
                          <a:solidFill>
                            <a:srgbClr val="FF0000"/>
                          </a:solidFill>
                          <a:effectLst/>
                          <a:latin typeface="+mn-lt"/>
                        </a:rPr>
                        <a:t>Onderzoekers</a:t>
                      </a:r>
                      <a:endParaRPr lang="nl-NL" sz="2000" b="1" dirty="0" smtClean="0">
                        <a:solidFill>
                          <a:srgbClr val="FF0000"/>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928292">
                <a:tc gridSpan="3">
                  <a:txBody>
                    <a:bodyPr/>
                    <a:lstStyle/>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42604546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2221869882"/>
              </p:ext>
            </p:extLst>
          </p:nvPr>
        </p:nvGraphicFramePr>
        <p:xfrm>
          <a:off x="407772" y="1532240"/>
          <a:ext cx="11981703" cy="5325760"/>
        </p:xfrm>
        <a:graphic>
          <a:graphicData uri="http://schemas.openxmlformats.org/drawingml/2006/table">
            <a:tbl>
              <a:tblPr firstRow="1" firstCol="1" bandRow="1">
                <a:tableStyleId>{5C22544A-7EE6-4342-B048-85BDC9FD1C3A}</a:tableStyleId>
              </a:tblPr>
              <a:tblGrid>
                <a:gridCol w="2396341"/>
                <a:gridCol w="2370433"/>
                <a:gridCol w="1204916"/>
                <a:gridCol w="1061893"/>
                <a:gridCol w="2746076"/>
                <a:gridCol w="2202044"/>
              </a:tblGrid>
              <a:tr h="2522728">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83684">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Onderzoekers</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en-US" sz="2000" b="1" dirty="0" smtClean="0">
                          <a:solidFill>
                            <a:srgbClr val="00B0F0"/>
                          </a:solidFill>
                          <a:effectLst/>
                          <a:latin typeface="+mn-lt"/>
                        </a:rPr>
                        <a:t>KANALEN</a:t>
                      </a:r>
                      <a:endParaRPr lang="nl-NL" sz="2000" b="1" dirty="0" smtClean="0">
                        <a:solidFill>
                          <a:srgbClr val="00B0F0"/>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819348">
                <a:tc gridSpan="3">
                  <a:txBody>
                    <a:bodyPr/>
                    <a:lstStyle/>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1255369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577535987"/>
              </p:ext>
            </p:extLst>
          </p:nvPr>
        </p:nvGraphicFramePr>
        <p:xfrm>
          <a:off x="407772" y="1532240"/>
          <a:ext cx="11784228" cy="5325760"/>
        </p:xfrm>
        <a:graphic>
          <a:graphicData uri="http://schemas.openxmlformats.org/drawingml/2006/table">
            <a:tbl>
              <a:tblPr firstRow="1" firstCol="1" bandRow="1">
                <a:tableStyleId>{5C22544A-7EE6-4342-B048-85BDC9FD1C3A}</a:tableStyleId>
              </a:tblPr>
              <a:tblGrid>
                <a:gridCol w="2356846"/>
                <a:gridCol w="2331365"/>
                <a:gridCol w="1185057"/>
                <a:gridCol w="1044392"/>
                <a:gridCol w="2700817"/>
                <a:gridCol w="2165751"/>
              </a:tblGrid>
              <a:tr h="2522728">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83684">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Onderzoekers</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en-US" sz="2000" b="1" dirty="0" smtClean="0">
                          <a:solidFill>
                            <a:srgbClr val="00B0F0"/>
                          </a:solidFill>
                          <a:effectLst/>
                          <a:latin typeface="+mn-lt"/>
                        </a:rPr>
                        <a:t>KANALEN</a:t>
                      </a:r>
                      <a:endParaRPr lang="nl-NL" sz="2000" b="1" dirty="0" smtClean="0">
                        <a:solidFill>
                          <a:srgbClr val="00B0F0"/>
                        </a:solidFill>
                        <a:effectLst/>
                        <a:latin typeface="+mn-lt"/>
                      </a:endParaRPr>
                    </a:p>
                    <a:p>
                      <a:pPr marL="0" marR="0" algn="ctr">
                        <a:spcBef>
                          <a:spcPts val="0"/>
                        </a:spcBef>
                        <a:spcAft>
                          <a:spcPts val="0"/>
                        </a:spcAft>
                      </a:pPr>
                      <a:r>
                        <a:rPr lang="nl-NL" sz="2000" b="1" dirty="0" smtClean="0">
                          <a:solidFill>
                            <a:srgbClr val="FF0000"/>
                          </a:solidFill>
                          <a:effectLst/>
                          <a:latin typeface="+mn-lt"/>
                        </a:rPr>
                        <a:t>Restaurants</a:t>
                      </a:r>
                      <a:r>
                        <a:rPr lang="nl-NL" sz="2000" b="1" dirty="0">
                          <a:solidFill>
                            <a:srgbClr val="FF0000"/>
                          </a:solidFill>
                          <a:effectLst/>
                          <a:latin typeface="+mn-lt"/>
                        </a:rPr>
                        <a:t> </a:t>
                      </a:r>
                      <a:endParaRPr lang="nl-NL" sz="2000" b="1" dirty="0" smtClean="0">
                        <a:solidFill>
                          <a:srgbClr val="FF0000"/>
                        </a:solidFill>
                        <a:effectLst/>
                        <a:latin typeface="+mn-lt"/>
                      </a:endParaRPr>
                    </a:p>
                    <a:p>
                      <a:pPr marL="0" marR="0" algn="ctr">
                        <a:spcBef>
                          <a:spcPts val="0"/>
                        </a:spcBef>
                        <a:spcAft>
                          <a:spcPts val="0"/>
                        </a:spcAft>
                      </a:pPr>
                      <a:r>
                        <a:rPr lang="en-US" sz="2000" b="1" dirty="0" smtClean="0">
                          <a:solidFill>
                            <a:srgbClr val="FF0000"/>
                          </a:solidFill>
                          <a:effectLst/>
                          <a:latin typeface="+mn-lt"/>
                        </a:rPr>
                        <a:t>Catering</a:t>
                      </a:r>
                    </a:p>
                    <a:p>
                      <a:pPr marL="0" marR="0" algn="ctr">
                        <a:spcBef>
                          <a:spcPts val="0"/>
                        </a:spcBef>
                        <a:spcAft>
                          <a:spcPts val="0"/>
                        </a:spcAft>
                      </a:pPr>
                      <a:r>
                        <a:rPr lang="en-US" sz="2000" b="1" dirty="0" err="1" smtClean="0">
                          <a:solidFill>
                            <a:srgbClr val="FF0000"/>
                          </a:solidFill>
                          <a:effectLst/>
                          <a:latin typeface="+mn-lt"/>
                        </a:rPr>
                        <a:t>Bezorgservice</a:t>
                      </a:r>
                      <a:endParaRPr lang="nl-NL" sz="2000" b="1" dirty="0">
                        <a:solidFill>
                          <a:srgbClr val="FF0000"/>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819348">
                <a:tc gridSpan="3">
                  <a:txBody>
                    <a:bodyPr/>
                    <a:lstStyle/>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4188168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err="1" smtClean="0">
                <a:solidFill>
                  <a:srgbClr val="FF0000"/>
                </a:solidFill>
              </a:rPr>
              <a:t>Programma</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lstStyle/>
          <a:p>
            <a:pPr algn="l"/>
            <a:r>
              <a:rPr lang="en-US" b="1" dirty="0" smtClean="0"/>
              <a:t>10 </a:t>
            </a:r>
            <a:r>
              <a:rPr lang="en-US" b="1" dirty="0" err="1" smtClean="0"/>
              <a:t>minuten</a:t>
            </a:r>
            <a:r>
              <a:rPr lang="en-US" b="1" dirty="0" smtClean="0"/>
              <a:t>	Welkom, </a:t>
            </a:r>
            <a:r>
              <a:rPr lang="en-US" b="1" dirty="0" err="1" smtClean="0"/>
              <a:t>inleiding</a:t>
            </a:r>
            <a:r>
              <a:rPr lang="en-US" b="1" dirty="0" smtClean="0"/>
              <a:t> 		Henri</a:t>
            </a:r>
          </a:p>
          <a:p>
            <a:pPr algn="l"/>
            <a:r>
              <a:rPr lang="en-US" b="1" dirty="0" smtClean="0"/>
              <a:t>25 </a:t>
            </a:r>
            <a:r>
              <a:rPr lang="en-US" b="1" dirty="0" err="1" smtClean="0"/>
              <a:t>minuten</a:t>
            </a:r>
            <a:r>
              <a:rPr lang="en-US" b="1" dirty="0" smtClean="0"/>
              <a:t>	</a:t>
            </a:r>
            <a:r>
              <a:rPr lang="en-US" b="1" dirty="0" err="1" smtClean="0"/>
              <a:t>Maken</a:t>
            </a:r>
            <a:r>
              <a:rPr lang="en-US" b="1" dirty="0" smtClean="0"/>
              <a:t> van </a:t>
            </a:r>
            <a:r>
              <a:rPr lang="en-US" b="1" dirty="0" err="1" smtClean="0"/>
              <a:t>opdrachten</a:t>
            </a:r>
            <a:r>
              <a:rPr lang="en-US" b="1" dirty="0" smtClean="0"/>
              <a:t>	Tim</a:t>
            </a:r>
          </a:p>
          <a:p>
            <a:pPr algn="l"/>
            <a:r>
              <a:rPr lang="en-US" b="1" dirty="0" smtClean="0"/>
              <a:t>10 </a:t>
            </a:r>
            <a:r>
              <a:rPr lang="en-US" b="1" dirty="0" err="1" smtClean="0"/>
              <a:t>minuten</a:t>
            </a:r>
            <a:r>
              <a:rPr lang="en-US" b="1" dirty="0" smtClean="0"/>
              <a:t>	</a:t>
            </a:r>
            <a:r>
              <a:rPr lang="en-US" b="1" dirty="0" err="1" smtClean="0"/>
              <a:t>Nabespreking</a:t>
            </a:r>
            <a:r>
              <a:rPr lang="en-US" b="1" dirty="0" smtClean="0"/>
              <a:t>			Henri</a:t>
            </a:r>
          </a:p>
          <a:p>
            <a:pPr algn="l"/>
            <a:endParaRPr lang="nl-NL" dirty="0"/>
          </a:p>
        </p:txBody>
      </p:sp>
    </p:spTree>
    <p:extLst>
      <p:ext uri="{BB962C8B-B14F-4D97-AF65-F5344CB8AC3E}">
        <p14:creationId xmlns:p14="http://schemas.microsoft.com/office/powerpoint/2010/main" val="2962802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4034733783"/>
              </p:ext>
            </p:extLst>
          </p:nvPr>
        </p:nvGraphicFramePr>
        <p:xfrm>
          <a:off x="407772" y="1532242"/>
          <a:ext cx="11784228" cy="5325757"/>
        </p:xfrm>
        <a:graphic>
          <a:graphicData uri="http://schemas.openxmlformats.org/drawingml/2006/table">
            <a:tbl>
              <a:tblPr firstRow="1" firstCol="1" bandRow="1">
                <a:tableStyleId>{5C22544A-7EE6-4342-B048-85BDC9FD1C3A}</a:tableStyleId>
              </a:tblPr>
              <a:tblGrid>
                <a:gridCol w="2356846"/>
                <a:gridCol w="2331365"/>
                <a:gridCol w="1185057"/>
                <a:gridCol w="1044392"/>
                <a:gridCol w="2700817"/>
                <a:gridCol w="2165751"/>
              </a:tblGrid>
              <a:tr h="1246235">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65064">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Onderzoekers</a:t>
                      </a:r>
                      <a:endParaRPr lang="en-US" sz="2000" b="1" baseline="0"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Restaurants</a:t>
                      </a: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Catering</a:t>
                      </a:r>
                    </a:p>
                    <a:p>
                      <a:pPr marL="0" marR="0" algn="ctr">
                        <a:spcBef>
                          <a:spcPts val="0"/>
                        </a:spcBef>
                        <a:spcAft>
                          <a:spcPts val="0"/>
                        </a:spcAft>
                      </a:pPr>
                      <a:r>
                        <a:rPr lang="en-US" sz="2000" b="1" dirty="0" err="1" smtClean="0">
                          <a:solidFill>
                            <a:schemeClr val="tx1"/>
                          </a:solidFill>
                          <a:effectLst/>
                          <a:latin typeface="+mn-lt"/>
                        </a:rPr>
                        <a:t>Bezorgservice</a:t>
                      </a:r>
                      <a:endParaRPr lang="nl-NL" sz="2000" b="1" dirty="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2014458">
                <a:tc gridSpan="3">
                  <a:txBody>
                    <a:bodyPr/>
                    <a:lstStyle/>
                    <a:p>
                      <a:pPr marL="0" marR="0" algn="ctr">
                        <a:spcBef>
                          <a:spcPts val="0"/>
                        </a:spcBef>
                        <a:spcAft>
                          <a:spcPts val="0"/>
                        </a:spcAft>
                      </a:pPr>
                      <a:r>
                        <a:rPr lang="en-US" sz="2000" b="1" dirty="0" smtClean="0">
                          <a:solidFill>
                            <a:srgbClr val="00B0F0"/>
                          </a:solidFill>
                          <a:effectLst/>
                          <a:latin typeface="+mn-lt"/>
                        </a:rPr>
                        <a:t>KOSTENSTRUCTUUR</a:t>
                      </a: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1158559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3617597241"/>
              </p:ext>
            </p:extLst>
          </p:nvPr>
        </p:nvGraphicFramePr>
        <p:xfrm>
          <a:off x="407772" y="1532243"/>
          <a:ext cx="11784228" cy="5325756"/>
        </p:xfrm>
        <a:graphic>
          <a:graphicData uri="http://schemas.openxmlformats.org/drawingml/2006/table">
            <a:tbl>
              <a:tblPr firstRow="1" firstCol="1" bandRow="1">
                <a:tableStyleId>{5C22544A-7EE6-4342-B048-85BDC9FD1C3A}</a:tableStyleId>
              </a:tblPr>
              <a:tblGrid>
                <a:gridCol w="2356846"/>
                <a:gridCol w="2331365"/>
                <a:gridCol w="1185057"/>
                <a:gridCol w="1044392"/>
                <a:gridCol w="2700817"/>
                <a:gridCol w="2165751"/>
              </a:tblGrid>
              <a:tr h="1234504">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45626">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Onderzoekers</a:t>
                      </a:r>
                      <a:endParaRPr lang="en-US" sz="2000" b="1" baseline="0"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Restaurants</a:t>
                      </a: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Catering</a:t>
                      </a:r>
                    </a:p>
                    <a:p>
                      <a:pPr marL="0" marR="0" algn="ctr">
                        <a:spcBef>
                          <a:spcPts val="0"/>
                        </a:spcBef>
                        <a:spcAft>
                          <a:spcPts val="0"/>
                        </a:spcAft>
                      </a:pPr>
                      <a:r>
                        <a:rPr lang="en-US" sz="2000" b="1" dirty="0" err="1" smtClean="0">
                          <a:solidFill>
                            <a:schemeClr val="tx1"/>
                          </a:solidFill>
                          <a:effectLst/>
                          <a:latin typeface="+mn-lt"/>
                        </a:rPr>
                        <a:t>Bezorgservice</a:t>
                      </a:r>
                      <a:endParaRPr lang="nl-NL" sz="2000" b="1" dirty="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2045626">
                <a:tc gridSpan="3">
                  <a:txBody>
                    <a:bodyPr/>
                    <a:lstStyle/>
                    <a:p>
                      <a:pPr marL="0" marR="0" algn="ctr">
                        <a:spcBef>
                          <a:spcPts val="0"/>
                        </a:spcBef>
                        <a:spcAft>
                          <a:spcPts val="0"/>
                        </a:spcAft>
                      </a:pPr>
                      <a:r>
                        <a:rPr lang="en-US" sz="2000" b="1" dirty="0" smtClean="0">
                          <a:solidFill>
                            <a:srgbClr val="00B0F0"/>
                          </a:solidFill>
                          <a:effectLst/>
                          <a:latin typeface="+mn-lt"/>
                        </a:rPr>
                        <a:t>KOSTENSTRUCTUUR</a:t>
                      </a:r>
                    </a:p>
                    <a:p>
                      <a:pPr marL="0" marR="0" algn="ctr">
                        <a:spcBef>
                          <a:spcPts val="0"/>
                        </a:spcBef>
                        <a:spcAft>
                          <a:spcPts val="0"/>
                        </a:spcAft>
                      </a:pPr>
                      <a:r>
                        <a:rPr lang="en-US" sz="2000" b="1" dirty="0" err="1" smtClean="0">
                          <a:solidFill>
                            <a:srgbClr val="FF0000"/>
                          </a:solidFill>
                          <a:effectLst/>
                          <a:latin typeface="+mn-lt"/>
                        </a:rPr>
                        <a:t>Ingrediënten</a:t>
                      </a:r>
                      <a:endParaRPr lang="en-US" sz="2000" b="1" dirty="0" smtClean="0">
                        <a:solidFill>
                          <a:srgbClr val="FF0000"/>
                        </a:solidFill>
                        <a:effectLst/>
                        <a:latin typeface="+mn-lt"/>
                      </a:endParaRPr>
                    </a:p>
                    <a:p>
                      <a:pPr marL="0" marR="0" algn="ctr">
                        <a:spcBef>
                          <a:spcPts val="0"/>
                        </a:spcBef>
                        <a:spcAft>
                          <a:spcPts val="0"/>
                        </a:spcAft>
                      </a:pPr>
                      <a:r>
                        <a:rPr lang="en-US" sz="2000" b="1" dirty="0" smtClean="0">
                          <a:solidFill>
                            <a:srgbClr val="FF0000"/>
                          </a:solidFill>
                          <a:effectLst/>
                          <a:latin typeface="+mn-lt"/>
                        </a:rPr>
                        <a:t>Transport</a:t>
                      </a:r>
                    </a:p>
                    <a:p>
                      <a:pPr marL="0" marR="0" algn="ctr">
                        <a:spcBef>
                          <a:spcPts val="0"/>
                        </a:spcBef>
                        <a:spcAft>
                          <a:spcPts val="0"/>
                        </a:spcAft>
                      </a:pPr>
                      <a:r>
                        <a:rPr lang="en-US" sz="2000" b="1" dirty="0" err="1" smtClean="0">
                          <a:solidFill>
                            <a:srgbClr val="FF0000"/>
                          </a:solidFill>
                          <a:effectLst/>
                          <a:latin typeface="+mn-lt"/>
                        </a:rPr>
                        <a:t>Personeel</a:t>
                      </a:r>
                      <a:endParaRPr lang="en-US" sz="2000" b="1" dirty="0" smtClean="0">
                        <a:solidFill>
                          <a:srgbClr val="FF0000"/>
                        </a:solidFill>
                        <a:effectLst/>
                        <a:latin typeface="+mn-lt"/>
                      </a:endParaRPr>
                    </a:p>
                    <a:p>
                      <a:pPr marL="0" marR="0" algn="ctr">
                        <a:spcBef>
                          <a:spcPts val="0"/>
                        </a:spcBef>
                        <a:spcAft>
                          <a:spcPts val="0"/>
                        </a:spcAft>
                      </a:pPr>
                      <a:r>
                        <a:rPr lang="en-US" sz="2000" b="1" dirty="0" err="1" smtClean="0">
                          <a:solidFill>
                            <a:srgbClr val="FF0000"/>
                          </a:solidFill>
                          <a:effectLst/>
                          <a:latin typeface="+mn-lt"/>
                        </a:rPr>
                        <a:t>Onderzoek</a:t>
                      </a:r>
                      <a:endParaRPr lang="en-US" sz="2000" b="1" dirty="0" smtClean="0">
                        <a:solidFill>
                          <a:srgbClr val="FF0000"/>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16914941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3347203080"/>
              </p:ext>
            </p:extLst>
          </p:nvPr>
        </p:nvGraphicFramePr>
        <p:xfrm>
          <a:off x="380998" y="1248469"/>
          <a:ext cx="11811001" cy="5609530"/>
        </p:xfrm>
        <a:graphic>
          <a:graphicData uri="http://schemas.openxmlformats.org/drawingml/2006/table">
            <a:tbl>
              <a:tblPr firstRow="1" firstCol="1" bandRow="1">
                <a:tableStyleId>{5C22544A-7EE6-4342-B048-85BDC9FD1C3A}</a:tableStyleId>
              </a:tblPr>
              <a:tblGrid>
                <a:gridCol w="2362201"/>
                <a:gridCol w="2336662"/>
                <a:gridCol w="1187749"/>
                <a:gridCol w="1046765"/>
                <a:gridCol w="2706953"/>
                <a:gridCol w="2170671"/>
              </a:tblGrid>
              <a:tr h="1691453">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37133">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Onderzoekers</a:t>
                      </a:r>
                      <a:endParaRPr lang="en-US" sz="2000" b="1" baseline="0"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Restaurants</a:t>
                      </a: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Catering</a:t>
                      </a:r>
                    </a:p>
                    <a:p>
                      <a:pPr marL="0" marR="0" algn="ctr">
                        <a:spcBef>
                          <a:spcPts val="0"/>
                        </a:spcBef>
                        <a:spcAft>
                          <a:spcPts val="0"/>
                        </a:spcAft>
                      </a:pPr>
                      <a:r>
                        <a:rPr lang="en-US" sz="2000" b="1" dirty="0" err="1" smtClean="0">
                          <a:solidFill>
                            <a:schemeClr val="tx1"/>
                          </a:solidFill>
                          <a:effectLst/>
                          <a:latin typeface="+mn-lt"/>
                        </a:rPr>
                        <a:t>Bezorgservice</a:t>
                      </a:r>
                      <a:endParaRPr lang="nl-NL" sz="2000" b="1" dirty="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1780944">
                <a:tc gridSpan="3">
                  <a:txBody>
                    <a:bodyPr/>
                    <a:lstStyle/>
                    <a:p>
                      <a:pPr marL="0" marR="0" algn="ctr">
                        <a:spcBef>
                          <a:spcPts val="0"/>
                        </a:spcBef>
                        <a:spcAft>
                          <a:spcPts val="0"/>
                        </a:spcAft>
                      </a:pPr>
                      <a:r>
                        <a:rPr lang="en-US" sz="2000" b="1" dirty="0" err="1" smtClean="0">
                          <a:solidFill>
                            <a:schemeClr val="tx1"/>
                          </a:solidFill>
                          <a:effectLst/>
                          <a:latin typeface="+mn-lt"/>
                        </a:rPr>
                        <a:t>Ingrediënten</a:t>
                      </a: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Transport</a:t>
                      </a:r>
                    </a:p>
                    <a:p>
                      <a:pPr marL="0" marR="0" algn="ctr">
                        <a:spcBef>
                          <a:spcPts val="0"/>
                        </a:spcBef>
                        <a:spcAft>
                          <a:spcPts val="0"/>
                        </a:spcAft>
                      </a:pPr>
                      <a:r>
                        <a:rPr lang="en-US" sz="2000" b="1" dirty="0" err="1" smtClean="0">
                          <a:solidFill>
                            <a:schemeClr val="tx1"/>
                          </a:solidFill>
                          <a:effectLst/>
                          <a:latin typeface="+mn-lt"/>
                        </a:rPr>
                        <a:t>Personeel</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Onderzoek</a:t>
                      </a:r>
                      <a:endParaRPr lang="en-US"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en-US" sz="2000" b="1" dirty="0" smtClean="0">
                          <a:solidFill>
                            <a:srgbClr val="00B0F0"/>
                          </a:solidFill>
                          <a:effectLst/>
                          <a:latin typeface="+mn-lt"/>
                          <a:ea typeface="Times New Roman" panose="02020603050405020304" pitchFamily="18" charset="0"/>
                        </a:rPr>
                        <a:t>INKOMSTENSTROMEN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20863525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2715402847"/>
              </p:ext>
            </p:extLst>
          </p:nvPr>
        </p:nvGraphicFramePr>
        <p:xfrm>
          <a:off x="380998" y="1248469"/>
          <a:ext cx="11811001" cy="5609530"/>
        </p:xfrm>
        <a:graphic>
          <a:graphicData uri="http://schemas.openxmlformats.org/drawingml/2006/table">
            <a:tbl>
              <a:tblPr firstRow="1" firstCol="1" bandRow="1">
                <a:tableStyleId>{5C22544A-7EE6-4342-B048-85BDC9FD1C3A}</a:tableStyleId>
              </a:tblPr>
              <a:tblGrid>
                <a:gridCol w="2362201"/>
                <a:gridCol w="2336662"/>
                <a:gridCol w="1187749"/>
                <a:gridCol w="1046765"/>
                <a:gridCol w="2706953"/>
                <a:gridCol w="2170671"/>
              </a:tblGrid>
              <a:tr h="1691453">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37133">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Onderzoekers</a:t>
                      </a:r>
                      <a:endParaRPr lang="en-US" sz="2000" b="1" baseline="0"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Restaurants</a:t>
                      </a: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Catering</a:t>
                      </a:r>
                    </a:p>
                    <a:p>
                      <a:pPr marL="0" marR="0" algn="ctr">
                        <a:spcBef>
                          <a:spcPts val="0"/>
                        </a:spcBef>
                        <a:spcAft>
                          <a:spcPts val="0"/>
                        </a:spcAft>
                      </a:pPr>
                      <a:r>
                        <a:rPr lang="en-US" sz="2000" b="1" dirty="0" err="1" smtClean="0">
                          <a:solidFill>
                            <a:schemeClr val="tx1"/>
                          </a:solidFill>
                          <a:effectLst/>
                          <a:latin typeface="+mn-lt"/>
                        </a:rPr>
                        <a:t>Bezorgservice</a:t>
                      </a:r>
                      <a:endParaRPr lang="nl-NL" sz="2000" b="1" dirty="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1780944">
                <a:tc gridSpan="3">
                  <a:txBody>
                    <a:bodyPr/>
                    <a:lstStyle/>
                    <a:p>
                      <a:pPr marL="0" marR="0" algn="ctr">
                        <a:spcBef>
                          <a:spcPts val="0"/>
                        </a:spcBef>
                        <a:spcAft>
                          <a:spcPts val="0"/>
                        </a:spcAft>
                      </a:pPr>
                      <a:r>
                        <a:rPr lang="en-US" sz="2000" b="1" dirty="0" err="1" smtClean="0">
                          <a:solidFill>
                            <a:schemeClr val="tx1"/>
                          </a:solidFill>
                          <a:effectLst/>
                          <a:latin typeface="+mn-lt"/>
                        </a:rPr>
                        <a:t>Ingrediënten</a:t>
                      </a: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Transport</a:t>
                      </a:r>
                    </a:p>
                    <a:p>
                      <a:pPr marL="0" marR="0" algn="ctr">
                        <a:spcBef>
                          <a:spcPts val="0"/>
                        </a:spcBef>
                        <a:spcAft>
                          <a:spcPts val="0"/>
                        </a:spcAft>
                      </a:pPr>
                      <a:r>
                        <a:rPr lang="en-US" sz="2000" b="1" dirty="0" err="1" smtClean="0">
                          <a:solidFill>
                            <a:schemeClr val="tx1"/>
                          </a:solidFill>
                          <a:effectLst/>
                          <a:latin typeface="+mn-lt"/>
                        </a:rPr>
                        <a:t>Personeel</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Onderzoek</a:t>
                      </a:r>
                      <a:endParaRPr lang="en-US"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en-US" sz="2000" b="1" dirty="0" smtClean="0">
                          <a:solidFill>
                            <a:srgbClr val="00B0F0"/>
                          </a:solidFill>
                          <a:effectLst/>
                          <a:latin typeface="+mn-lt"/>
                          <a:ea typeface="Times New Roman" panose="02020603050405020304" pitchFamily="18" charset="0"/>
                        </a:rPr>
                        <a:t>INKOMSTENSTROMEN</a:t>
                      </a:r>
                    </a:p>
                    <a:p>
                      <a:pPr marL="0" marR="0" algn="ctr">
                        <a:spcBef>
                          <a:spcPts val="0"/>
                        </a:spcBef>
                        <a:spcAft>
                          <a:spcPts val="0"/>
                        </a:spcAft>
                      </a:pPr>
                      <a:r>
                        <a:rPr lang="en-US" sz="2000" b="1" dirty="0" err="1" smtClean="0">
                          <a:solidFill>
                            <a:srgbClr val="FF0000"/>
                          </a:solidFill>
                          <a:effectLst/>
                          <a:latin typeface="+mn-lt"/>
                          <a:ea typeface="Times New Roman" panose="02020603050405020304" pitchFamily="18" charset="0"/>
                        </a:rPr>
                        <a:t>Maaltijden</a:t>
                      </a:r>
                      <a:endParaRPr lang="en-US" sz="2000" b="1" dirty="0" smtClean="0">
                        <a:solidFill>
                          <a:srgbClr val="FF0000"/>
                        </a:solidFill>
                        <a:effectLst/>
                        <a:latin typeface="+mn-lt"/>
                        <a:ea typeface="Times New Roman" panose="02020603050405020304" pitchFamily="18" charset="0"/>
                      </a:endParaRPr>
                    </a:p>
                    <a:p>
                      <a:pPr marL="0" marR="0" algn="ctr">
                        <a:spcBef>
                          <a:spcPts val="0"/>
                        </a:spcBef>
                        <a:spcAft>
                          <a:spcPts val="0"/>
                        </a:spcAft>
                      </a:pPr>
                      <a:r>
                        <a:rPr lang="en-US" sz="2000" b="1" dirty="0" err="1" smtClean="0">
                          <a:solidFill>
                            <a:srgbClr val="FF0000"/>
                          </a:solidFill>
                          <a:effectLst/>
                          <a:latin typeface="+mn-lt"/>
                          <a:ea typeface="Times New Roman" panose="02020603050405020304" pitchFamily="18" charset="0"/>
                        </a:rPr>
                        <a:t>Vergoedingen</a:t>
                      </a:r>
                      <a:r>
                        <a:rPr lang="en-US" sz="2000" b="1" baseline="0" dirty="0" smtClean="0">
                          <a:solidFill>
                            <a:srgbClr val="FF0000"/>
                          </a:solidFill>
                          <a:effectLst/>
                          <a:latin typeface="+mn-lt"/>
                          <a:ea typeface="Times New Roman" panose="02020603050405020304" pitchFamily="18" charset="0"/>
                        </a:rPr>
                        <a:t> </a:t>
                      </a:r>
                      <a:r>
                        <a:rPr lang="en-US" sz="2000" b="1" baseline="0" dirty="0" err="1" smtClean="0">
                          <a:solidFill>
                            <a:srgbClr val="FF0000"/>
                          </a:solidFill>
                          <a:effectLst/>
                          <a:latin typeface="+mn-lt"/>
                          <a:ea typeface="Times New Roman" panose="02020603050405020304" pitchFamily="18" charset="0"/>
                        </a:rPr>
                        <a:t>voor</a:t>
                      </a:r>
                      <a:r>
                        <a:rPr lang="en-US" sz="2000" b="1" baseline="0" dirty="0" smtClean="0">
                          <a:solidFill>
                            <a:srgbClr val="FF0000"/>
                          </a:solidFill>
                          <a:effectLst/>
                          <a:latin typeface="+mn-lt"/>
                          <a:ea typeface="Times New Roman" panose="02020603050405020304" pitchFamily="18" charset="0"/>
                        </a:rPr>
                        <a:t> f</a:t>
                      </a:r>
                      <a:r>
                        <a:rPr lang="en-US" sz="2000" b="1" dirty="0" smtClean="0">
                          <a:solidFill>
                            <a:srgbClr val="FF0000"/>
                          </a:solidFill>
                          <a:effectLst/>
                          <a:latin typeface="+mn-lt"/>
                          <a:ea typeface="Times New Roman" panose="02020603050405020304" pitchFamily="18" charset="0"/>
                        </a:rPr>
                        <a:t>ranchise</a:t>
                      </a:r>
                      <a:endParaRPr lang="nl-NL" sz="2000" b="1" dirty="0">
                        <a:solidFill>
                          <a:srgbClr val="FF0000"/>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14462413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1882208559"/>
              </p:ext>
            </p:extLst>
          </p:nvPr>
        </p:nvGraphicFramePr>
        <p:xfrm>
          <a:off x="399534" y="1468438"/>
          <a:ext cx="11792466" cy="5389562"/>
        </p:xfrm>
        <a:graphic>
          <a:graphicData uri="http://schemas.openxmlformats.org/drawingml/2006/table">
            <a:tbl>
              <a:tblPr firstRow="1" firstCol="1" bandRow="1">
                <a:tableStyleId>{5C22544A-7EE6-4342-B048-85BDC9FD1C3A}</a:tableStyleId>
              </a:tblPr>
              <a:tblGrid>
                <a:gridCol w="2358494"/>
                <a:gridCol w="2332995"/>
                <a:gridCol w="1185885"/>
                <a:gridCol w="1045122"/>
                <a:gridCol w="2702705"/>
                <a:gridCol w="2167265"/>
              </a:tblGrid>
              <a:tr h="1420580">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dirty="0" smtClean="0">
                          <a:solidFill>
                            <a:srgbClr val="00B0F0"/>
                          </a:solidFill>
                          <a:effectLst/>
                          <a:latin typeface="+mn-lt"/>
                        </a:rPr>
                        <a:t>KERNACTIVITEITEN</a:t>
                      </a:r>
                      <a:endParaRPr lang="nl-NL" sz="2000" b="1" dirty="0" smtClean="0">
                        <a:solidFill>
                          <a:srgbClr val="00B0F0"/>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4899">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Onderzoekers</a:t>
                      </a:r>
                      <a:endParaRPr lang="en-US" sz="2000" b="1" baseline="0"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Restaurants</a:t>
                      </a: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Catering</a:t>
                      </a:r>
                    </a:p>
                    <a:p>
                      <a:pPr marL="0" marR="0" algn="ctr">
                        <a:spcBef>
                          <a:spcPts val="0"/>
                        </a:spcBef>
                        <a:spcAft>
                          <a:spcPts val="0"/>
                        </a:spcAft>
                      </a:pPr>
                      <a:r>
                        <a:rPr lang="en-US" sz="2000" b="1" dirty="0" err="1" smtClean="0">
                          <a:solidFill>
                            <a:schemeClr val="tx1"/>
                          </a:solidFill>
                          <a:effectLst/>
                          <a:latin typeface="+mn-lt"/>
                        </a:rPr>
                        <a:t>Bezorgservice</a:t>
                      </a:r>
                      <a:endParaRPr lang="nl-NL" sz="2000" b="1" dirty="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1804083">
                <a:tc gridSpan="3">
                  <a:txBody>
                    <a:bodyPr/>
                    <a:lstStyle/>
                    <a:p>
                      <a:pPr marL="0" marR="0" algn="ctr">
                        <a:spcBef>
                          <a:spcPts val="0"/>
                        </a:spcBef>
                        <a:spcAft>
                          <a:spcPts val="0"/>
                        </a:spcAft>
                      </a:pPr>
                      <a:r>
                        <a:rPr lang="en-US" sz="2000" b="1" dirty="0" err="1" smtClean="0">
                          <a:solidFill>
                            <a:schemeClr val="tx1"/>
                          </a:solidFill>
                          <a:effectLst/>
                          <a:latin typeface="+mn-lt"/>
                        </a:rPr>
                        <a:t>Ingrediënten</a:t>
                      </a: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Transport</a:t>
                      </a:r>
                    </a:p>
                    <a:p>
                      <a:pPr marL="0" marR="0" algn="ctr">
                        <a:spcBef>
                          <a:spcPts val="0"/>
                        </a:spcBef>
                        <a:spcAft>
                          <a:spcPts val="0"/>
                        </a:spcAft>
                      </a:pPr>
                      <a:r>
                        <a:rPr lang="en-US" sz="2000" b="1" dirty="0" err="1" smtClean="0">
                          <a:solidFill>
                            <a:schemeClr val="tx1"/>
                          </a:solidFill>
                          <a:effectLst/>
                          <a:latin typeface="+mn-lt"/>
                        </a:rPr>
                        <a:t>Personeel</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Onderzoek</a:t>
                      </a:r>
                      <a:endParaRPr lang="en-US"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Maaltijden</a:t>
                      </a:r>
                      <a:endParaRPr lang="en-US" sz="2000" b="1"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Vergoedingen</a:t>
                      </a:r>
                      <a:r>
                        <a:rPr lang="en-US" sz="2000" b="1" baseline="0" dirty="0" smtClean="0">
                          <a:solidFill>
                            <a:schemeClr val="tx1"/>
                          </a:solidFill>
                          <a:effectLst/>
                          <a:latin typeface="+mn-lt"/>
                          <a:ea typeface="Times New Roman" panose="02020603050405020304" pitchFamily="18" charset="0"/>
                        </a:rPr>
                        <a:t> </a:t>
                      </a:r>
                      <a:r>
                        <a:rPr lang="en-US" sz="2000" b="1" baseline="0" dirty="0" err="1" smtClean="0">
                          <a:solidFill>
                            <a:schemeClr val="tx1"/>
                          </a:solidFill>
                          <a:effectLst/>
                          <a:latin typeface="+mn-lt"/>
                          <a:ea typeface="Times New Roman" panose="02020603050405020304" pitchFamily="18" charset="0"/>
                        </a:rPr>
                        <a:t>voor</a:t>
                      </a:r>
                      <a:r>
                        <a:rPr lang="en-US" sz="2000" b="1" baseline="0" dirty="0" smtClean="0">
                          <a:solidFill>
                            <a:schemeClr val="tx1"/>
                          </a:solidFill>
                          <a:effectLst/>
                          <a:latin typeface="+mn-lt"/>
                          <a:ea typeface="Times New Roman" panose="02020603050405020304" pitchFamily="18" charset="0"/>
                        </a:rPr>
                        <a:t> f</a:t>
                      </a:r>
                      <a:r>
                        <a:rPr lang="en-US" sz="2000" b="1" dirty="0" smtClean="0">
                          <a:solidFill>
                            <a:schemeClr val="tx1"/>
                          </a:solidFill>
                          <a:effectLst/>
                          <a:latin typeface="+mn-lt"/>
                          <a:ea typeface="Times New Roman" panose="02020603050405020304" pitchFamily="18" charset="0"/>
                        </a:rPr>
                        <a:t>ranchise</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40789999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856998074"/>
              </p:ext>
            </p:extLst>
          </p:nvPr>
        </p:nvGraphicFramePr>
        <p:xfrm>
          <a:off x="399535" y="1468438"/>
          <a:ext cx="11792466" cy="5389562"/>
        </p:xfrm>
        <a:graphic>
          <a:graphicData uri="http://schemas.openxmlformats.org/drawingml/2006/table">
            <a:tbl>
              <a:tblPr firstRow="1" firstCol="1" bandRow="1">
                <a:tableStyleId>{5C22544A-7EE6-4342-B048-85BDC9FD1C3A}</a:tableStyleId>
              </a:tblPr>
              <a:tblGrid>
                <a:gridCol w="2285169"/>
                <a:gridCol w="2260463"/>
                <a:gridCol w="1149017"/>
                <a:gridCol w="1012629"/>
                <a:gridCol w="2618679"/>
                <a:gridCol w="2466509"/>
              </a:tblGrid>
              <a:tr h="1684238">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dirty="0" smtClean="0">
                          <a:solidFill>
                            <a:srgbClr val="00B0F0"/>
                          </a:solidFill>
                          <a:effectLst/>
                          <a:latin typeface="+mn-lt"/>
                        </a:rPr>
                        <a:t>KERNACTIVITEITEN</a:t>
                      </a:r>
                      <a:endParaRPr lang="nl-NL" sz="2000" b="1" dirty="0" smtClean="0">
                        <a:solidFill>
                          <a:srgbClr val="00B0F0"/>
                        </a:solidFill>
                        <a:effectLst/>
                        <a:latin typeface="+mn-lt"/>
                      </a:endParaRPr>
                    </a:p>
                    <a:p>
                      <a:pPr marL="0" marR="0" algn="ctr">
                        <a:spcBef>
                          <a:spcPts val="0"/>
                        </a:spcBef>
                        <a:spcAft>
                          <a:spcPts val="0"/>
                        </a:spcAft>
                      </a:pPr>
                      <a:r>
                        <a:rPr lang="en-US" sz="2000" b="1" dirty="0" err="1" smtClean="0">
                          <a:solidFill>
                            <a:srgbClr val="FF0000"/>
                          </a:solidFill>
                          <a:effectLst/>
                          <a:latin typeface="+mn-lt"/>
                        </a:rPr>
                        <a:t>Maaltijden</a:t>
                      </a:r>
                      <a:r>
                        <a:rPr lang="en-US" sz="2000" b="1" baseline="0" dirty="0" smtClean="0">
                          <a:solidFill>
                            <a:srgbClr val="FF0000"/>
                          </a:solidFill>
                          <a:effectLst/>
                          <a:latin typeface="+mn-lt"/>
                        </a:rPr>
                        <a:t> </a:t>
                      </a:r>
                      <a:r>
                        <a:rPr lang="en-US" sz="2000" b="1" baseline="0" dirty="0" err="1" smtClean="0">
                          <a:solidFill>
                            <a:srgbClr val="FF0000"/>
                          </a:solidFill>
                          <a:effectLst/>
                          <a:latin typeface="+mn-lt"/>
                        </a:rPr>
                        <a:t>verkopen</a:t>
                      </a:r>
                      <a:r>
                        <a:rPr lang="en-US" sz="2000" b="1" baseline="0" dirty="0" smtClean="0">
                          <a:solidFill>
                            <a:srgbClr val="FF0000"/>
                          </a:solidFill>
                          <a:effectLst/>
                          <a:latin typeface="+mn-lt"/>
                        </a:rPr>
                        <a:t>/</a:t>
                      </a:r>
                    </a:p>
                    <a:p>
                      <a:pPr marL="0" marR="0" algn="ctr">
                        <a:spcBef>
                          <a:spcPts val="0"/>
                        </a:spcBef>
                        <a:spcAft>
                          <a:spcPts val="0"/>
                        </a:spcAft>
                      </a:pPr>
                      <a:r>
                        <a:rPr lang="en-US" sz="2000" b="1" baseline="0" dirty="0" err="1" smtClean="0">
                          <a:solidFill>
                            <a:srgbClr val="FF0000"/>
                          </a:solidFill>
                          <a:effectLst/>
                          <a:latin typeface="+mn-lt"/>
                        </a:rPr>
                        <a:t>samenstellen</a:t>
                      </a:r>
                      <a:endParaRPr lang="en-US" sz="2000" b="1" baseline="0" dirty="0" smtClean="0">
                        <a:solidFill>
                          <a:srgbClr val="FF0000"/>
                        </a:solidFill>
                        <a:effectLst/>
                        <a:latin typeface="+mn-lt"/>
                      </a:endParaRPr>
                    </a:p>
                    <a:p>
                      <a:pPr marL="0" marR="0" algn="ctr">
                        <a:spcBef>
                          <a:spcPts val="0"/>
                        </a:spcBef>
                        <a:spcAft>
                          <a:spcPts val="0"/>
                        </a:spcAft>
                      </a:pPr>
                      <a:r>
                        <a:rPr lang="en-US" sz="2000" b="1" baseline="0" dirty="0" err="1" smtClean="0">
                          <a:solidFill>
                            <a:srgbClr val="FF0000"/>
                          </a:solidFill>
                          <a:effectLst/>
                          <a:latin typeface="+mn-lt"/>
                        </a:rPr>
                        <a:t>Onderzoek</a:t>
                      </a:r>
                      <a:endParaRPr lang="nl-NL" sz="2000" b="1" dirty="0" smtClean="0">
                        <a:solidFill>
                          <a:srgbClr val="FF0000"/>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21086">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Onderzoekers</a:t>
                      </a:r>
                      <a:endParaRPr lang="en-US" sz="2000" b="1" baseline="0"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Restaurants</a:t>
                      </a: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Catering</a:t>
                      </a:r>
                    </a:p>
                    <a:p>
                      <a:pPr marL="0" marR="0" algn="ctr">
                        <a:spcBef>
                          <a:spcPts val="0"/>
                        </a:spcBef>
                        <a:spcAft>
                          <a:spcPts val="0"/>
                        </a:spcAft>
                      </a:pPr>
                      <a:r>
                        <a:rPr lang="en-US" sz="2000" b="1" dirty="0" err="1" smtClean="0">
                          <a:solidFill>
                            <a:schemeClr val="tx1"/>
                          </a:solidFill>
                          <a:effectLst/>
                          <a:latin typeface="+mn-lt"/>
                        </a:rPr>
                        <a:t>Bezorgservice</a:t>
                      </a:r>
                      <a:endParaRPr lang="nl-NL" sz="2000" b="1" dirty="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1684238">
                <a:tc gridSpan="3">
                  <a:txBody>
                    <a:bodyPr/>
                    <a:lstStyle/>
                    <a:p>
                      <a:pPr marL="0" marR="0" algn="ctr">
                        <a:spcBef>
                          <a:spcPts val="0"/>
                        </a:spcBef>
                        <a:spcAft>
                          <a:spcPts val="0"/>
                        </a:spcAft>
                      </a:pPr>
                      <a:r>
                        <a:rPr lang="en-US" sz="2000" b="1" dirty="0" err="1" smtClean="0">
                          <a:solidFill>
                            <a:schemeClr val="tx1"/>
                          </a:solidFill>
                          <a:effectLst/>
                          <a:latin typeface="+mn-lt"/>
                        </a:rPr>
                        <a:t>Ingrediënten</a:t>
                      </a: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Transport</a:t>
                      </a:r>
                    </a:p>
                    <a:p>
                      <a:pPr marL="0" marR="0" algn="ctr">
                        <a:spcBef>
                          <a:spcPts val="0"/>
                        </a:spcBef>
                        <a:spcAft>
                          <a:spcPts val="0"/>
                        </a:spcAft>
                      </a:pPr>
                      <a:r>
                        <a:rPr lang="en-US" sz="2000" b="1" dirty="0" err="1" smtClean="0">
                          <a:solidFill>
                            <a:schemeClr val="tx1"/>
                          </a:solidFill>
                          <a:effectLst/>
                          <a:latin typeface="+mn-lt"/>
                        </a:rPr>
                        <a:t>Personeel</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Onderzoek</a:t>
                      </a:r>
                      <a:endParaRPr lang="en-US"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Maaltijden</a:t>
                      </a:r>
                      <a:endParaRPr lang="en-US" sz="2000" b="1"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Vergoedingen</a:t>
                      </a:r>
                      <a:r>
                        <a:rPr lang="en-US" sz="2000" b="1" baseline="0" dirty="0" smtClean="0">
                          <a:solidFill>
                            <a:schemeClr val="tx1"/>
                          </a:solidFill>
                          <a:effectLst/>
                          <a:latin typeface="+mn-lt"/>
                          <a:ea typeface="Times New Roman" panose="02020603050405020304" pitchFamily="18" charset="0"/>
                        </a:rPr>
                        <a:t> </a:t>
                      </a:r>
                      <a:r>
                        <a:rPr lang="en-US" sz="2000" b="1" baseline="0" dirty="0" err="1" smtClean="0">
                          <a:solidFill>
                            <a:schemeClr val="tx1"/>
                          </a:solidFill>
                          <a:effectLst/>
                          <a:latin typeface="+mn-lt"/>
                          <a:ea typeface="Times New Roman" panose="02020603050405020304" pitchFamily="18" charset="0"/>
                        </a:rPr>
                        <a:t>voor</a:t>
                      </a:r>
                      <a:r>
                        <a:rPr lang="en-US" sz="2000" b="1" baseline="0" dirty="0" smtClean="0">
                          <a:solidFill>
                            <a:schemeClr val="tx1"/>
                          </a:solidFill>
                          <a:effectLst/>
                          <a:latin typeface="+mn-lt"/>
                          <a:ea typeface="Times New Roman" panose="02020603050405020304" pitchFamily="18" charset="0"/>
                        </a:rPr>
                        <a:t> f</a:t>
                      </a:r>
                      <a:r>
                        <a:rPr lang="en-US" sz="2000" b="1" dirty="0" smtClean="0">
                          <a:solidFill>
                            <a:schemeClr val="tx1"/>
                          </a:solidFill>
                          <a:effectLst/>
                          <a:latin typeface="+mn-lt"/>
                          <a:ea typeface="Times New Roman" panose="02020603050405020304" pitchFamily="18" charset="0"/>
                        </a:rPr>
                        <a:t>ranchise</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41547513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4012638564"/>
              </p:ext>
            </p:extLst>
          </p:nvPr>
        </p:nvGraphicFramePr>
        <p:xfrm>
          <a:off x="380998" y="988540"/>
          <a:ext cx="11811001" cy="5869460"/>
        </p:xfrm>
        <a:graphic>
          <a:graphicData uri="http://schemas.openxmlformats.org/drawingml/2006/table">
            <a:tbl>
              <a:tblPr firstRow="1" firstCol="1" bandRow="1">
                <a:tableStyleId>{5C22544A-7EE6-4342-B048-85BDC9FD1C3A}</a:tableStyleId>
              </a:tblPr>
              <a:tblGrid>
                <a:gridCol w="2362201"/>
                <a:gridCol w="2336662"/>
                <a:gridCol w="1187749"/>
                <a:gridCol w="1046765"/>
                <a:gridCol w="2706953"/>
                <a:gridCol w="2170671"/>
              </a:tblGrid>
              <a:tr h="2238408">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Maaltijden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samenstellen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r>
                        <a:rPr lang="en-US" sz="2000" b="1" dirty="0" smtClean="0">
                          <a:solidFill>
                            <a:srgbClr val="00B0F0"/>
                          </a:solidFill>
                          <a:effectLst/>
                          <a:latin typeface="+mn-lt"/>
                        </a:rPr>
                        <a:t>KLANTRELATIES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89355">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Onderzoekers</a:t>
                      </a:r>
                      <a:endParaRPr lang="en-US" sz="2000" b="1" baseline="0"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Restaurants</a:t>
                      </a: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Catering</a:t>
                      </a:r>
                    </a:p>
                    <a:p>
                      <a:pPr marL="0" marR="0" algn="ctr">
                        <a:spcBef>
                          <a:spcPts val="0"/>
                        </a:spcBef>
                        <a:spcAft>
                          <a:spcPts val="0"/>
                        </a:spcAft>
                      </a:pPr>
                      <a:r>
                        <a:rPr lang="en-US" sz="2000" b="1" dirty="0" err="1" smtClean="0">
                          <a:solidFill>
                            <a:schemeClr val="tx1"/>
                          </a:solidFill>
                          <a:effectLst/>
                          <a:latin typeface="+mn-lt"/>
                        </a:rPr>
                        <a:t>Bezorgservice</a:t>
                      </a:r>
                      <a:endParaRPr lang="nl-NL" sz="2000" b="1" dirty="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1541697">
                <a:tc gridSpan="3">
                  <a:txBody>
                    <a:bodyPr/>
                    <a:lstStyle/>
                    <a:p>
                      <a:pPr marL="0" marR="0" algn="ctr">
                        <a:spcBef>
                          <a:spcPts val="0"/>
                        </a:spcBef>
                        <a:spcAft>
                          <a:spcPts val="0"/>
                        </a:spcAft>
                      </a:pPr>
                      <a:r>
                        <a:rPr lang="en-US" sz="2000" b="1" dirty="0" err="1" smtClean="0">
                          <a:solidFill>
                            <a:schemeClr val="tx1"/>
                          </a:solidFill>
                          <a:effectLst/>
                          <a:latin typeface="+mn-lt"/>
                        </a:rPr>
                        <a:t>Ingrediënten</a:t>
                      </a: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Transport</a:t>
                      </a:r>
                    </a:p>
                    <a:p>
                      <a:pPr marL="0" marR="0" algn="ctr">
                        <a:spcBef>
                          <a:spcPts val="0"/>
                        </a:spcBef>
                        <a:spcAft>
                          <a:spcPts val="0"/>
                        </a:spcAft>
                      </a:pPr>
                      <a:r>
                        <a:rPr lang="en-US" sz="2000" b="1" dirty="0" err="1" smtClean="0">
                          <a:solidFill>
                            <a:schemeClr val="tx1"/>
                          </a:solidFill>
                          <a:effectLst/>
                          <a:latin typeface="+mn-lt"/>
                        </a:rPr>
                        <a:t>Personeel</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Onderzoek</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Maaltijden</a:t>
                      </a:r>
                      <a:endParaRPr lang="en-US" sz="2000" b="1"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Vergoedingen</a:t>
                      </a:r>
                      <a:r>
                        <a:rPr lang="en-US" sz="2000" b="1" baseline="0" dirty="0" smtClean="0">
                          <a:solidFill>
                            <a:schemeClr val="tx1"/>
                          </a:solidFill>
                          <a:effectLst/>
                          <a:latin typeface="+mn-lt"/>
                          <a:ea typeface="Times New Roman" panose="02020603050405020304" pitchFamily="18" charset="0"/>
                        </a:rPr>
                        <a:t> </a:t>
                      </a:r>
                      <a:r>
                        <a:rPr lang="en-US" sz="2000" b="1" baseline="0" dirty="0" err="1" smtClean="0">
                          <a:solidFill>
                            <a:schemeClr val="tx1"/>
                          </a:solidFill>
                          <a:effectLst/>
                          <a:latin typeface="+mn-lt"/>
                          <a:ea typeface="Times New Roman" panose="02020603050405020304" pitchFamily="18" charset="0"/>
                        </a:rPr>
                        <a:t>voor</a:t>
                      </a:r>
                      <a:r>
                        <a:rPr lang="en-US" sz="2000" b="1" baseline="0" dirty="0" smtClean="0">
                          <a:solidFill>
                            <a:schemeClr val="tx1"/>
                          </a:solidFill>
                          <a:effectLst/>
                          <a:latin typeface="+mn-lt"/>
                          <a:ea typeface="Times New Roman" panose="02020603050405020304" pitchFamily="18" charset="0"/>
                        </a:rPr>
                        <a:t> f</a:t>
                      </a:r>
                      <a:r>
                        <a:rPr lang="en-US" sz="2000" b="1" dirty="0" smtClean="0">
                          <a:solidFill>
                            <a:schemeClr val="tx1"/>
                          </a:solidFill>
                          <a:effectLst/>
                          <a:latin typeface="+mn-lt"/>
                          <a:ea typeface="Times New Roman" panose="02020603050405020304" pitchFamily="18" charset="0"/>
                        </a:rPr>
                        <a:t>ranchise</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26895321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1765337871"/>
              </p:ext>
            </p:extLst>
          </p:nvPr>
        </p:nvGraphicFramePr>
        <p:xfrm>
          <a:off x="380999" y="988540"/>
          <a:ext cx="11811000" cy="5869459"/>
        </p:xfrm>
        <a:graphic>
          <a:graphicData uri="http://schemas.openxmlformats.org/drawingml/2006/table">
            <a:tbl>
              <a:tblPr firstRow="1" firstCol="1" bandRow="1">
                <a:tableStyleId>{5C22544A-7EE6-4342-B048-85BDC9FD1C3A}</a:tableStyleId>
              </a:tblPr>
              <a:tblGrid>
                <a:gridCol w="2285170"/>
                <a:gridCol w="2260464"/>
                <a:gridCol w="1149017"/>
                <a:gridCol w="833522"/>
                <a:gridCol w="3145711"/>
                <a:gridCol w="2137116"/>
              </a:tblGrid>
              <a:tr h="2357579">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Maaltijden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samenstellen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r>
                        <a:rPr lang="en-US" sz="2000" b="1" dirty="0" smtClean="0">
                          <a:solidFill>
                            <a:srgbClr val="00B0F0"/>
                          </a:solidFill>
                          <a:effectLst/>
                          <a:latin typeface="+mn-lt"/>
                        </a:rPr>
                        <a:t>KLANTRELATIES</a:t>
                      </a:r>
                    </a:p>
                    <a:p>
                      <a:pPr marL="0" marR="0" algn="ctr">
                        <a:spcBef>
                          <a:spcPts val="0"/>
                        </a:spcBef>
                        <a:spcAft>
                          <a:spcPts val="0"/>
                        </a:spcAft>
                      </a:pPr>
                      <a:r>
                        <a:rPr lang="en-US" sz="2000" b="1" dirty="0" smtClean="0">
                          <a:solidFill>
                            <a:srgbClr val="FF0000"/>
                          </a:solidFill>
                          <a:effectLst/>
                          <a:latin typeface="+mn-lt"/>
                        </a:rPr>
                        <a:t>“We build our</a:t>
                      </a:r>
                      <a:r>
                        <a:rPr lang="en-US" sz="2000" b="1" baseline="0" dirty="0" smtClean="0">
                          <a:solidFill>
                            <a:srgbClr val="FF0000"/>
                          </a:solidFill>
                          <a:effectLst/>
                          <a:latin typeface="+mn-lt"/>
                        </a:rPr>
                        <a:t> business relationships by serving each other, our customers and our communities, much as we do within our own families” </a:t>
                      </a:r>
                      <a:endParaRPr lang="nl-NL" sz="2000" b="1" dirty="0" smtClean="0">
                        <a:solidFill>
                          <a:srgbClr val="FF0000"/>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20782">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Onderzoekers</a:t>
                      </a:r>
                      <a:endParaRPr lang="en-US" sz="2000" b="1" baseline="0"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Restaurants</a:t>
                      </a: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Catering</a:t>
                      </a:r>
                    </a:p>
                    <a:p>
                      <a:pPr marL="0" marR="0" algn="ctr">
                        <a:spcBef>
                          <a:spcPts val="0"/>
                        </a:spcBef>
                        <a:spcAft>
                          <a:spcPts val="0"/>
                        </a:spcAft>
                      </a:pPr>
                      <a:r>
                        <a:rPr lang="en-US" sz="2000" b="1" dirty="0" err="1" smtClean="0">
                          <a:solidFill>
                            <a:schemeClr val="tx1"/>
                          </a:solidFill>
                          <a:effectLst/>
                          <a:latin typeface="+mn-lt"/>
                        </a:rPr>
                        <a:t>Bezorgservice</a:t>
                      </a:r>
                      <a:endParaRPr lang="nl-NL" sz="2000" b="1" dirty="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1491098">
                <a:tc gridSpan="3">
                  <a:txBody>
                    <a:bodyPr/>
                    <a:lstStyle/>
                    <a:p>
                      <a:pPr marL="0" marR="0" algn="ctr">
                        <a:spcBef>
                          <a:spcPts val="0"/>
                        </a:spcBef>
                        <a:spcAft>
                          <a:spcPts val="0"/>
                        </a:spcAft>
                      </a:pPr>
                      <a:r>
                        <a:rPr lang="en-US" sz="2000" b="1" dirty="0" err="1" smtClean="0">
                          <a:solidFill>
                            <a:schemeClr val="tx1"/>
                          </a:solidFill>
                          <a:effectLst/>
                          <a:latin typeface="+mn-lt"/>
                        </a:rPr>
                        <a:t>Ingrediënten</a:t>
                      </a: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Transport</a:t>
                      </a:r>
                    </a:p>
                    <a:p>
                      <a:pPr marL="0" marR="0" algn="ctr">
                        <a:spcBef>
                          <a:spcPts val="0"/>
                        </a:spcBef>
                        <a:spcAft>
                          <a:spcPts val="0"/>
                        </a:spcAft>
                      </a:pPr>
                      <a:r>
                        <a:rPr lang="en-US" sz="2000" b="1" dirty="0" err="1" smtClean="0">
                          <a:solidFill>
                            <a:schemeClr val="tx1"/>
                          </a:solidFill>
                          <a:effectLst/>
                          <a:latin typeface="+mn-lt"/>
                        </a:rPr>
                        <a:t>Personeel</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Onderzoek</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Maaltijden</a:t>
                      </a:r>
                      <a:endParaRPr lang="en-US" sz="2000" b="1"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Vergoedingen</a:t>
                      </a:r>
                      <a:r>
                        <a:rPr lang="en-US" sz="2000" b="1" baseline="0" dirty="0" smtClean="0">
                          <a:solidFill>
                            <a:schemeClr val="tx1"/>
                          </a:solidFill>
                          <a:effectLst/>
                          <a:latin typeface="+mn-lt"/>
                          <a:ea typeface="Times New Roman" panose="02020603050405020304" pitchFamily="18" charset="0"/>
                        </a:rPr>
                        <a:t> </a:t>
                      </a:r>
                      <a:r>
                        <a:rPr lang="en-US" sz="2000" b="1" baseline="0" dirty="0" err="1" smtClean="0">
                          <a:solidFill>
                            <a:schemeClr val="tx1"/>
                          </a:solidFill>
                          <a:effectLst/>
                          <a:latin typeface="+mn-lt"/>
                          <a:ea typeface="Times New Roman" panose="02020603050405020304" pitchFamily="18" charset="0"/>
                        </a:rPr>
                        <a:t>voor</a:t>
                      </a:r>
                      <a:r>
                        <a:rPr lang="en-US" sz="2000" b="1" baseline="0" dirty="0" smtClean="0">
                          <a:solidFill>
                            <a:schemeClr val="tx1"/>
                          </a:solidFill>
                          <a:effectLst/>
                          <a:latin typeface="+mn-lt"/>
                          <a:ea typeface="Times New Roman" panose="02020603050405020304" pitchFamily="18" charset="0"/>
                        </a:rPr>
                        <a:t> f</a:t>
                      </a:r>
                      <a:r>
                        <a:rPr lang="en-US" sz="2000" b="1" dirty="0" smtClean="0">
                          <a:solidFill>
                            <a:schemeClr val="tx1"/>
                          </a:solidFill>
                          <a:effectLst/>
                          <a:latin typeface="+mn-lt"/>
                          <a:ea typeface="Times New Roman" panose="02020603050405020304" pitchFamily="18" charset="0"/>
                        </a:rPr>
                        <a:t>ranchise</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6910526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383017036"/>
              </p:ext>
            </p:extLst>
          </p:nvPr>
        </p:nvGraphicFramePr>
        <p:xfrm>
          <a:off x="259492" y="1013946"/>
          <a:ext cx="11932507" cy="5844053"/>
        </p:xfrm>
        <a:graphic>
          <a:graphicData uri="http://schemas.openxmlformats.org/drawingml/2006/table">
            <a:tbl>
              <a:tblPr firstRow="1" firstCol="1" bandRow="1">
                <a:tableStyleId>{5C22544A-7EE6-4342-B048-85BDC9FD1C3A}</a:tableStyleId>
              </a:tblPr>
              <a:tblGrid>
                <a:gridCol w="2386502"/>
                <a:gridCol w="2360701"/>
                <a:gridCol w="1199968"/>
                <a:gridCol w="1057533"/>
                <a:gridCol w="2734801"/>
                <a:gridCol w="2193002"/>
              </a:tblGrid>
              <a:tr h="2354024">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Maaltijden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samenstellen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smtClean="0">
                          <a:solidFill>
                            <a:srgbClr val="00B0F0"/>
                          </a:solidFill>
                          <a:effectLst/>
                          <a:latin typeface="+mn-lt"/>
                        </a:rPr>
                        <a:t>WAARDE-PROPOSITIE</a:t>
                      </a:r>
                      <a:endParaRPr lang="nl-NL" sz="2000" b="1" dirty="0">
                        <a:solidFill>
                          <a:srgbClr val="00B0F0"/>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r>
                        <a:rPr lang="en-US" sz="2000" b="1" dirty="0" smtClean="0">
                          <a:solidFill>
                            <a:schemeClr val="tx1"/>
                          </a:solidFill>
                          <a:effectLst/>
                          <a:latin typeface="+mn-lt"/>
                        </a:rPr>
                        <a:t>“We build our</a:t>
                      </a:r>
                      <a:r>
                        <a:rPr lang="en-US" sz="2000" b="1" baseline="0" dirty="0" smtClean="0">
                          <a:solidFill>
                            <a:schemeClr val="tx1"/>
                          </a:solidFill>
                          <a:effectLst/>
                          <a:latin typeface="+mn-lt"/>
                        </a:rPr>
                        <a:t> business relationships by serving each other, our customers and our communities, much as we do within our own families” </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17735">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Onderzoekers</a:t>
                      </a:r>
                      <a:endParaRPr lang="en-US" sz="2000" b="1" baseline="0"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Restaurants</a:t>
                      </a: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Catering</a:t>
                      </a:r>
                    </a:p>
                    <a:p>
                      <a:pPr marL="0" marR="0" algn="ctr">
                        <a:spcBef>
                          <a:spcPts val="0"/>
                        </a:spcBef>
                        <a:spcAft>
                          <a:spcPts val="0"/>
                        </a:spcAft>
                      </a:pPr>
                      <a:r>
                        <a:rPr lang="en-US" sz="2000" b="1" dirty="0" err="1" smtClean="0">
                          <a:solidFill>
                            <a:schemeClr val="tx1"/>
                          </a:solidFill>
                          <a:effectLst/>
                          <a:latin typeface="+mn-lt"/>
                        </a:rPr>
                        <a:t>Bezorgservice</a:t>
                      </a:r>
                      <a:endParaRPr lang="nl-NL" sz="2000" b="1" dirty="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1472294">
                <a:tc gridSpan="3">
                  <a:txBody>
                    <a:bodyPr/>
                    <a:lstStyle/>
                    <a:p>
                      <a:pPr marL="0" marR="0" algn="ctr">
                        <a:spcBef>
                          <a:spcPts val="0"/>
                        </a:spcBef>
                        <a:spcAft>
                          <a:spcPts val="0"/>
                        </a:spcAft>
                      </a:pPr>
                      <a:r>
                        <a:rPr lang="en-US" sz="2000" b="1" dirty="0" err="1" smtClean="0">
                          <a:solidFill>
                            <a:schemeClr val="tx1"/>
                          </a:solidFill>
                          <a:effectLst/>
                          <a:latin typeface="+mn-lt"/>
                        </a:rPr>
                        <a:t>Ingrediënten</a:t>
                      </a: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Transport</a:t>
                      </a:r>
                    </a:p>
                    <a:p>
                      <a:pPr marL="0" marR="0" algn="ctr">
                        <a:spcBef>
                          <a:spcPts val="0"/>
                        </a:spcBef>
                        <a:spcAft>
                          <a:spcPts val="0"/>
                        </a:spcAft>
                      </a:pPr>
                      <a:r>
                        <a:rPr lang="en-US" sz="2000" b="1" dirty="0" err="1" smtClean="0">
                          <a:solidFill>
                            <a:schemeClr val="tx1"/>
                          </a:solidFill>
                          <a:effectLst/>
                          <a:latin typeface="+mn-lt"/>
                        </a:rPr>
                        <a:t>Personeel</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Onderzoek</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Maaltijden</a:t>
                      </a:r>
                      <a:endParaRPr lang="en-US" sz="2000" b="1"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Vergoedingen</a:t>
                      </a:r>
                      <a:r>
                        <a:rPr lang="en-US" sz="2000" b="1" baseline="0" dirty="0" smtClean="0">
                          <a:solidFill>
                            <a:schemeClr val="tx1"/>
                          </a:solidFill>
                          <a:effectLst/>
                          <a:latin typeface="+mn-lt"/>
                          <a:ea typeface="Times New Roman" panose="02020603050405020304" pitchFamily="18" charset="0"/>
                        </a:rPr>
                        <a:t> </a:t>
                      </a:r>
                      <a:r>
                        <a:rPr lang="en-US" sz="2000" b="1" baseline="0" dirty="0" err="1" smtClean="0">
                          <a:solidFill>
                            <a:schemeClr val="tx1"/>
                          </a:solidFill>
                          <a:effectLst/>
                          <a:latin typeface="+mn-lt"/>
                          <a:ea typeface="Times New Roman" panose="02020603050405020304" pitchFamily="18" charset="0"/>
                        </a:rPr>
                        <a:t>voor</a:t>
                      </a:r>
                      <a:r>
                        <a:rPr lang="en-US" sz="2000" b="1" baseline="0" dirty="0" smtClean="0">
                          <a:solidFill>
                            <a:schemeClr val="tx1"/>
                          </a:solidFill>
                          <a:effectLst/>
                          <a:latin typeface="+mn-lt"/>
                          <a:ea typeface="Times New Roman" panose="02020603050405020304" pitchFamily="18" charset="0"/>
                        </a:rPr>
                        <a:t> f</a:t>
                      </a:r>
                      <a:r>
                        <a:rPr lang="en-US" sz="2000" b="1" dirty="0" smtClean="0">
                          <a:solidFill>
                            <a:schemeClr val="tx1"/>
                          </a:solidFill>
                          <a:effectLst/>
                          <a:latin typeface="+mn-lt"/>
                          <a:ea typeface="Times New Roman" panose="02020603050405020304" pitchFamily="18" charset="0"/>
                        </a:rPr>
                        <a:t>ranchise</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4191046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Welke</a:t>
            </a:r>
            <a:r>
              <a:rPr lang="en-US" dirty="0" smtClean="0"/>
              <a:t> organisatie ben </a:t>
            </a:r>
            <a:r>
              <a:rPr lang="en-US" dirty="0" err="1" smtClean="0"/>
              <a:t>ik</a:t>
            </a:r>
            <a:r>
              <a:rPr lang="en-US" dirty="0" smtClean="0"/>
              <a:t>?</a:t>
            </a:r>
            <a:endParaRPr lang="nl-NL" dirty="0"/>
          </a:p>
        </p:txBody>
      </p:sp>
      <p:sp>
        <p:nvSpPr>
          <p:cNvPr id="5" name="Subtitle 4"/>
          <p:cNvSpPr>
            <a:spLocks noGrp="1"/>
          </p:cNvSpPr>
          <p:nvPr>
            <p:ph type="subTitle" idx="1"/>
          </p:nvPr>
        </p:nvSpPr>
        <p:spPr/>
        <p:txBody>
          <a:bodyPr/>
          <a:lstStyle/>
          <a:p>
            <a:endParaRPr lang="nl-NL"/>
          </a:p>
        </p:txBody>
      </p:sp>
      <p:graphicFrame>
        <p:nvGraphicFramePr>
          <p:cNvPr id="4" name="Table 3"/>
          <p:cNvGraphicFramePr>
            <a:graphicFrameLocks noGrp="1"/>
          </p:cNvGraphicFramePr>
          <p:nvPr>
            <p:extLst>
              <p:ext uri="{D42A27DB-BD31-4B8C-83A1-F6EECF244321}">
                <p14:modId xmlns:p14="http://schemas.microsoft.com/office/powerpoint/2010/main" val="569316052"/>
              </p:ext>
            </p:extLst>
          </p:nvPr>
        </p:nvGraphicFramePr>
        <p:xfrm>
          <a:off x="259492" y="1013946"/>
          <a:ext cx="11932507" cy="5844053"/>
        </p:xfrm>
        <a:graphic>
          <a:graphicData uri="http://schemas.openxmlformats.org/drawingml/2006/table">
            <a:tbl>
              <a:tblPr firstRow="1" firstCol="1" bandRow="1">
                <a:tableStyleId>{5C22544A-7EE6-4342-B048-85BDC9FD1C3A}</a:tableStyleId>
              </a:tblPr>
              <a:tblGrid>
                <a:gridCol w="2386502"/>
                <a:gridCol w="2360701"/>
                <a:gridCol w="1199968"/>
                <a:gridCol w="1057533"/>
                <a:gridCol w="2734801"/>
                <a:gridCol w="2193002"/>
              </a:tblGrid>
              <a:tr h="2354024">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American Health</a:t>
                      </a:r>
                      <a:r>
                        <a:rPr lang="nl-NL" sz="2000" b="1" baseline="0" dirty="0" smtClean="0">
                          <a:solidFill>
                            <a:schemeClr val="tx1"/>
                          </a:solidFill>
                          <a:effectLst/>
                          <a:latin typeface="+mn-lt"/>
                        </a:rPr>
                        <a:t> Association</a:t>
                      </a: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err="1" smtClean="0">
                          <a:solidFill>
                            <a:schemeClr val="tx1"/>
                          </a:solidFill>
                          <a:effectLst/>
                          <a:latin typeface="+mn-lt"/>
                        </a:rPr>
                        <a:t>Heart</a:t>
                      </a:r>
                      <a:r>
                        <a:rPr lang="nl-NL" sz="2000" b="1" baseline="0" dirty="0" smtClean="0">
                          <a:solidFill>
                            <a:schemeClr val="tx1"/>
                          </a:solidFill>
                          <a:effectLst/>
                          <a:latin typeface="+mn-lt"/>
                        </a:rPr>
                        <a:t> Research UK</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Maaltijden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samenstellen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r>
                        <a:rPr lang="nl-NL" sz="2000" b="1" dirty="0" smtClean="0">
                          <a:solidFill>
                            <a:srgbClr val="00B0F0"/>
                          </a:solidFill>
                          <a:effectLst/>
                          <a:latin typeface="+mn-lt"/>
                        </a:rPr>
                        <a:t>WAARDE-PROPOSITIE</a:t>
                      </a:r>
                      <a:endParaRPr lang="nl-NL" sz="2000" b="1" dirty="0">
                        <a:solidFill>
                          <a:srgbClr val="00B0F0"/>
                        </a:solidFill>
                        <a:effectLst/>
                        <a:latin typeface="+mn-lt"/>
                      </a:endParaRPr>
                    </a:p>
                    <a:p>
                      <a:pPr marL="0" marR="0" algn="ctr">
                        <a:spcBef>
                          <a:spcPts val="0"/>
                        </a:spcBef>
                        <a:spcAft>
                          <a:spcPts val="0"/>
                        </a:spcAft>
                      </a:pPr>
                      <a:r>
                        <a:rPr lang="nl-NL" sz="2000" b="1" i="0" kern="1200" dirty="0" smtClean="0">
                          <a:solidFill>
                            <a:srgbClr val="FF0000"/>
                          </a:solidFill>
                          <a:effectLst/>
                          <a:latin typeface="+mn-lt"/>
                          <a:ea typeface="+mn-ea"/>
                          <a:cs typeface="+mn-cs"/>
                        </a:rPr>
                        <a:t>Heerlijke maaltijden met zo min mogelijk</a:t>
                      </a:r>
                      <a:r>
                        <a:rPr lang="nl-NL" sz="2000" b="1" i="0" kern="1200" baseline="0" dirty="0" smtClean="0">
                          <a:solidFill>
                            <a:srgbClr val="FF0000"/>
                          </a:solidFill>
                          <a:effectLst/>
                          <a:latin typeface="+mn-lt"/>
                          <a:ea typeface="+mn-ea"/>
                          <a:cs typeface="+mn-cs"/>
                        </a:rPr>
                        <a:t> belasting </a:t>
                      </a:r>
                      <a:r>
                        <a:rPr lang="nl-NL" sz="2000" b="1" i="0" kern="1200" dirty="0" smtClean="0">
                          <a:solidFill>
                            <a:srgbClr val="FF0000"/>
                          </a:solidFill>
                          <a:effectLst/>
                          <a:latin typeface="+mn-lt"/>
                          <a:ea typeface="+mn-ea"/>
                          <a:cs typeface="+mn-cs"/>
                        </a:rPr>
                        <a:t>op het milieu en met</a:t>
                      </a:r>
                      <a:r>
                        <a:rPr lang="nl-NL" sz="2000" b="1" i="0" kern="1200" baseline="0" dirty="0" smtClean="0">
                          <a:solidFill>
                            <a:srgbClr val="FF0000"/>
                          </a:solidFill>
                          <a:effectLst/>
                          <a:latin typeface="+mn-lt"/>
                          <a:ea typeface="+mn-ea"/>
                          <a:cs typeface="+mn-cs"/>
                        </a:rPr>
                        <a:t> </a:t>
                      </a:r>
                      <a:r>
                        <a:rPr lang="nl-NL" sz="2000" b="1" i="0" kern="1200" dirty="0" smtClean="0">
                          <a:solidFill>
                            <a:srgbClr val="FF0000"/>
                          </a:solidFill>
                          <a:effectLst/>
                          <a:latin typeface="+mn-lt"/>
                          <a:ea typeface="+mn-ea"/>
                          <a:cs typeface="+mn-cs"/>
                        </a:rPr>
                        <a:t>een positieve invloed op de samenleving</a:t>
                      </a:r>
                      <a:r>
                        <a:rPr lang="nl-NL" sz="2000" b="1" dirty="0">
                          <a:solidFill>
                            <a:schemeClr val="tx1"/>
                          </a:solidFill>
                          <a:effectLst/>
                          <a:latin typeface="+mn-l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nl-NL"/>
                    </a:p>
                  </a:txBody>
                  <a:tcPr/>
                </a:tc>
                <a:tc>
                  <a:txBody>
                    <a:bodyPr/>
                    <a:lstStyle/>
                    <a:p>
                      <a:pPr marL="0" marR="0" algn="ctr">
                        <a:spcBef>
                          <a:spcPts val="0"/>
                        </a:spcBef>
                        <a:spcAft>
                          <a:spcPts val="0"/>
                        </a:spcAft>
                      </a:pPr>
                      <a:r>
                        <a:rPr lang="en-US" sz="2000" b="1" dirty="0" smtClean="0">
                          <a:solidFill>
                            <a:schemeClr val="tx1"/>
                          </a:solidFill>
                          <a:effectLst/>
                          <a:latin typeface="+mn-lt"/>
                        </a:rPr>
                        <a:t>“We build our</a:t>
                      </a:r>
                      <a:r>
                        <a:rPr lang="en-US" sz="2000" b="1" baseline="0" dirty="0" smtClean="0">
                          <a:solidFill>
                            <a:schemeClr val="tx1"/>
                          </a:solidFill>
                          <a:effectLst/>
                          <a:latin typeface="+mn-lt"/>
                        </a:rPr>
                        <a:t> business relationships by serving each other, our customers and our communities, much as we do within our own families” </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Jonge</a:t>
                      </a:r>
                      <a:r>
                        <a:rPr lang="en-US" sz="2000" dirty="0" smtClean="0">
                          <a:solidFill>
                            <a:schemeClr val="tx1"/>
                          </a:solidFill>
                          <a:effectLst/>
                          <a:latin typeface="+mn-lt"/>
                        </a:rPr>
                        <a:t> </a:t>
                      </a:r>
                      <a:r>
                        <a:rPr lang="en-US" sz="2000" dirty="0" err="1" smtClean="0">
                          <a:solidFill>
                            <a:schemeClr val="tx1"/>
                          </a:solidFill>
                          <a:effectLst/>
                          <a:latin typeface="+mn-lt"/>
                        </a:rPr>
                        <a:t>individuen</a:t>
                      </a:r>
                      <a:r>
                        <a:rPr lang="en-US" sz="2000" dirty="0" smtClean="0">
                          <a:solidFill>
                            <a:schemeClr val="tx1"/>
                          </a:solidFill>
                          <a:effectLst/>
                          <a:latin typeface="+mn-lt"/>
                        </a:rPr>
                        <a:t> </a:t>
                      </a:r>
                      <a:r>
                        <a:rPr lang="en-US" sz="2000" dirty="0" err="1" smtClean="0">
                          <a:solidFill>
                            <a:schemeClr val="tx1"/>
                          </a:solidFill>
                          <a:effectLst/>
                          <a:latin typeface="+mn-lt"/>
                        </a:rPr>
                        <a:t>tussen</a:t>
                      </a:r>
                      <a:r>
                        <a:rPr lang="en-US" sz="2000" dirty="0" smtClean="0">
                          <a:solidFill>
                            <a:schemeClr val="tx1"/>
                          </a:solidFill>
                          <a:effectLst/>
                          <a:latin typeface="+mn-lt"/>
                        </a:rPr>
                        <a:t> 16-39</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17735">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Gezonde</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ingrediënten</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Personeel</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Onderzoekers</a:t>
                      </a:r>
                      <a:endParaRPr lang="en-US" sz="2000" b="1" baseline="0"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Restaurants</a:t>
                      </a: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Catering</a:t>
                      </a:r>
                    </a:p>
                    <a:p>
                      <a:pPr marL="0" marR="0" algn="ctr">
                        <a:spcBef>
                          <a:spcPts val="0"/>
                        </a:spcBef>
                        <a:spcAft>
                          <a:spcPts val="0"/>
                        </a:spcAft>
                      </a:pPr>
                      <a:r>
                        <a:rPr lang="en-US" sz="2000" b="1" dirty="0" err="1" smtClean="0">
                          <a:solidFill>
                            <a:schemeClr val="tx1"/>
                          </a:solidFill>
                          <a:effectLst/>
                          <a:latin typeface="+mn-lt"/>
                        </a:rPr>
                        <a:t>Bezorgservice</a:t>
                      </a:r>
                      <a:endParaRPr lang="nl-NL" sz="2000" b="1" dirty="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nl-NL"/>
                    </a:p>
                  </a:txBody>
                  <a:tcPr/>
                </a:tc>
              </a:tr>
              <a:tr h="1472294">
                <a:tc gridSpan="3">
                  <a:txBody>
                    <a:bodyPr/>
                    <a:lstStyle/>
                    <a:p>
                      <a:pPr marL="0" marR="0" algn="ctr">
                        <a:spcBef>
                          <a:spcPts val="0"/>
                        </a:spcBef>
                        <a:spcAft>
                          <a:spcPts val="0"/>
                        </a:spcAft>
                      </a:pPr>
                      <a:r>
                        <a:rPr lang="en-US" sz="2000" b="1" dirty="0" err="1" smtClean="0">
                          <a:solidFill>
                            <a:schemeClr val="tx1"/>
                          </a:solidFill>
                          <a:effectLst/>
                          <a:latin typeface="+mn-lt"/>
                        </a:rPr>
                        <a:t>Ingrediënten</a:t>
                      </a: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Transport</a:t>
                      </a:r>
                    </a:p>
                    <a:p>
                      <a:pPr marL="0" marR="0" algn="ctr">
                        <a:spcBef>
                          <a:spcPts val="0"/>
                        </a:spcBef>
                        <a:spcAft>
                          <a:spcPts val="0"/>
                        </a:spcAft>
                      </a:pPr>
                      <a:r>
                        <a:rPr lang="en-US" sz="2000" b="1" dirty="0" err="1" smtClean="0">
                          <a:solidFill>
                            <a:schemeClr val="tx1"/>
                          </a:solidFill>
                          <a:effectLst/>
                          <a:latin typeface="+mn-lt"/>
                        </a:rPr>
                        <a:t>Personeel</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Onderzoek</a:t>
                      </a:r>
                      <a:endParaRPr lang="nl-NL" sz="2000" b="1" dirty="0" smtClean="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Maaltijden</a:t>
                      </a:r>
                      <a:endParaRPr lang="en-US" sz="2000" b="1"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Vergoedingen</a:t>
                      </a:r>
                      <a:r>
                        <a:rPr lang="en-US" sz="2000" b="1" baseline="0" dirty="0" smtClean="0">
                          <a:solidFill>
                            <a:schemeClr val="tx1"/>
                          </a:solidFill>
                          <a:effectLst/>
                          <a:latin typeface="+mn-lt"/>
                          <a:ea typeface="Times New Roman" panose="02020603050405020304" pitchFamily="18" charset="0"/>
                        </a:rPr>
                        <a:t> </a:t>
                      </a:r>
                      <a:r>
                        <a:rPr lang="en-US" sz="2000" b="1" baseline="0" dirty="0" err="1" smtClean="0">
                          <a:solidFill>
                            <a:schemeClr val="tx1"/>
                          </a:solidFill>
                          <a:effectLst/>
                          <a:latin typeface="+mn-lt"/>
                          <a:ea typeface="Times New Roman" panose="02020603050405020304" pitchFamily="18" charset="0"/>
                        </a:rPr>
                        <a:t>voor</a:t>
                      </a:r>
                      <a:r>
                        <a:rPr lang="en-US" sz="2000" b="1" baseline="0" dirty="0" smtClean="0">
                          <a:solidFill>
                            <a:schemeClr val="tx1"/>
                          </a:solidFill>
                          <a:effectLst/>
                          <a:latin typeface="+mn-lt"/>
                          <a:ea typeface="Times New Roman" panose="02020603050405020304" pitchFamily="18" charset="0"/>
                        </a:rPr>
                        <a:t> f</a:t>
                      </a:r>
                      <a:r>
                        <a:rPr lang="en-US" sz="2000" b="1" dirty="0" smtClean="0">
                          <a:solidFill>
                            <a:schemeClr val="tx1"/>
                          </a:solidFill>
                          <a:effectLst/>
                          <a:latin typeface="+mn-lt"/>
                          <a:ea typeface="Times New Roman" panose="02020603050405020304" pitchFamily="18" charset="0"/>
                        </a:rPr>
                        <a:t>ranchise</a:t>
                      </a:r>
                      <a:endParaRPr lang="nl-NL" sz="2000" b="1"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3089965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Syllabi</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normAutofit/>
          </a:bodyPr>
          <a:lstStyle/>
          <a:p>
            <a:pPr algn="l"/>
            <a:r>
              <a:rPr lang="nl-NL" b="1" dirty="0" smtClean="0"/>
              <a:t>Dit model staat niet vermeld in de syllabus voor havo en vwo.</a:t>
            </a:r>
          </a:p>
          <a:p>
            <a:pPr algn="l"/>
            <a:r>
              <a:rPr lang="en-US" b="1" dirty="0" err="1" smtClean="0"/>
              <a:t>Onderdeel</a:t>
            </a:r>
            <a:r>
              <a:rPr lang="en-US" b="1" dirty="0" smtClean="0"/>
              <a:t> van het model is het </a:t>
            </a:r>
            <a:r>
              <a:rPr lang="en-US" b="1" dirty="0" err="1" smtClean="0"/>
              <a:t>begrip</a:t>
            </a:r>
            <a:r>
              <a:rPr lang="en-US" b="1" dirty="0" smtClean="0"/>
              <a:t> </a:t>
            </a:r>
            <a:r>
              <a:rPr lang="en-US" b="1" dirty="0" err="1" smtClean="0"/>
              <a:t>klantwaardepropositie</a:t>
            </a:r>
            <a:r>
              <a:rPr lang="en-US" b="1" dirty="0" smtClean="0"/>
              <a:t>. </a:t>
            </a:r>
          </a:p>
          <a:p>
            <a:pPr algn="l"/>
            <a:r>
              <a:rPr lang="en-US" b="1" dirty="0" err="1" smtClean="0"/>
              <a:t>Er</a:t>
            </a:r>
            <a:r>
              <a:rPr lang="en-US" b="1" dirty="0" smtClean="0"/>
              <a:t> is wat </a:t>
            </a:r>
            <a:r>
              <a:rPr lang="en-US" b="1" dirty="0" err="1" smtClean="0"/>
              <a:t>discussie</a:t>
            </a:r>
            <a:r>
              <a:rPr lang="en-US" b="1" dirty="0" smtClean="0"/>
              <a:t> over </a:t>
            </a:r>
            <a:r>
              <a:rPr lang="en-US" b="1" dirty="0" err="1" smtClean="0"/>
              <a:t>dit</a:t>
            </a:r>
            <a:r>
              <a:rPr lang="en-US" b="1" dirty="0" smtClean="0"/>
              <a:t> </a:t>
            </a:r>
            <a:r>
              <a:rPr lang="en-US" b="1" dirty="0" err="1" smtClean="0"/>
              <a:t>begrip</a:t>
            </a:r>
            <a:r>
              <a:rPr lang="en-US" b="1" dirty="0" smtClean="0"/>
              <a:t>: waardepropositie </a:t>
            </a:r>
            <a:r>
              <a:rPr lang="en-US" b="1" dirty="0" err="1" smtClean="0"/>
              <a:t>wordt</a:t>
            </a:r>
            <a:r>
              <a:rPr lang="en-US" b="1" dirty="0" smtClean="0"/>
              <a:t> </a:t>
            </a:r>
            <a:r>
              <a:rPr lang="en-US" b="1" dirty="0" err="1" smtClean="0"/>
              <a:t>vaker</a:t>
            </a:r>
            <a:r>
              <a:rPr lang="en-US" b="1" dirty="0" smtClean="0"/>
              <a:t> </a:t>
            </a:r>
            <a:r>
              <a:rPr lang="en-US" b="1" dirty="0" err="1" smtClean="0"/>
              <a:t>gebruikt</a:t>
            </a:r>
            <a:r>
              <a:rPr lang="en-US" b="1" dirty="0" smtClean="0"/>
              <a:t>.</a:t>
            </a:r>
          </a:p>
          <a:p>
            <a:pPr algn="l"/>
            <a:r>
              <a:rPr lang="en-US" b="1" dirty="0" smtClean="0"/>
              <a:t>Maar het </a:t>
            </a:r>
            <a:r>
              <a:rPr lang="en-US" b="1" dirty="0" err="1" smtClean="0"/>
              <a:t>begrip</a:t>
            </a:r>
            <a:r>
              <a:rPr lang="en-US" b="1" dirty="0" smtClean="0"/>
              <a:t> </a:t>
            </a:r>
            <a:r>
              <a:rPr lang="en-US" b="1" dirty="0" err="1" smtClean="0"/>
              <a:t>klantwaardepropositie</a:t>
            </a:r>
            <a:r>
              <a:rPr lang="en-US" b="1" dirty="0" smtClean="0"/>
              <a:t> </a:t>
            </a:r>
            <a:r>
              <a:rPr lang="en-US" b="1" dirty="0" err="1" smtClean="0"/>
              <a:t>staat</a:t>
            </a:r>
            <a:r>
              <a:rPr lang="en-US" b="1" dirty="0" smtClean="0"/>
              <a:t> in de syllabus </a:t>
            </a:r>
            <a:r>
              <a:rPr lang="en-US" b="1" dirty="0" err="1" smtClean="0"/>
              <a:t>voor</a:t>
            </a:r>
            <a:r>
              <a:rPr lang="en-US" b="1" dirty="0" smtClean="0"/>
              <a:t> </a:t>
            </a:r>
            <a:r>
              <a:rPr lang="en-US" b="1" dirty="0" err="1" smtClean="0"/>
              <a:t>havo</a:t>
            </a:r>
            <a:r>
              <a:rPr lang="en-US" b="1" dirty="0" smtClean="0"/>
              <a:t> en </a:t>
            </a:r>
            <a:r>
              <a:rPr lang="en-US" b="1" dirty="0" err="1" smtClean="0"/>
              <a:t>vwo</a:t>
            </a:r>
            <a:r>
              <a:rPr lang="en-US" b="1" dirty="0" smtClean="0"/>
              <a:t>.</a:t>
            </a:r>
          </a:p>
          <a:p>
            <a:pPr algn="l"/>
            <a:endParaRPr lang="nl-NL" b="1" dirty="0" smtClean="0"/>
          </a:p>
          <a:p>
            <a:pPr algn="l"/>
            <a:endParaRPr lang="nl-NL" b="1" dirty="0" smtClean="0"/>
          </a:p>
        </p:txBody>
      </p:sp>
    </p:spTree>
    <p:extLst>
      <p:ext uri="{BB962C8B-B14F-4D97-AF65-F5344CB8AC3E}">
        <p14:creationId xmlns:p14="http://schemas.microsoft.com/office/powerpoint/2010/main" val="3589847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135" y="807307"/>
            <a:ext cx="11590638" cy="996779"/>
          </a:xfrm>
        </p:spPr>
        <p:txBody>
          <a:bodyPr>
            <a:normAutofit fontScale="90000"/>
          </a:bodyPr>
          <a:lstStyle/>
          <a:p>
            <a:r>
              <a:rPr lang="en-US" dirty="0" smtClean="0"/>
              <a:t/>
            </a:r>
            <a:br>
              <a:rPr lang="en-US" dirty="0" smtClean="0"/>
            </a:br>
            <a:r>
              <a:rPr lang="en-US" b="1" dirty="0" err="1" smtClean="0">
                <a:solidFill>
                  <a:srgbClr val="FF0000"/>
                </a:solidFill>
              </a:rPr>
              <a:t>Wie</a:t>
            </a:r>
            <a:r>
              <a:rPr lang="en-US" b="1" dirty="0" smtClean="0">
                <a:solidFill>
                  <a:srgbClr val="FF0000"/>
                </a:solidFill>
              </a:rPr>
              <a:t> ben </a:t>
            </a:r>
            <a:r>
              <a:rPr lang="en-US" b="1" dirty="0" err="1" smtClean="0">
                <a:solidFill>
                  <a:srgbClr val="FF0000"/>
                </a:solidFill>
              </a:rPr>
              <a:t>ik</a:t>
            </a:r>
            <a:r>
              <a:rPr lang="en-US" b="1" dirty="0" smtClean="0">
                <a:solidFill>
                  <a:srgbClr val="FF0000"/>
                </a:solidFill>
              </a:rPr>
              <a:t>?</a:t>
            </a:r>
            <a:endParaRPr lang="nl-NL" b="1" dirty="0">
              <a:solidFill>
                <a:srgbClr val="FF0000"/>
              </a:solidFill>
            </a:endParaRPr>
          </a:p>
        </p:txBody>
      </p:sp>
      <p:sp>
        <p:nvSpPr>
          <p:cNvPr id="3" name="Subtitle 2"/>
          <p:cNvSpPr>
            <a:spLocks noGrp="1"/>
          </p:cNvSpPr>
          <p:nvPr>
            <p:ph type="subTitle" idx="1"/>
          </p:nvPr>
        </p:nvSpPr>
        <p:spPr>
          <a:xfrm>
            <a:off x="568411" y="1915297"/>
            <a:ext cx="10935729" cy="4670854"/>
          </a:xfrm>
        </p:spPr>
        <p:txBody>
          <a:bodyPr>
            <a:normAutofit/>
          </a:bodyPr>
          <a:lstStyle/>
          <a:p>
            <a:r>
              <a:rPr lang="en-US" sz="8800" dirty="0" smtClean="0"/>
              <a:t>Subway</a:t>
            </a:r>
            <a:endParaRPr lang="nl-NL" sz="8800" dirty="0"/>
          </a:p>
        </p:txBody>
      </p:sp>
    </p:spTree>
    <p:extLst>
      <p:ext uri="{BB962C8B-B14F-4D97-AF65-F5344CB8AC3E}">
        <p14:creationId xmlns:p14="http://schemas.microsoft.com/office/powerpoint/2010/main" val="2175310701"/>
      </p:ext>
    </p:extLst>
  </p:cSld>
  <p:clrMapOvr>
    <a:masterClrMapping/>
  </p:clrMapOvr>
  <mc:AlternateContent xmlns:mc="http://schemas.openxmlformats.org/markup-compatibility/2006" xmlns:p14="http://schemas.microsoft.com/office/powerpoint/2010/main">
    <mc:Choice Requires="p14">
      <p:transition p14:dur="10" advClick="0" advTm="5000"/>
    </mc:Choice>
    <mc:Fallback xmlns="">
      <p:transition advClick="0"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821767"/>
          </a:xfrm>
        </p:spPr>
        <p:txBody>
          <a:bodyPr>
            <a:normAutofit fontScale="90000"/>
          </a:bodyPr>
          <a:lstStyle/>
          <a:p>
            <a:pPr algn="ctr"/>
            <a:r>
              <a:rPr lang="en-US" b="1" dirty="0" err="1" smtClean="0">
                <a:solidFill>
                  <a:srgbClr val="FF0000"/>
                </a:solidFill>
              </a:rPr>
              <a:t>Bepalen</a:t>
            </a:r>
            <a:r>
              <a:rPr lang="en-US" b="1" dirty="0" smtClean="0">
                <a:solidFill>
                  <a:srgbClr val="FF0000"/>
                </a:solidFill>
              </a:rPr>
              <a:t> score</a:t>
            </a:r>
            <a:endParaRPr lang="nl-NL" b="1" dirty="0">
              <a:solidFill>
                <a:srgbClr val="FF0000"/>
              </a:solidFill>
            </a:endParaRPr>
          </a:p>
        </p:txBody>
      </p:sp>
      <p:sp>
        <p:nvSpPr>
          <p:cNvPr id="3" name="Subtitle 2"/>
          <p:cNvSpPr>
            <a:spLocks noGrp="1"/>
          </p:cNvSpPr>
          <p:nvPr>
            <p:ph type="subTitle" idx="1"/>
          </p:nvPr>
        </p:nvSpPr>
        <p:spPr>
          <a:xfrm>
            <a:off x="1524000" y="2018270"/>
            <a:ext cx="9144000" cy="3239530"/>
          </a:xfrm>
        </p:spPr>
        <p:txBody>
          <a:bodyPr/>
          <a:lstStyle/>
          <a:p>
            <a:r>
              <a:rPr lang="en-US" dirty="0" err="1" smtClean="0"/>
              <a:t>Geef</a:t>
            </a:r>
            <a:r>
              <a:rPr lang="en-US" dirty="0" smtClean="0"/>
              <a:t> het </a:t>
            </a:r>
            <a:r>
              <a:rPr lang="en-US" dirty="0" err="1" smtClean="0"/>
              <a:t>antwoordvel</a:t>
            </a:r>
            <a:r>
              <a:rPr lang="en-US" dirty="0" smtClean="0"/>
              <a:t> </a:t>
            </a:r>
            <a:r>
              <a:rPr lang="en-US" dirty="0" err="1" smtClean="0"/>
              <a:t>aan</a:t>
            </a:r>
            <a:r>
              <a:rPr lang="en-US" dirty="0" smtClean="0"/>
              <a:t> je </a:t>
            </a:r>
            <a:r>
              <a:rPr lang="en-US" dirty="0" err="1" smtClean="0"/>
              <a:t>buur</a:t>
            </a:r>
            <a:r>
              <a:rPr lang="en-US" dirty="0" smtClean="0"/>
              <a:t>.</a:t>
            </a:r>
          </a:p>
          <a:p>
            <a:r>
              <a:rPr lang="en-US" dirty="0" smtClean="0"/>
              <a:t>Je </a:t>
            </a:r>
            <a:r>
              <a:rPr lang="en-US" dirty="0" err="1" smtClean="0"/>
              <a:t>bepaalt</a:t>
            </a:r>
            <a:r>
              <a:rPr lang="en-US" dirty="0" smtClean="0"/>
              <a:t> de score van </a:t>
            </a:r>
            <a:r>
              <a:rPr lang="en-US" dirty="0" err="1" smtClean="0"/>
              <a:t>jouw</a:t>
            </a:r>
            <a:r>
              <a:rPr lang="en-US" dirty="0" smtClean="0"/>
              <a:t> </a:t>
            </a:r>
            <a:r>
              <a:rPr lang="en-US" dirty="0" err="1" smtClean="0"/>
              <a:t>buur</a:t>
            </a:r>
            <a:r>
              <a:rPr lang="en-US" dirty="0" smtClean="0"/>
              <a:t>.</a:t>
            </a:r>
            <a:endParaRPr lang="nl-NL" dirty="0"/>
          </a:p>
        </p:txBody>
      </p:sp>
    </p:spTree>
    <p:extLst>
      <p:ext uri="{BB962C8B-B14F-4D97-AF65-F5344CB8AC3E}">
        <p14:creationId xmlns:p14="http://schemas.microsoft.com/office/powerpoint/2010/main" val="6539000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135" y="939114"/>
            <a:ext cx="11257005" cy="593124"/>
          </a:xfrm>
        </p:spPr>
        <p:txBody>
          <a:bodyPr>
            <a:normAutofit fontScale="90000"/>
          </a:bodyPr>
          <a:lstStyle/>
          <a:p>
            <a:r>
              <a:rPr lang="en-US" sz="5400" b="1" dirty="0" err="1" smtClean="0">
                <a:solidFill>
                  <a:srgbClr val="FF0000"/>
                </a:solidFill>
              </a:rPr>
              <a:t>Welke</a:t>
            </a:r>
            <a:r>
              <a:rPr lang="en-US" sz="5400" b="1" dirty="0" smtClean="0">
                <a:solidFill>
                  <a:srgbClr val="FF0000"/>
                </a:solidFill>
              </a:rPr>
              <a:t> organisatie ben </a:t>
            </a:r>
            <a:r>
              <a:rPr lang="en-US" sz="5400" b="1" dirty="0" err="1" smtClean="0">
                <a:solidFill>
                  <a:srgbClr val="FF0000"/>
                </a:solidFill>
              </a:rPr>
              <a:t>ik</a:t>
            </a:r>
            <a:r>
              <a:rPr lang="en-US" sz="5400" b="1" dirty="0" smtClean="0">
                <a:solidFill>
                  <a:srgbClr val="FF0000"/>
                </a:solidFill>
              </a:rPr>
              <a:t>?</a:t>
            </a:r>
            <a:endParaRPr lang="nl-NL" sz="5400" b="1" dirty="0">
              <a:solidFill>
                <a:srgbClr val="FF0000"/>
              </a:solidFill>
            </a:endParaRPr>
          </a:p>
        </p:txBody>
      </p:sp>
      <p:sp>
        <p:nvSpPr>
          <p:cNvPr id="3" name="Subtitle 2"/>
          <p:cNvSpPr>
            <a:spLocks noGrp="1"/>
          </p:cNvSpPr>
          <p:nvPr>
            <p:ph type="subTitle" idx="1"/>
          </p:nvPr>
        </p:nvSpPr>
        <p:spPr>
          <a:xfrm>
            <a:off x="568411" y="1915297"/>
            <a:ext cx="10935729" cy="4670854"/>
          </a:xfrm>
        </p:spPr>
        <p:txBody>
          <a:bodyPr/>
          <a:lstStyle/>
          <a:p>
            <a:endParaRPr lang="nl-NL" dirty="0"/>
          </a:p>
        </p:txBody>
      </p:sp>
      <p:graphicFrame>
        <p:nvGraphicFramePr>
          <p:cNvPr id="4" name="Table 3"/>
          <p:cNvGraphicFramePr>
            <a:graphicFrameLocks noGrp="1"/>
          </p:cNvGraphicFramePr>
          <p:nvPr>
            <p:extLst>
              <p:ext uri="{D42A27DB-BD31-4B8C-83A1-F6EECF244321}">
                <p14:modId xmlns:p14="http://schemas.microsoft.com/office/powerpoint/2010/main" val="1921387311"/>
              </p:ext>
            </p:extLst>
          </p:nvPr>
        </p:nvGraphicFramePr>
        <p:xfrm>
          <a:off x="761998" y="1532238"/>
          <a:ext cx="11430002" cy="5436972"/>
        </p:xfrm>
        <a:graphic>
          <a:graphicData uri="http://schemas.openxmlformats.org/drawingml/2006/table">
            <a:tbl>
              <a:tblPr firstRow="1" firstCol="1" bandRow="1">
                <a:tableStyleId>{5C22544A-7EE6-4342-B048-85BDC9FD1C3A}</a:tableStyleId>
              </a:tblPr>
              <a:tblGrid>
                <a:gridCol w="2286001"/>
                <a:gridCol w="2261286"/>
                <a:gridCol w="1149435"/>
                <a:gridCol w="1012998"/>
                <a:gridCol w="2619632"/>
                <a:gridCol w="2100650"/>
              </a:tblGrid>
              <a:tr h="2474217">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ea typeface="Times New Roman" panose="02020603050405020304" pitchFamily="18" charset="0"/>
                        </a:rPr>
                        <a:t>Providers</a:t>
                      </a:r>
                      <a:endParaRPr lang="nl-NL" sz="2000" b="1" dirty="0">
                        <a:solidFill>
                          <a:schemeClr val="tx1"/>
                        </a:solidFill>
                        <a:effectLst/>
                        <a:latin typeface="+mn-lt"/>
                        <a:ea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Ontwerpen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onderhouden</a:t>
                      </a:r>
                      <a:r>
                        <a:rPr lang="en-US" sz="2000" b="1" baseline="0" dirty="0" smtClean="0">
                          <a:solidFill>
                            <a:schemeClr val="tx1"/>
                          </a:solidFill>
                          <a:effectLst/>
                          <a:latin typeface="+mn-lt"/>
                        </a:rPr>
                        <a:t> van </a:t>
                      </a:r>
                      <a:r>
                        <a:rPr lang="en-US" sz="2000" b="1" baseline="0" dirty="0" err="1" smtClean="0">
                          <a:solidFill>
                            <a:schemeClr val="tx1"/>
                          </a:solidFill>
                          <a:effectLst/>
                          <a:latin typeface="+mn-lt"/>
                        </a:rPr>
                        <a:t>een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veilig</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sociaal</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netwerk</a:t>
                      </a:r>
                      <a:endParaRPr lang="en-US" sz="2000" b="1" dirty="0" smtClean="0">
                        <a:solidFill>
                          <a:schemeClr val="tx1"/>
                        </a:solidFill>
                        <a:effectLst/>
                        <a:latin typeface="+mn-lt"/>
                      </a:endParaRPr>
                    </a:p>
                  </a:txBody>
                  <a:tcPr marL="68580" marR="68580" marT="0" marB="0">
                    <a:solidFill>
                      <a:schemeClr val="accent2">
                        <a:lumMod val="40000"/>
                        <a:lumOff val="60000"/>
                      </a:schemeClr>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Advertentieruimte</a:t>
                      </a:r>
                      <a:r>
                        <a:rPr lang="en-US" sz="2000" b="1" baseline="0" dirty="0" smtClean="0">
                          <a:solidFill>
                            <a:schemeClr val="tx1"/>
                          </a:solidFill>
                          <a:effectLst/>
                          <a:latin typeface="+mn-lt"/>
                        </a:rPr>
                        <a:t> op </a:t>
                      </a:r>
                      <a:r>
                        <a:rPr lang="en-US" sz="2000" b="1" baseline="0" dirty="0" err="1" smtClean="0">
                          <a:solidFill>
                            <a:schemeClr val="tx1"/>
                          </a:solidFill>
                          <a:effectLst/>
                          <a:latin typeface="+mn-lt"/>
                        </a:rPr>
                        <a:t>drukbezocht</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sociaal</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netwerk</a:t>
                      </a:r>
                      <a:endParaRPr lang="nl-NL" sz="2000" b="1" dirty="0" smtClean="0">
                        <a:solidFill>
                          <a:schemeClr val="tx1"/>
                        </a:solidFill>
                        <a:effectLst/>
                        <a:latin typeface="+mn-lt"/>
                      </a:endParaRPr>
                    </a:p>
                    <a:p>
                      <a:pPr marL="0" marR="0" algn="ctr">
                        <a:spcBef>
                          <a:spcPts val="0"/>
                        </a:spcBef>
                        <a:spcAft>
                          <a:spcPts val="0"/>
                        </a:spcAft>
                      </a:pP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Gratis </a:t>
                      </a:r>
                      <a:r>
                        <a:rPr lang="en-US" sz="2000" b="1" dirty="0" err="1" smtClean="0">
                          <a:solidFill>
                            <a:schemeClr val="tx1"/>
                          </a:solidFill>
                          <a:effectLst/>
                          <a:latin typeface="+mn-lt"/>
                        </a:rPr>
                        <a:t>sociaal</a:t>
                      </a:r>
                      <a:r>
                        <a:rPr lang="en-US" sz="2000" b="1" dirty="0" smtClean="0">
                          <a:solidFill>
                            <a:schemeClr val="tx1"/>
                          </a:solidFill>
                          <a:effectLst/>
                          <a:latin typeface="+mn-lt"/>
                        </a:rPr>
                        <a:t> network</a:t>
                      </a:r>
                      <a:endParaRPr lang="nl-NL" sz="2000" b="1" dirty="0">
                        <a:solidFill>
                          <a:schemeClr val="tx1"/>
                        </a:solidFill>
                        <a:effectLst/>
                        <a:latin typeface="+mn-lt"/>
                      </a:endParaRPr>
                    </a:p>
                  </a:txBody>
                  <a:tcPr marL="68580" marR="68580" marT="0" marB="0">
                    <a:solidFill>
                      <a:schemeClr val="accent2">
                        <a:lumMod val="40000"/>
                        <a:lumOff val="60000"/>
                      </a:schemeClr>
                    </a:solidFill>
                  </a:tcPr>
                </a:tc>
                <a:tc rowSpan="2" hMerge="1">
                  <a:txBody>
                    <a:bodyPr/>
                    <a:lstStyle/>
                    <a:p>
                      <a:endParaRPr lang="nl-NL"/>
                    </a:p>
                  </a:txBody>
                  <a:tcPr/>
                </a:tc>
                <a:tc>
                  <a:txBody>
                    <a:bodyPr/>
                    <a:lstStyle/>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Massa-</a:t>
                      </a:r>
                      <a:r>
                        <a:rPr lang="en-US" sz="2000" b="1" dirty="0" err="1" smtClean="0">
                          <a:solidFill>
                            <a:schemeClr val="tx1"/>
                          </a:solidFill>
                          <a:effectLst/>
                          <a:latin typeface="+mn-lt"/>
                        </a:rPr>
                        <a:t>maatwerk</a:t>
                      </a:r>
                      <a:endParaRPr lang="en-US"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Adverteerders</a:t>
                      </a:r>
                      <a:endParaRPr lang="en-US" sz="2000" dirty="0" smtClean="0">
                        <a:solidFill>
                          <a:schemeClr val="tx1"/>
                        </a:solidFill>
                        <a:effectLst/>
                        <a:latin typeface="+mn-lt"/>
                      </a:endParaRPr>
                    </a:p>
                    <a:p>
                      <a:pPr marL="0" marR="0" algn="ctr">
                        <a:spcBef>
                          <a:spcPts val="0"/>
                        </a:spcBef>
                        <a:spcAft>
                          <a:spcPts val="0"/>
                        </a:spcAft>
                      </a:pPr>
                      <a:endParaRPr lang="en-US"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Mondiaal</a:t>
                      </a:r>
                      <a:r>
                        <a:rPr lang="en-US" sz="2000" baseline="0" dirty="0" smtClean="0">
                          <a:solidFill>
                            <a:schemeClr val="tx1"/>
                          </a:solidFill>
                          <a:effectLst/>
                          <a:latin typeface="+mn-lt"/>
                        </a:rPr>
                        <a:t> </a:t>
                      </a:r>
                      <a:r>
                        <a:rPr lang="en-US" sz="2000" baseline="0" dirty="0" err="1" smtClean="0">
                          <a:solidFill>
                            <a:schemeClr val="tx1"/>
                          </a:solidFill>
                          <a:effectLst/>
                          <a:latin typeface="+mn-lt"/>
                        </a:rPr>
                        <a:t>webpubliek</a:t>
                      </a:r>
                      <a:endParaRPr lang="nl-NL" sz="2000" dirty="0" smtClean="0">
                        <a:solidFill>
                          <a:schemeClr val="tx1"/>
                        </a:solidFill>
                        <a:effectLst/>
                        <a:latin typeface="+mn-lt"/>
                      </a:endParaRPr>
                    </a:p>
                  </a:txBody>
                  <a:tcPr marL="68580" marR="68580" marT="0" marB="0">
                    <a:solidFill>
                      <a:schemeClr val="accent2">
                        <a:lumMod val="40000"/>
                        <a:lumOff val="60000"/>
                      </a:schemeClr>
                    </a:solidFill>
                  </a:tcPr>
                </a:tc>
              </a:tr>
              <a:tr h="1945539">
                <a:tc vMerge="1">
                  <a:txBody>
                    <a:bodyPr/>
                    <a:lstStyle/>
                    <a:p>
                      <a:endParaRPr lang="nl-NL"/>
                    </a:p>
                  </a:txBody>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Merk</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Distributienetwerk</a:t>
                      </a: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endParaRPr lang="nl-NL" sz="2000" b="1" dirty="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Advertentieverkoop</a:t>
                      </a:r>
                      <a:endParaRPr lang="en-US" sz="2000" b="1" dirty="0" smtClean="0">
                        <a:solidFill>
                          <a:schemeClr val="tx1"/>
                        </a:solidFill>
                        <a:effectLst/>
                        <a:latin typeface="+mn-lt"/>
                      </a:endParaRPr>
                    </a:p>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Website community</a:t>
                      </a:r>
                      <a:endParaRPr lang="nl-NL" sz="2000" b="1" dirty="0">
                        <a:solidFill>
                          <a:schemeClr val="tx1"/>
                        </a:solidFill>
                        <a:effectLst/>
                        <a:latin typeface="+mn-lt"/>
                      </a:endParaRPr>
                    </a:p>
                  </a:txBody>
                  <a:tcPr marL="68580" marR="68580" marT="0" marB="0">
                    <a:solidFill>
                      <a:schemeClr val="accent2">
                        <a:lumMod val="40000"/>
                        <a:lumOff val="60000"/>
                      </a:schemeClr>
                    </a:solidFill>
                  </a:tcPr>
                </a:tc>
                <a:tc vMerge="1">
                  <a:txBody>
                    <a:bodyPr/>
                    <a:lstStyle/>
                    <a:p>
                      <a:endParaRPr lang="nl-NL"/>
                    </a:p>
                  </a:txBody>
                  <a:tcPr/>
                </a:tc>
              </a:tr>
              <a:tr h="1017216">
                <a:tc gridSpan="3">
                  <a:txBody>
                    <a:bodyPr/>
                    <a:lstStyle/>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Ontwerp</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en</a:t>
                      </a:r>
                      <a:r>
                        <a:rPr lang="en-US" sz="2000" b="1" baseline="0" dirty="0" smtClean="0">
                          <a:solidFill>
                            <a:schemeClr val="tx1"/>
                          </a:solidFill>
                          <a:effectLst/>
                          <a:latin typeface="+mn-lt"/>
                        </a:rPr>
                        <a:t> </a:t>
                      </a:r>
                      <a:r>
                        <a:rPr lang="en-US" sz="2000" b="1" baseline="0" dirty="0" err="1" smtClean="0">
                          <a:solidFill>
                            <a:schemeClr val="tx1"/>
                          </a:solidFill>
                          <a:effectLst/>
                          <a:latin typeface="+mn-lt"/>
                        </a:rPr>
                        <a:t>onderhoud</a:t>
                      </a:r>
                      <a:r>
                        <a:rPr lang="en-US" sz="2000" b="1" baseline="0" dirty="0" smtClean="0">
                          <a:solidFill>
                            <a:schemeClr val="tx1"/>
                          </a:solidFill>
                          <a:effectLst/>
                          <a:latin typeface="+mn-lt"/>
                        </a:rPr>
                        <a:t> van </a:t>
                      </a:r>
                      <a:r>
                        <a:rPr lang="en-US" sz="2000" b="1" baseline="0" dirty="0" err="1" smtClean="0">
                          <a:solidFill>
                            <a:schemeClr val="tx1"/>
                          </a:solidFill>
                          <a:effectLst/>
                          <a:latin typeface="+mn-lt"/>
                        </a:rPr>
                        <a:t>een</a:t>
                      </a:r>
                      <a:r>
                        <a:rPr lang="en-US" sz="2000" b="1" baseline="0" dirty="0" smtClean="0">
                          <a:solidFill>
                            <a:schemeClr val="tx1"/>
                          </a:solidFill>
                          <a:effectLst/>
                          <a:latin typeface="+mn-lt"/>
                        </a:rPr>
                        <a:t> website</a:t>
                      </a:r>
                    </a:p>
                    <a:p>
                      <a:pPr marL="0" marR="0" algn="ctr">
                        <a:spcBef>
                          <a:spcPts val="0"/>
                        </a:spcBef>
                        <a:spcAft>
                          <a:spcPts val="0"/>
                        </a:spcAft>
                      </a:pP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en-US" sz="2000" b="1"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2000" b="1" dirty="0" smtClean="0">
                          <a:solidFill>
                            <a:schemeClr val="tx1"/>
                          </a:solidFill>
                          <a:effectLst/>
                          <a:latin typeface="+mn-lt"/>
                          <a:ea typeface="Times New Roman" panose="02020603050405020304" pitchFamily="18" charset="0"/>
                        </a:rPr>
                        <a:t>Gratis</a:t>
                      </a:r>
                      <a:r>
                        <a:rPr lang="en-US" sz="2000" b="1" baseline="0" dirty="0" smtClean="0">
                          <a:solidFill>
                            <a:schemeClr val="tx1"/>
                          </a:solidFill>
                          <a:effectLst/>
                          <a:latin typeface="+mn-lt"/>
                          <a:ea typeface="Times New Roman" panose="02020603050405020304" pitchFamily="18" charset="0"/>
                        </a:rPr>
                        <a:t> accounts</a:t>
                      </a:r>
                      <a:endParaRPr lang="en-US" sz="2000" b="1"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Betalingen</a:t>
                      </a:r>
                      <a:r>
                        <a:rPr lang="en-US" sz="2000" b="1" baseline="0" dirty="0" smtClean="0">
                          <a:solidFill>
                            <a:schemeClr val="tx1"/>
                          </a:solidFill>
                          <a:effectLst/>
                          <a:latin typeface="+mn-lt"/>
                          <a:ea typeface="Times New Roman" panose="02020603050405020304" pitchFamily="18" charset="0"/>
                        </a:rPr>
                        <a:t> </a:t>
                      </a:r>
                      <a:r>
                        <a:rPr lang="en-US" sz="2000" b="1" baseline="0" dirty="0" err="1" smtClean="0">
                          <a:solidFill>
                            <a:schemeClr val="tx1"/>
                          </a:solidFill>
                          <a:effectLst/>
                          <a:latin typeface="+mn-lt"/>
                          <a:ea typeface="Times New Roman" panose="02020603050405020304" pitchFamily="18" charset="0"/>
                        </a:rPr>
                        <a:t>voor</a:t>
                      </a:r>
                      <a:r>
                        <a:rPr lang="en-US" sz="2000" b="1" baseline="0" dirty="0" smtClean="0">
                          <a:solidFill>
                            <a:schemeClr val="tx1"/>
                          </a:solidFill>
                          <a:effectLst/>
                          <a:latin typeface="+mn-lt"/>
                          <a:ea typeface="Times New Roman" panose="02020603050405020304" pitchFamily="18" charset="0"/>
                        </a:rPr>
                        <a:t> </a:t>
                      </a:r>
                      <a:r>
                        <a:rPr lang="en-US" sz="2000" b="1" baseline="0" dirty="0" err="1" smtClean="0">
                          <a:solidFill>
                            <a:schemeClr val="tx1"/>
                          </a:solidFill>
                          <a:effectLst/>
                          <a:latin typeface="+mn-lt"/>
                          <a:ea typeface="Times New Roman" panose="02020603050405020304" pitchFamily="18" charset="0"/>
                        </a:rPr>
                        <a:t>advertentieruimte</a:t>
                      </a:r>
                      <a:endParaRPr lang="nl-NL" sz="2000" b="1" dirty="0">
                        <a:solidFill>
                          <a:schemeClr val="tx1"/>
                        </a:solidFill>
                        <a:effectLst/>
                        <a:latin typeface="+mn-lt"/>
                        <a:ea typeface="Times New Roman" panose="02020603050405020304" pitchFamily="18" charset="0"/>
                      </a:endParaRPr>
                    </a:p>
                  </a:txBody>
                  <a:tcPr marL="68580" marR="68580" marT="0" marB="0">
                    <a:solidFill>
                      <a:schemeClr val="accent2">
                        <a:lumMod val="40000"/>
                        <a:lumOff val="60000"/>
                      </a:schemeClr>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133621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135" y="494271"/>
            <a:ext cx="11590638" cy="1037968"/>
          </a:xfrm>
        </p:spPr>
        <p:txBody>
          <a:bodyPr/>
          <a:lstStyle/>
          <a:p>
            <a:endParaRPr lang="nl-NL" dirty="0"/>
          </a:p>
        </p:txBody>
      </p:sp>
      <p:sp>
        <p:nvSpPr>
          <p:cNvPr id="3" name="Subtitle 2"/>
          <p:cNvSpPr>
            <a:spLocks noGrp="1"/>
          </p:cNvSpPr>
          <p:nvPr>
            <p:ph type="subTitle" idx="1"/>
          </p:nvPr>
        </p:nvSpPr>
        <p:spPr>
          <a:xfrm>
            <a:off x="568411" y="1915297"/>
            <a:ext cx="10935729" cy="4670854"/>
          </a:xfrm>
        </p:spPr>
        <p:txBody>
          <a:bodyPr>
            <a:normAutofit/>
          </a:bodyPr>
          <a:lstStyle/>
          <a:p>
            <a:r>
              <a:rPr lang="en-US" sz="8800" dirty="0" smtClean="0"/>
              <a:t>Facebook</a:t>
            </a:r>
            <a:endParaRPr lang="nl-NL" sz="8800" dirty="0"/>
          </a:p>
        </p:txBody>
      </p:sp>
    </p:spTree>
    <p:extLst>
      <p:ext uri="{BB962C8B-B14F-4D97-AF65-F5344CB8AC3E}">
        <p14:creationId xmlns:p14="http://schemas.microsoft.com/office/powerpoint/2010/main" val="17008162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135" y="897923"/>
            <a:ext cx="11257005" cy="634315"/>
          </a:xfrm>
        </p:spPr>
        <p:txBody>
          <a:bodyPr>
            <a:normAutofit fontScale="90000"/>
          </a:bodyPr>
          <a:lstStyle/>
          <a:p>
            <a:r>
              <a:rPr lang="en-US" sz="5400" b="1" dirty="0" err="1" smtClean="0">
                <a:solidFill>
                  <a:srgbClr val="FF0000"/>
                </a:solidFill>
              </a:rPr>
              <a:t>Welke</a:t>
            </a:r>
            <a:r>
              <a:rPr lang="en-US" sz="5400" b="1" dirty="0" smtClean="0">
                <a:solidFill>
                  <a:srgbClr val="FF0000"/>
                </a:solidFill>
              </a:rPr>
              <a:t> organisatie ben </a:t>
            </a:r>
            <a:r>
              <a:rPr lang="en-US" sz="5400" b="1" dirty="0" err="1" smtClean="0">
                <a:solidFill>
                  <a:srgbClr val="FF0000"/>
                </a:solidFill>
              </a:rPr>
              <a:t>ik</a:t>
            </a:r>
            <a:r>
              <a:rPr lang="en-US" sz="5400" b="1" dirty="0" smtClean="0">
                <a:solidFill>
                  <a:srgbClr val="FF0000"/>
                </a:solidFill>
              </a:rPr>
              <a:t>?</a:t>
            </a:r>
            <a:endParaRPr lang="nl-NL" sz="5400" b="1" dirty="0">
              <a:solidFill>
                <a:srgbClr val="FF0000"/>
              </a:solidFill>
            </a:endParaRPr>
          </a:p>
        </p:txBody>
      </p:sp>
      <p:sp>
        <p:nvSpPr>
          <p:cNvPr id="3" name="Subtitle 2"/>
          <p:cNvSpPr>
            <a:spLocks noGrp="1"/>
          </p:cNvSpPr>
          <p:nvPr>
            <p:ph type="subTitle" idx="1"/>
          </p:nvPr>
        </p:nvSpPr>
        <p:spPr>
          <a:xfrm>
            <a:off x="568411" y="1915297"/>
            <a:ext cx="10935729" cy="4670854"/>
          </a:xfrm>
        </p:spPr>
        <p:txBody>
          <a:bodyPr/>
          <a:lstStyle/>
          <a:p>
            <a:endParaRPr lang="nl-NL" dirty="0"/>
          </a:p>
        </p:txBody>
      </p:sp>
      <p:graphicFrame>
        <p:nvGraphicFramePr>
          <p:cNvPr id="4" name="Table 3"/>
          <p:cNvGraphicFramePr>
            <a:graphicFrameLocks noGrp="1"/>
          </p:cNvGraphicFramePr>
          <p:nvPr>
            <p:extLst>
              <p:ext uri="{D42A27DB-BD31-4B8C-83A1-F6EECF244321}">
                <p14:modId xmlns:p14="http://schemas.microsoft.com/office/powerpoint/2010/main" val="4116584957"/>
              </p:ext>
            </p:extLst>
          </p:nvPr>
        </p:nvGraphicFramePr>
        <p:xfrm>
          <a:off x="407772" y="1532239"/>
          <a:ext cx="11784228" cy="5325760"/>
        </p:xfrm>
        <a:graphic>
          <a:graphicData uri="http://schemas.openxmlformats.org/drawingml/2006/table">
            <a:tbl>
              <a:tblPr firstRow="1" firstCol="1" bandRow="1">
                <a:tableStyleId>{5C22544A-7EE6-4342-B048-85BDC9FD1C3A}</a:tableStyleId>
              </a:tblPr>
              <a:tblGrid>
                <a:gridCol w="2356846"/>
                <a:gridCol w="2331365"/>
                <a:gridCol w="1185057"/>
                <a:gridCol w="1044392"/>
                <a:gridCol w="2700817"/>
                <a:gridCol w="2165751"/>
              </a:tblGrid>
              <a:tr h="2522728">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Platenlabels</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Toeleveranciers</a:t>
                      </a:r>
                      <a:endParaRPr lang="en-US"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a:txBody>
                    <a:bodyPr/>
                    <a:lstStyle/>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Ontwerpen</a:t>
                      </a:r>
                      <a:r>
                        <a:rPr lang="en-US" sz="2000" b="1" dirty="0" smtClean="0">
                          <a:solidFill>
                            <a:schemeClr val="tx1"/>
                          </a:solidFill>
                          <a:effectLst/>
                          <a:latin typeface="+mn-lt"/>
                        </a:rPr>
                        <a:t> van hard- </a:t>
                      </a:r>
                      <a:r>
                        <a:rPr lang="en-US" sz="2000" b="1" dirty="0" err="1" smtClean="0">
                          <a:solidFill>
                            <a:schemeClr val="tx1"/>
                          </a:solidFill>
                          <a:effectLst/>
                          <a:latin typeface="+mn-lt"/>
                        </a:rPr>
                        <a:t>en</a:t>
                      </a:r>
                      <a:r>
                        <a:rPr lang="en-US" sz="2000" b="1" dirty="0" smtClean="0">
                          <a:solidFill>
                            <a:schemeClr val="tx1"/>
                          </a:solidFill>
                          <a:effectLst/>
                          <a:latin typeface="+mn-lt"/>
                        </a:rPr>
                        <a:t> software</a:t>
                      </a:r>
                    </a:p>
                    <a:p>
                      <a:pPr marL="0" marR="0" algn="ctr">
                        <a:spcBef>
                          <a:spcPts val="0"/>
                        </a:spcBef>
                        <a:spcAft>
                          <a:spcPts val="0"/>
                        </a:spcAft>
                      </a:pPr>
                      <a:r>
                        <a:rPr lang="en-US" sz="2000" b="1" dirty="0" smtClean="0">
                          <a:solidFill>
                            <a:schemeClr val="tx1"/>
                          </a:solidFill>
                          <a:effectLst/>
                          <a:latin typeface="+mn-lt"/>
                        </a:rPr>
                        <a:t>Marketing</a:t>
                      </a:r>
                      <a:r>
                        <a:rPr lang="en-US" sz="2000" b="1" baseline="0" dirty="0" smtClean="0">
                          <a:solidFill>
                            <a:schemeClr val="tx1"/>
                          </a:solidFill>
                          <a:effectLst/>
                          <a:latin typeface="+mn-lt"/>
                        </a:rPr>
                        <a:t> &amp; sales</a:t>
                      </a:r>
                    </a:p>
                    <a:p>
                      <a:pPr marL="0" marR="0" algn="ctr">
                        <a:spcBef>
                          <a:spcPts val="0"/>
                        </a:spcBef>
                        <a:spcAft>
                          <a:spcPts val="0"/>
                        </a:spcAft>
                      </a:pPr>
                      <a:endParaRPr lang="en-US" sz="2000" b="1" dirty="0" smtClean="0">
                        <a:solidFill>
                          <a:schemeClr val="tx1"/>
                        </a:solidFill>
                        <a:effectLst/>
                        <a:latin typeface="+mn-lt"/>
                      </a:endParaRPr>
                    </a:p>
                  </a:txBody>
                  <a:tcPr marL="68580" marR="68580" marT="0" marB="0">
                    <a:solidFill>
                      <a:schemeClr val="accent2">
                        <a:lumMod val="40000"/>
                        <a:lumOff val="60000"/>
                      </a:schemeClr>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smtClean="0">
                          <a:solidFill>
                            <a:schemeClr val="tx1"/>
                          </a:solidFill>
                          <a:effectLst/>
                          <a:latin typeface="+mn-lt"/>
                        </a:rPr>
                        <a:t>Naadloze</a:t>
                      </a:r>
                      <a:r>
                        <a:rPr lang="nl-NL" sz="2000" b="1" baseline="0" dirty="0" smtClean="0">
                          <a:solidFill>
                            <a:schemeClr val="tx1"/>
                          </a:solidFill>
                          <a:effectLst/>
                          <a:latin typeface="+mn-lt"/>
                        </a:rPr>
                        <a:t> muziekervaring met groot gebruikersgemak</a:t>
                      </a:r>
                      <a:r>
                        <a:rPr lang="nl-NL" sz="2000" b="1" dirty="0">
                          <a:solidFill>
                            <a:schemeClr val="tx1"/>
                          </a:solidFill>
                          <a:effectLst/>
                          <a:latin typeface="+mn-lt"/>
                        </a:rPr>
                        <a:t> </a:t>
                      </a:r>
                    </a:p>
                  </a:txBody>
                  <a:tcPr marL="68580" marR="68580" marT="0" marB="0">
                    <a:solidFill>
                      <a:schemeClr val="accent2">
                        <a:lumMod val="40000"/>
                        <a:lumOff val="60000"/>
                      </a:schemeClr>
                    </a:solidFill>
                  </a:tcPr>
                </a:tc>
                <a:tc rowSpan="2" hMerge="1">
                  <a:txBody>
                    <a:bodyPr/>
                    <a:lstStyle/>
                    <a:p>
                      <a:endParaRPr lang="nl-NL"/>
                    </a:p>
                  </a:txBody>
                  <a:tcPr/>
                </a:tc>
                <a:tc>
                  <a:txBody>
                    <a:bodyPr/>
                    <a:lstStyle/>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Logo</a:t>
                      </a:r>
                    </a:p>
                    <a:p>
                      <a:pPr marL="0" marR="0" algn="ctr">
                        <a:spcBef>
                          <a:spcPts val="0"/>
                        </a:spcBef>
                        <a:spcAft>
                          <a:spcPts val="0"/>
                        </a:spcAft>
                      </a:pPr>
                      <a:r>
                        <a:rPr lang="en-US" sz="2000" b="1" dirty="0" err="1" smtClean="0">
                          <a:solidFill>
                            <a:schemeClr val="tx1"/>
                          </a:solidFill>
                          <a:effectLst/>
                          <a:latin typeface="+mn-lt"/>
                        </a:rPr>
                        <a:t>Laagdrempelig</a:t>
                      </a: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Massamarkt</a:t>
                      </a:r>
                      <a:endParaRPr lang="nl-NL" sz="2000" dirty="0" smtClean="0">
                        <a:solidFill>
                          <a:schemeClr val="tx1"/>
                        </a:solidFill>
                        <a:effectLst/>
                        <a:latin typeface="+mn-lt"/>
                      </a:endParaRPr>
                    </a:p>
                  </a:txBody>
                  <a:tcPr marL="68580" marR="68580" marT="0" marB="0">
                    <a:solidFill>
                      <a:schemeClr val="accent2">
                        <a:lumMod val="40000"/>
                        <a:lumOff val="60000"/>
                      </a:schemeClr>
                    </a:solidFill>
                  </a:tcPr>
                </a:tc>
              </a:tr>
              <a:tr h="1983684">
                <a:tc vMerge="1">
                  <a:txBody>
                    <a:bodyPr/>
                    <a:lstStyle/>
                    <a:p>
                      <a:endParaRPr lang="nl-NL"/>
                    </a:p>
                  </a:txBody>
                  <a:tcPr/>
                </a:tc>
                <a:tc>
                  <a:txBody>
                    <a:bodyPr/>
                    <a:lstStyle/>
                    <a:p>
                      <a:pPr marL="0" marR="0" algn="ctr">
                        <a:spcBef>
                          <a:spcPts val="0"/>
                        </a:spcBef>
                        <a:spcAft>
                          <a:spcPts val="0"/>
                        </a:spcAft>
                      </a:pPr>
                      <a:r>
                        <a:rPr lang="en-US" sz="2000" b="1" baseline="0" dirty="0" smtClean="0">
                          <a:solidFill>
                            <a:schemeClr val="tx1"/>
                          </a:solidFill>
                          <a:effectLst/>
                          <a:latin typeface="+mn-lt"/>
                        </a:rPr>
                        <a:t>Software</a:t>
                      </a:r>
                    </a:p>
                    <a:p>
                      <a:pPr marL="0" marR="0" algn="ctr">
                        <a:spcBef>
                          <a:spcPts val="0"/>
                        </a:spcBef>
                        <a:spcAft>
                          <a:spcPts val="0"/>
                        </a:spcAft>
                      </a:pPr>
                      <a:r>
                        <a:rPr lang="en-US" sz="2000" b="1" baseline="0" dirty="0" smtClean="0">
                          <a:solidFill>
                            <a:schemeClr val="tx1"/>
                          </a:solidFill>
                          <a:effectLst/>
                          <a:latin typeface="+mn-lt"/>
                        </a:rPr>
                        <a:t>Hardware</a:t>
                      </a:r>
                    </a:p>
                    <a:p>
                      <a:pPr marL="0" marR="0" algn="ctr">
                        <a:spcBef>
                          <a:spcPts val="0"/>
                        </a:spcBef>
                        <a:spcAft>
                          <a:spcPts val="0"/>
                        </a:spcAft>
                      </a:pPr>
                      <a:r>
                        <a:rPr lang="en-US" sz="2000" b="1" baseline="0" dirty="0" err="1" smtClean="0">
                          <a:solidFill>
                            <a:schemeClr val="tx1"/>
                          </a:solidFill>
                          <a:effectLst/>
                          <a:latin typeface="+mn-lt"/>
                        </a:rPr>
                        <a:t>Ontwerpers</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Licenties</a:t>
                      </a:r>
                      <a:endParaRPr lang="en-US" sz="2000" b="1" baseline="0" dirty="0" smtClean="0">
                        <a:solidFill>
                          <a:schemeClr val="tx1"/>
                        </a:solidFill>
                        <a:effectLst/>
                        <a:latin typeface="+mn-lt"/>
                      </a:endParaRPr>
                    </a:p>
                    <a:p>
                      <a:pPr marL="0" marR="0" algn="ctr">
                        <a:spcBef>
                          <a:spcPts val="0"/>
                        </a:spcBef>
                        <a:spcAft>
                          <a:spcPts val="0"/>
                        </a:spcAft>
                      </a:pPr>
                      <a:r>
                        <a:rPr lang="en-US" sz="2000" b="1" baseline="0" dirty="0" err="1" smtClean="0">
                          <a:solidFill>
                            <a:schemeClr val="tx1"/>
                          </a:solidFill>
                          <a:effectLst/>
                          <a:latin typeface="+mn-lt"/>
                        </a:rPr>
                        <a:t>Merknaam</a:t>
                      </a: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Website</a:t>
                      </a:r>
                    </a:p>
                    <a:p>
                      <a:pPr marL="0" marR="0" algn="ctr">
                        <a:spcBef>
                          <a:spcPts val="0"/>
                        </a:spcBef>
                        <a:spcAft>
                          <a:spcPts val="0"/>
                        </a:spcAft>
                      </a:pPr>
                      <a:r>
                        <a:rPr lang="en-US" sz="2000" b="1" dirty="0" smtClean="0">
                          <a:solidFill>
                            <a:schemeClr val="tx1"/>
                          </a:solidFill>
                          <a:effectLst/>
                          <a:latin typeface="+mn-lt"/>
                        </a:rPr>
                        <a:t>Eigen </a:t>
                      </a:r>
                      <a:r>
                        <a:rPr lang="en-US" sz="2000" b="1" dirty="0" err="1" smtClean="0">
                          <a:solidFill>
                            <a:schemeClr val="tx1"/>
                          </a:solidFill>
                          <a:effectLst/>
                          <a:latin typeface="+mn-lt"/>
                        </a:rPr>
                        <a:t>winkels</a:t>
                      </a:r>
                      <a:endParaRPr lang="en-US" sz="2000" b="1" dirty="0" smtClean="0">
                        <a:solidFill>
                          <a:schemeClr val="tx1"/>
                        </a:solidFill>
                        <a:effectLst/>
                        <a:latin typeface="+mn-lt"/>
                      </a:endParaRPr>
                    </a:p>
                    <a:p>
                      <a:pPr marL="0" marR="0" algn="ctr">
                        <a:spcBef>
                          <a:spcPts val="0"/>
                        </a:spcBef>
                        <a:spcAft>
                          <a:spcPts val="0"/>
                        </a:spcAft>
                      </a:pPr>
                      <a:endParaRPr lang="nl-NL" sz="2000" b="1" dirty="0">
                        <a:solidFill>
                          <a:schemeClr val="tx1"/>
                        </a:solidFill>
                        <a:effectLst/>
                        <a:latin typeface="+mn-lt"/>
                      </a:endParaRPr>
                    </a:p>
                  </a:txBody>
                  <a:tcPr marL="68580" marR="68580" marT="0" marB="0">
                    <a:solidFill>
                      <a:schemeClr val="accent2">
                        <a:lumMod val="40000"/>
                        <a:lumOff val="60000"/>
                      </a:schemeClr>
                    </a:solidFill>
                  </a:tcPr>
                </a:tc>
                <a:tc vMerge="1">
                  <a:txBody>
                    <a:bodyPr/>
                    <a:lstStyle/>
                    <a:p>
                      <a:endParaRPr lang="nl-NL"/>
                    </a:p>
                  </a:txBody>
                  <a:tcPr/>
                </a:tc>
              </a:tr>
              <a:tr h="819348">
                <a:tc gridSpan="3">
                  <a:txBody>
                    <a:bodyPr/>
                    <a:lstStyle/>
                    <a:p>
                      <a:pPr marL="0" marR="0" algn="ctr">
                        <a:spcBef>
                          <a:spcPts val="0"/>
                        </a:spcBef>
                        <a:spcAft>
                          <a:spcPts val="0"/>
                        </a:spcAft>
                      </a:pPr>
                      <a:r>
                        <a:rPr lang="en-US" sz="2000" b="1" dirty="0" smtClean="0">
                          <a:solidFill>
                            <a:schemeClr val="tx1"/>
                          </a:solidFill>
                          <a:effectLst/>
                          <a:latin typeface="+mn-lt"/>
                        </a:rPr>
                        <a:t>Royalties</a:t>
                      </a:r>
                    </a:p>
                    <a:p>
                      <a:pPr marL="0" marR="0" algn="ctr">
                        <a:spcBef>
                          <a:spcPts val="0"/>
                        </a:spcBef>
                        <a:spcAft>
                          <a:spcPts val="0"/>
                        </a:spcAft>
                      </a:pPr>
                      <a:r>
                        <a:rPr lang="en-US" sz="2000" b="1" dirty="0" err="1" smtClean="0">
                          <a:solidFill>
                            <a:schemeClr val="tx1"/>
                          </a:solidFill>
                          <a:effectLst/>
                          <a:latin typeface="+mn-lt"/>
                        </a:rPr>
                        <a:t>Ontwikkeling</a:t>
                      </a:r>
                      <a:endParaRPr lang="en-US" sz="2000" b="1" dirty="0" smtClean="0">
                        <a:solidFill>
                          <a:schemeClr val="tx1"/>
                        </a:solidFill>
                        <a:effectLst/>
                        <a:latin typeface="+mn-lt"/>
                      </a:endParaRPr>
                    </a:p>
                  </a:txBody>
                  <a:tcPr marL="68580" marR="68580" marT="0" marB="0">
                    <a:solidFill>
                      <a:schemeClr val="accent2">
                        <a:lumMod val="40000"/>
                        <a:lumOff val="60000"/>
                      </a:schemeClr>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Ontvangsten</a:t>
                      </a:r>
                      <a:r>
                        <a:rPr lang="en-US" sz="2000" b="1" dirty="0" smtClean="0">
                          <a:solidFill>
                            <a:schemeClr val="tx1"/>
                          </a:solidFill>
                          <a:effectLst/>
                          <a:latin typeface="+mn-lt"/>
                          <a:ea typeface="Times New Roman" panose="02020603050405020304" pitchFamily="18" charset="0"/>
                        </a:rPr>
                        <a:t> </a:t>
                      </a:r>
                      <a:r>
                        <a:rPr lang="en-US" sz="2000" b="1" dirty="0" err="1" smtClean="0">
                          <a:solidFill>
                            <a:schemeClr val="tx1"/>
                          </a:solidFill>
                          <a:effectLst/>
                          <a:latin typeface="+mn-lt"/>
                          <a:ea typeface="Times New Roman" panose="02020603050405020304" pitchFamily="18" charset="0"/>
                        </a:rPr>
                        <a:t>uit</a:t>
                      </a:r>
                      <a:r>
                        <a:rPr lang="en-US" sz="2000" b="1" dirty="0" smtClean="0">
                          <a:solidFill>
                            <a:schemeClr val="tx1"/>
                          </a:solidFill>
                          <a:effectLst/>
                          <a:latin typeface="+mn-lt"/>
                          <a:ea typeface="Times New Roman" panose="02020603050405020304" pitchFamily="18" charset="0"/>
                        </a:rPr>
                        <a:t> </a:t>
                      </a:r>
                      <a:r>
                        <a:rPr lang="en-US" sz="2000" b="1" dirty="0" err="1" smtClean="0">
                          <a:solidFill>
                            <a:schemeClr val="tx1"/>
                          </a:solidFill>
                          <a:effectLst/>
                          <a:latin typeface="+mn-lt"/>
                          <a:ea typeface="Times New Roman" panose="02020603050405020304" pitchFamily="18" charset="0"/>
                        </a:rPr>
                        <a:t>verkoop</a:t>
                      </a:r>
                      <a:r>
                        <a:rPr lang="en-US" sz="2000" b="1" dirty="0" smtClean="0">
                          <a:solidFill>
                            <a:schemeClr val="tx1"/>
                          </a:solidFill>
                          <a:effectLst/>
                          <a:latin typeface="+mn-lt"/>
                          <a:ea typeface="Times New Roman" panose="02020603050405020304" pitchFamily="18" charset="0"/>
                        </a:rPr>
                        <a:t> </a:t>
                      </a:r>
                      <a:r>
                        <a:rPr lang="en-US" sz="2000" b="1" dirty="0" err="1" smtClean="0">
                          <a:solidFill>
                            <a:schemeClr val="tx1"/>
                          </a:solidFill>
                          <a:effectLst/>
                          <a:latin typeface="+mn-lt"/>
                          <a:ea typeface="Times New Roman" panose="02020603050405020304" pitchFamily="18" charset="0"/>
                        </a:rPr>
                        <a:t>inhoud</a:t>
                      </a:r>
                      <a:endParaRPr lang="en-US" sz="2000" b="1"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Ontvangsten</a:t>
                      </a:r>
                      <a:r>
                        <a:rPr lang="en-US" sz="2000" b="1" baseline="0" dirty="0" smtClean="0">
                          <a:solidFill>
                            <a:schemeClr val="tx1"/>
                          </a:solidFill>
                          <a:effectLst/>
                          <a:latin typeface="+mn-lt"/>
                          <a:ea typeface="Times New Roman" panose="02020603050405020304" pitchFamily="18" charset="0"/>
                        </a:rPr>
                        <a:t> </a:t>
                      </a:r>
                      <a:r>
                        <a:rPr lang="en-US" sz="2000" b="1" baseline="0" dirty="0" err="1" smtClean="0">
                          <a:solidFill>
                            <a:schemeClr val="tx1"/>
                          </a:solidFill>
                          <a:effectLst/>
                          <a:latin typeface="+mn-lt"/>
                          <a:ea typeface="Times New Roman" panose="02020603050405020304" pitchFamily="18" charset="0"/>
                        </a:rPr>
                        <a:t>uit</a:t>
                      </a:r>
                      <a:r>
                        <a:rPr lang="en-US" sz="2000" b="1" baseline="0" dirty="0" smtClean="0">
                          <a:solidFill>
                            <a:schemeClr val="tx1"/>
                          </a:solidFill>
                          <a:effectLst/>
                          <a:latin typeface="+mn-lt"/>
                          <a:ea typeface="Times New Roman" panose="02020603050405020304" pitchFamily="18" charset="0"/>
                        </a:rPr>
                        <a:t> </a:t>
                      </a:r>
                      <a:r>
                        <a:rPr lang="en-US" sz="2000" b="1" baseline="0" dirty="0" err="1" smtClean="0">
                          <a:solidFill>
                            <a:schemeClr val="tx1"/>
                          </a:solidFill>
                          <a:effectLst/>
                          <a:latin typeface="+mn-lt"/>
                          <a:ea typeface="Times New Roman" panose="02020603050405020304" pitchFamily="18" charset="0"/>
                        </a:rPr>
                        <a:t>verkoop</a:t>
                      </a:r>
                      <a:r>
                        <a:rPr lang="en-US" sz="2000" b="1" baseline="0" dirty="0" smtClean="0">
                          <a:solidFill>
                            <a:schemeClr val="tx1"/>
                          </a:solidFill>
                          <a:effectLst/>
                          <a:latin typeface="+mn-lt"/>
                          <a:ea typeface="Times New Roman" panose="02020603050405020304" pitchFamily="18" charset="0"/>
                        </a:rPr>
                        <a:t> hardware</a:t>
                      </a:r>
                      <a:endParaRPr lang="en-US" sz="2000" b="1" dirty="0" smtClean="0">
                        <a:solidFill>
                          <a:schemeClr val="tx1"/>
                        </a:solidFill>
                        <a:effectLst/>
                        <a:latin typeface="+mn-lt"/>
                        <a:ea typeface="Times New Roman" panose="02020603050405020304" pitchFamily="18" charset="0"/>
                      </a:endParaRPr>
                    </a:p>
                  </a:txBody>
                  <a:tcPr marL="68580" marR="68580" marT="0" marB="0">
                    <a:solidFill>
                      <a:schemeClr val="accent2">
                        <a:lumMod val="40000"/>
                        <a:lumOff val="60000"/>
                      </a:schemeClr>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14431460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135" y="494271"/>
            <a:ext cx="11590638" cy="1037968"/>
          </a:xfrm>
        </p:spPr>
        <p:txBody>
          <a:bodyPr/>
          <a:lstStyle/>
          <a:p>
            <a:endParaRPr lang="nl-NL" dirty="0"/>
          </a:p>
        </p:txBody>
      </p:sp>
      <p:sp>
        <p:nvSpPr>
          <p:cNvPr id="3" name="Subtitle 2"/>
          <p:cNvSpPr>
            <a:spLocks noGrp="1"/>
          </p:cNvSpPr>
          <p:nvPr>
            <p:ph type="subTitle" idx="1"/>
          </p:nvPr>
        </p:nvSpPr>
        <p:spPr>
          <a:xfrm>
            <a:off x="568411" y="1915297"/>
            <a:ext cx="10935729" cy="4670854"/>
          </a:xfrm>
        </p:spPr>
        <p:txBody>
          <a:bodyPr>
            <a:normAutofit/>
          </a:bodyPr>
          <a:lstStyle/>
          <a:p>
            <a:r>
              <a:rPr lang="en-US" sz="8800" dirty="0" smtClean="0"/>
              <a:t>iTunes</a:t>
            </a:r>
            <a:endParaRPr lang="nl-NL" sz="8800" dirty="0"/>
          </a:p>
        </p:txBody>
      </p:sp>
    </p:spTree>
    <p:extLst>
      <p:ext uri="{BB962C8B-B14F-4D97-AF65-F5344CB8AC3E}">
        <p14:creationId xmlns:p14="http://schemas.microsoft.com/office/powerpoint/2010/main" val="4938435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4973" y="947351"/>
            <a:ext cx="10972800" cy="708454"/>
          </a:xfrm>
        </p:spPr>
        <p:txBody>
          <a:bodyPr>
            <a:normAutofit fontScale="90000"/>
          </a:bodyPr>
          <a:lstStyle/>
          <a:p>
            <a:r>
              <a:rPr lang="en-US" b="1" dirty="0" err="1" smtClean="0">
                <a:solidFill>
                  <a:srgbClr val="FF0000"/>
                </a:solidFill>
              </a:rPr>
              <a:t>Beschrijf</a:t>
            </a:r>
            <a:r>
              <a:rPr lang="en-US" b="1" dirty="0">
                <a:solidFill>
                  <a:srgbClr val="FF0000"/>
                </a:solidFill>
              </a:rPr>
              <a:t> </a:t>
            </a:r>
            <a:r>
              <a:rPr lang="en-US" b="1" dirty="0" smtClean="0">
                <a:solidFill>
                  <a:srgbClr val="FF0000"/>
                </a:solidFill>
              </a:rPr>
              <a:t>het </a:t>
            </a:r>
            <a:r>
              <a:rPr lang="en-US" b="1" dirty="0" err="1" smtClean="0">
                <a:solidFill>
                  <a:srgbClr val="FF0000"/>
                </a:solidFill>
              </a:rPr>
              <a:t>businessmodel</a:t>
            </a:r>
            <a:r>
              <a:rPr lang="en-US" b="1" dirty="0" smtClean="0">
                <a:solidFill>
                  <a:srgbClr val="FF0000"/>
                </a:solidFill>
              </a:rPr>
              <a:t> van </a:t>
            </a:r>
            <a:r>
              <a:rPr lang="en-US" b="1" dirty="0" err="1" smtClean="0">
                <a:solidFill>
                  <a:srgbClr val="FF0000"/>
                </a:solidFill>
              </a:rPr>
              <a:t>Rega</a:t>
            </a:r>
            <a:endParaRPr lang="nl-NL" b="1" dirty="0">
              <a:solidFill>
                <a:srgbClr val="FF0000"/>
              </a:solidFill>
            </a:endParaRPr>
          </a:p>
        </p:txBody>
      </p:sp>
      <p:sp>
        <p:nvSpPr>
          <p:cNvPr id="3" name="Subtitle 2"/>
          <p:cNvSpPr>
            <a:spLocks noGrp="1"/>
          </p:cNvSpPr>
          <p:nvPr>
            <p:ph type="subTitle" idx="1"/>
          </p:nvPr>
        </p:nvSpPr>
        <p:spPr>
          <a:xfrm>
            <a:off x="568411" y="1915297"/>
            <a:ext cx="10935729" cy="4670854"/>
          </a:xfrm>
        </p:spPr>
        <p:txBody>
          <a:bodyPr/>
          <a:lstStyle/>
          <a:p>
            <a:endParaRPr lang="nl-NL" dirty="0"/>
          </a:p>
        </p:txBody>
      </p:sp>
      <p:graphicFrame>
        <p:nvGraphicFramePr>
          <p:cNvPr id="4" name="Table 3"/>
          <p:cNvGraphicFramePr>
            <a:graphicFrameLocks noGrp="1"/>
          </p:cNvGraphicFramePr>
          <p:nvPr>
            <p:extLst>
              <p:ext uri="{D42A27DB-BD31-4B8C-83A1-F6EECF244321}">
                <p14:modId xmlns:p14="http://schemas.microsoft.com/office/powerpoint/2010/main" val="779021545"/>
              </p:ext>
            </p:extLst>
          </p:nvPr>
        </p:nvGraphicFramePr>
        <p:xfrm>
          <a:off x="0" y="1532239"/>
          <a:ext cx="12142573" cy="5391030"/>
        </p:xfrm>
        <a:graphic>
          <a:graphicData uri="http://schemas.openxmlformats.org/drawingml/2006/table">
            <a:tbl>
              <a:tblPr firstRow="1" firstCol="1" bandRow="1">
                <a:tableStyleId>{5C22544A-7EE6-4342-B048-85BDC9FD1C3A}</a:tableStyleId>
              </a:tblPr>
              <a:tblGrid>
                <a:gridCol w="2365437"/>
                <a:gridCol w="2339863"/>
                <a:gridCol w="1189377"/>
                <a:gridCol w="1048199"/>
                <a:gridCol w="2710661"/>
                <a:gridCol w="2489036"/>
              </a:tblGrid>
              <a:tr h="2335426">
                <a:tc row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endParaRPr lang="nl-NL" sz="2000" b="1" dirty="0" smtClean="0">
                        <a:solidFill>
                          <a:schemeClr val="tx1"/>
                        </a:solidFill>
                        <a:effectLst/>
                        <a:latin typeface="+mn-lt"/>
                      </a:endParaRPr>
                    </a:p>
                    <a:p>
                      <a:pPr marL="0" marR="0" algn="ctr">
                        <a:spcBef>
                          <a:spcPts val="0"/>
                        </a:spcBef>
                        <a:spcAft>
                          <a:spcPts val="0"/>
                        </a:spcAft>
                      </a:pP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Verzekerings-maatschappijen</a:t>
                      </a:r>
                      <a:endParaRPr lang="nl-NL" sz="2000" b="1" dirty="0">
                        <a:solidFill>
                          <a:schemeClr val="tx1"/>
                        </a:solidFill>
                        <a:effectLst/>
                        <a:latin typeface="+mn-lt"/>
                        <a:ea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Reddingsoperaties</a:t>
                      </a: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rowSpan="2" gridSpan="2">
                  <a:txBody>
                    <a:bodyPr/>
                    <a:lstStyle/>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r>
                        <a:rPr lang="nl-NL" sz="2000" b="1" dirty="0">
                          <a:solidFill>
                            <a:schemeClr val="tx1"/>
                          </a:solidFill>
                          <a:effectLst/>
                          <a:latin typeface="+mn-lt"/>
                        </a:rPr>
                        <a:t> </a:t>
                      </a:r>
                    </a:p>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Reddings-verzekering</a:t>
                      </a:r>
                      <a:endParaRPr lang="en-US" sz="2000" b="1" dirty="0" smtClean="0">
                        <a:solidFill>
                          <a:schemeClr val="tx1"/>
                        </a:solidFill>
                        <a:effectLst/>
                        <a:latin typeface="+mn-lt"/>
                      </a:endParaRPr>
                    </a:p>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Reddingsoperaties</a:t>
                      </a: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rowSpan="2" hMerge="1">
                  <a:txBody>
                    <a:bodyPr/>
                    <a:lstStyle/>
                    <a:p>
                      <a:endParaRPr lang="nl-NL"/>
                    </a:p>
                  </a:txBody>
                  <a:tcPr/>
                </a:tc>
                <a:tc>
                  <a:txBody>
                    <a:bodyPr/>
                    <a:lstStyle/>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Lidmaatschap</a:t>
                      </a:r>
                      <a:r>
                        <a:rPr lang="en-US" sz="2000" b="1" dirty="0" smtClean="0">
                          <a:solidFill>
                            <a:schemeClr val="tx1"/>
                          </a:solidFill>
                          <a:effectLst/>
                          <a:latin typeface="+mn-lt"/>
                        </a:rPr>
                        <a:t>  “</a:t>
                      </a:r>
                      <a:r>
                        <a:rPr lang="en-US" sz="2000" b="1" dirty="0" err="1" smtClean="0">
                          <a:solidFill>
                            <a:schemeClr val="tx1"/>
                          </a:solidFill>
                          <a:effectLst/>
                          <a:latin typeface="+mn-lt"/>
                        </a:rPr>
                        <a:t>gönners</a:t>
                      </a:r>
                      <a:r>
                        <a:rPr lang="en-US" sz="2000" b="1" dirty="0" smtClean="0">
                          <a:solidFill>
                            <a:schemeClr val="tx1"/>
                          </a:solidFill>
                          <a:effectLst/>
                          <a:latin typeface="+mn-lt"/>
                        </a:rPr>
                        <a:t>”</a:t>
                      </a:r>
                    </a:p>
                    <a:p>
                      <a:pPr marL="0" marR="0" algn="ctr">
                        <a:spcBef>
                          <a:spcPts val="0"/>
                        </a:spcBef>
                        <a:spcAft>
                          <a:spcPts val="0"/>
                        </a:spcAft>
                      </a:pP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rowSpan="2">
                  <a:txBody>
                    <a:bodyPr/>
                    <a:lstStyle/>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r>
                        <a:rPr lang="nl-NL" sz="2000" dirty="0">
                          <a:solidFill>
                            <a:schemeClr val="tx1"/>
                          </a:solidFill>
                          <a:effectLst/>
                          <a:latin typeface="+mn-lt"/>
                        </a:rPr>
                        <a:t> </a:t>
                      </a:r>
                    </a:p>
                    <a:p>
                      <a:pPr marL="0" marR="0" algn="ctr">
                        <a:spcBef>
                          <a:spcPts val="0"/>
                        </a:spcBef>
                        <a:spcAft>
                          <a:spcPts val="0"/>
                        </a:spcAft>
                      </a:pPr>
                      <a:endParaRPr lang="nl-NL" sz="2000" dirty="0" smtClean="0">
                        <a:solidFill>
                          <a:schemeClr val="tx1"/>
                        </a:solidFill>
                        <a:effectLst/>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effectLst/>
                          <a:latin typeface="+mn-lt"/>
                        </a:rPr>
                        <a:t>“</a:t>
                      </a:r>
                      <a:r>
                        <a:rPr lang="en-US" sz="2000" dirty="0" err="1" smtClean="0">
                          <a:solidFill>
                            <a:schemeClr val="tx1"/>
                          </a:solidFill>
                          <a:effectLst/>
                          <a:latin typeface="+mn-lt"/>
                        </a:rPr>
                        <a:t>G</a:t>
                      </a:r>
                      <a:r>
                        <a:rPr lang="en-US" sz="2000" b="1" dirty="0" err="1" smtClean="0">
                          <a:solidFill>
                            <a:schemeClr val="tx1"/>
                          </a:solidFill>
                          <a:effectLst/>
                          <a:latin typeface="+mn-lt"/>
                        </a:rPr>
                        <a:t>önners</a:t>
                      </a:r>
                      <a:r>
                        <a:rPr lang="en-US" sz="2000" b="1" dirty="0" smtClean="0">
                          <a:solidFill>
                            <a:schemeClr val="tx1"/>
                          </a:solidFill>
                          <a:effectLst/>
                          <a:latin typeface="+mn-lt"/>
                        </a:rPr>
                        <a:t>”</a:t>
                      </a:r>
                      <a:endParaRPr lang="en-US" sz="2000" dirty="0" smtClean="0">
                        <a:solidFill>
                          <a:schemeClr val="tx1"/>
                        </a:solidFill>
                        <a:effectLst/>
                        <a:latin typeface="+mn-lt"/>
                      </a:endParaRPr>
                    </a:p>
                    <a:p>
                      <a:pPr marL="0" marR="0" algn="ctr">
                        <a:spcBef>
                          <a:spcPts val="0"/>
                        </a:spcBef>
                        <a:spcAft>
                          <a:spcPts val="0"/>
                        </a:spcAft>
                      </a:pPr>
                      <a:endParaRPr lang="en-US" sz="2000" dirty="0" smtClean="0">
                        <a:solidFill>
                          <a:schemeClr val="tx1"/>
                        </a:solidFill>
                        <a:effectLst/>
                        <a:latin typeface="+mn-lt"/>
                      </a:endParaRPr>
                    </a:p>
                    <a:p>
                      <a:pPr marL="0" marR="0" algn="ctr">
                        <a:spcBef>
                          <a:spcPts val="0"/>
                        </a:spcBef>
                        <a:spcAft>
                          <a:spcPts val="0"/>
                        </a:spcAft>
                      </a:pPr>
                      <a:r>
                        <a:rPr lang="en-US" sz="2000" dirty="0" err="1" smtClean="0">
                          <a:solidFill>
                            <a:schemeClr val="tx1"/>
                          </a:solidFill>
                          <a:effectLst/>
                          <a:latin typeface="+mn-lt"/>
                        </a:rPr>
                        <a:t>Reddings-slachtoffers</a:t>
                      </a:r>
                      <a:endParaRPr lang="nl-NL" sz="2000" dirty="0" smtClean="0">
                        <a:solidFill>
                          <a:schemeClr val="tx1"/>
                        </a:solidFill>
                        <a:effectLst/>
                        <a:latin typeface="+mn-lt"/>
                      </a:endParaRPr>
                    </a:p>
                  </a:txBody>
                  <a:tcPr marL="68580" marR="68580" marT="0" marB="0">
                    <a:solidFill>
                      <a:schemeClr val="accent2">
                        <a:lumMod val="40000"/>
                        <a:lumOff val="60000"/>
                      </a:schemeClr>
                    </a:solidFill>
                  </a:tcPr>
                </a:tc>
              </a:tr>
              <a:tr h="1836404">
                <a:tc vMerge="1">
                  <a:txBody>
                    <a:bodyPr/>
                    <a:lstStyle/>
                    <a:p>
                      <a:endParaRPr lang="nl-NL"/>
                    </a:p>
                  </a:txBody>
                  <a:tcPr/>
                </a:tc>
                <a:tc>
                  <a:txBody>
                    <a:bodyPr/>
                    <a:lstStyle/>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Vloot</a:t>
                      </a:r>
                      <a:r>
                        <a:rPr lang="en-US" sz="2000" b="1" dirty="0" smtClean="0">
                          <a:solidFill>
                            <a:schemeClr val="tx1"/>
                          </a:solidFill>
                          <a:effectLst/>
                          <a:latin typeface="+mn-lt"/>
                        </a:rPr>
                        <a:t> van </a:t>
                      </a:r>
                      <a:r>
                        <a:rPr lang="en-US" sz="2000" b="1" dirty="0" err="1" smtClean="0">
                          <a:solidFill>
                            <a:schemeClr val="tx1"/>
                          </a:solidFill>
                          <a:effectLst/>
                          <a:latin typeface="+mn-lt"/>
                        </a:rPr>
                        <a:t>helikopters</a:t>
                      </a:r>
                      <a:r>
                        <a:rPr lang="en-US" sz="2000" b="1" dirty="0" smtClean="0">
                          <a:solidFill>
                            <a:schemeClr val="tx1"/>
                          </a:solidFill>
                          <a:effectLst/>
                          <a:latin typeface="+mn-lt"/>
                        </a:rPr>
                        <a:t> </a:t>
                      </a:r>
                      <a:r>
                        <a:rPr lang="en-US" sz="2000" b="1" dirty="0" err="1" smtClean="0">
                          <a:solidFill>
                            <a:schemeClr val="tx1"/>
                          </a:solidFill>
                          <a:effectLst/>
                          <a:latin typeface="+mn-lt"/>
                        </a:rPr>
                        <a:t>en</a:t>
                      </a:r>
                      <a:r>
                        <a:rPr lang="en-US" sz="2000" b="1" dirty="0" smtClean="0">
                          <a:solidFill>
                            <a:schemeClr val="tx1"/>
                          </a:solidFill>
                          <a:effectLst/>
                          <a:latin typeface="+mn-lt"/>
                        </a:rPr>
                        <a:t> </a:t>
                      </a:r>
                      <a:r>
                        <a:rPr lang="en-US" sz="2000" b="1" dirty="0" err="1" smtClean="0">
                          <a:solidFill>
                            <a:schemeClr val="tx1"/>
                          </a:solidFill>
                          <a:effectLst/>
                          <a:latin typeface="+mn-lt"/>
                        </a:rPr>
                        <a:t>vliegtuigen</a:t>
                      </a: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gridSpan="2" vMerge="1">
                  <a:txBody>
                    <a:bodyPr/>
                    <a:lstStyle/>
                    <a:p>
                      <a:endParaRPr lang="nl-NL"/>
                    </a:p>
                  </a:txBody>
                  <a:tcPr/>
                </a:tc>
                <a:tc hMerge="1" vMerge="1">
                  <a:txBody>
                    <a:bodyPr/>
                    <a:lstStyle/>
                    <a:p>
                      <a:endParaRPr lang="nl-NL"/>
                    </a:p>
                  </a:txBody>
                  <a:tcPr/>
                </a:tc>
                <a:tc>
                  <a:txBody>
                    <a:bodyPr/>
                    <a:lstStyle/>
                    <a:p>
                      <a:pPr marL="0" marR="0" algn="ctr">
                        <a:spcBef>
                          <a:spcPts val="0"/>
                        </a:spcBef>
                        <a:spcAft>
                          <a:spcPts val="0"/>
                        </a:spcAft>
                      </a:pPr>
                      <a:r>
                        <a:rPr lang="nl-NL" sz="2000" b="1" dirty="0">
                          <a:solidFill>
                            <a:schemeClr val="tx1"/>
                          </a:solidFill>
                          <a:effectLst/>
                          <a:latin typeface="+mn-lt"/>
                        </a:rPr>
                        <a:t> </a:t>
                      </a:r>
                      <a:endParaRPr lang="nl-NL" sz="2000" b="1" dirty="0" smtClean="0">
                        <a:solidFill>
                          <a:schemeClr val="tx1"/>
                        </a:solidFill>
                        <a:effectLst/>
                        <a:latin typeface="+mn-lt"/>
                      </a:endParaRPr>
                    </a:p>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smtClean="0">
                          <a:solidFill>
                            <a:schemeClr val="tx1"/>
                          </a:solidFill>
                          <a:effectLst/>
                          <a:latin typeface="+mn-lt"/>
                        </a:rPr>
                        <a:t>Rega.ch</a:t>
                      </a:r>
                      <a:endParaRPr lang="nl-NL" sz="2000" b="1" dirty="0">
                        <a:solidFill>
                          <a:schemeClr val="tx1"/>
                        </a:solidFill>
                        <a:effectLst/>
                        <a:latin typeface="+mn-lt"/>
                      </a:endParaRPr>
                    </a:p>
                  </a:txBody>
                  <a:tcPr marL="68580" marR="68580" marT="0" marB="0">
                    <a:solidFill>
                      <a:schemeClr val="accent2">
                        <a:lumMod val="40000"/>
                        <a:lumOff val="60000"/>
                      </a:schemeClr>
                    </a:solidFill>
                  </a:tcPr>
                </a:tc>
                <a:tc vMerge="1">
                  <a:txBody>
                    <a:bodyPr/>
                    <a:lstStyle/>
                    <a:p>
                      <a:endParaRPr lang="nl-NL"/>
                    </a:p>
                  </a:txBody>
                  <a:tcPr/>
                </a:tc>
              </a:tr>
              <a:tr h="758515">
                <a:tc gridSpan="3">
                  <a:txBody>
                    <a:bodyPr/>
                    <a:lstStyle/>
                    <a:p>
                      <a:pPr marL="0" marR="0" algn="ctr">
                        <a:spcBef>
                          <a:spcPts val="0"/>
                        </a:spcBef>
                        <a:spcAft>
                          <a:spcPts val="0"/>
                        </a:spcAft>
                      </a:pP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Luchtvloot</a:t>
                      </a:r>
                      <a:endParaRPr lang="en-US" sz="2000" b="1" dirty="0" smtClean="0">
                        <a:solidFill>
                          <a:schemeClr val="tx1"/>
                        </a:solidFill>
                        <a:effectLst/>
                        <a:latin typeface="+mn-lt"/>
                      </a:endParaRPr>
                    </a:p>
                    <a:p>
                      <a:pPr marL="0" marR="0" algn="ctr">
                        <a:spcBef>
                          <a:spcPts val="0"/>
                        </a:spcBef>
                        <a:spcAft>
                          <a:spcPts val="0"/>
                        </a:spcAft>
                      </a:pPr>
                      <a:r>
                        <a:rPr lang="en-US" sz="2000" b="1" dirty="0" err="1" smtClean="0">
                          <a:solidFill>
                            <a:schemeClr val="tx1"/>
                          </a:solidFill>
                          <a:effectLst/>
                          <a:latin typeface="+mn-lt"/>
                        </a:rPr>
                        <a:t>Reddingen</a:t>
                      </a:r>
                      <a:endParaRPr lang="nl-NL" sz="2000" b="1" dirty="0" smtClean="0">
                        <a:solidFill>
                          <a:schemeClr val="tx1"/>
                        </a:solidFill>
                        <a:effectLst/>
                        <a:latin typeface="+mn-lt"/>
                      </a:endParaRPr>
                    </a:p>
                  </a:txBody>
                  <a:tcPr marL="68580" marR="68580" marT="0" marB="0">
                    <a:solidFill>
                      <a:schemeClr val="accent2">
                        <a:lumMod val="40000"/>
                        <a:lumOff val="60000"/>
                      </a:schemeClr>
                    </a:solidFill>
                  </a:tcPr>
                </a:tc>
                <a:tc hMerge="1">
                  <a:txBody>
                    <a:bodyPr/>
                    <a:lstStyle/>
                    <a:p>
                      <a:endParaRPr lang="nl-NL"/>
                    </a:p>
                  </a:txBody>
                  <a:tcPr/>
                </a:tc>
                <a:tc hMerge="1">
                  <a:txBody>
                    <a:bodyPr/>
                    <a:lstStyle/>
                    <a:p>
                      <a:endParaRPr lang="nl-NL"/>
                    </a:p>
                  </a:txBody>
                  <a:tcPr/>
                </a:tc>
                <a:tc gridSpan="3">
                  <a:txBody>
                    <a:bodyPr/>
                    <a:lstStyle/>
                    <a:p>
                      <a:pPr marL="0" marR="0" algn="ctr">
                        <a:spcBef>
                          <a:spcPts val="0"/>
                        </a:spcBef>
                        <a:spcAft>
                          <a:spcPts val="0"/>
                        </a:spcAft>
                      </a:pPr>
                      <a:endParaRPr lang="en-US" sz="2000" b="1" dirty="0" smtClean="0">
                        <a:solidFill>
                          <a:schemeClr val="tx1"/>
                        </a:solidFill>
                        <a:effectLst/>
                        <a:latin typeface="+mn-lt"/>
                        <a:ea typeface="Times New Roman" panose="02020603050405020304" pitchFamily="18" charset="0"/>
                      </a:endParaRPr>
                    </a:p>
                    <a:p>
                      <a:pPr marL="0" marR="0" algn="ctr">
                        <a:spcBef>
                          <a:spcPts val="0"/>
                        </a:spcBef>
                        <a:spcAft>
                          <a:spcPts val="0"/>
                        </a:spcAft>
                      </a:pPr>
                      <a:r>
                        <a:rPr lang="en-US" sz="2000" b="1" baseline="0" dirty="0" err="1" smtClean="0">
                          <a:solidFill>
                            <a:schemeClr val="tx1"/>
                          </a:solidFill>
                          <a:effectLst/>
                          <a:latin typeface="+mn-lt"/>
                          <a:ea typeface="Times New Roman" panose="02020603050405020304" pitchFamily="18" charset="0"/>
                        </a:rPr>
                        <a:t>Betalingen</a:t>
                      </a:r>
                      <a:r>
                        <a:rPr lang="en-US" sz="2000" b="1" baseline="0" dirty="0" smtClean="0">
                          <a:solidFill>
                            <a:schemeClr val="tx1"/>
                          </a:solidFill>
                          <a:effectLst/>
                          <a:latin typeface="+mn-lt"/>
                          <a:ea typeface="Times New Roman" panose="02020603050405020304" pitchFamily="18" charset="0"/>
                        </a:rPr>
                        <a:t> door “</a:t>
                      </a:r>
                      <a:r>
                        <a:rPr lang="en-US" sz="2000" b="1" dirty="0" err="1" smtClean="0">
                          <a:solidFill>
                            <a:schemeClr val="tx1"/>
                          </a:solidFill>
                          <a:effectLst/>
                          <a:latin typeface="+mn-lt"/>
                        </a:rPr>
                        <a:t>gönners</a:t>
                      </a:r>
                      <a:r>
                        <a:rPr lang="en-US" sz="2000" b="1" dirty="0" smtClean="0">
                          <a:solidFill>
                            <a:schemeClr val="tx1"/>
                          </a:solidFill>
                          <a:effectLst/>
                          <a:latin typeface="+mn-lt"/>
                        </a:rPr>
                        <a:t>”</a:t>
                      </a:r>
                    </a:p>
                    <a:p>
                      <a:pPr marL="0" marR="0" algn="ctr">
                        <a:spcBef>
                          <a:spcPts val="0"/>
                        </a:spcBef>
                        <a:spcAft>
                          <a:spcPts val="0"/>
                        </a:spcAft>
                      </a:pPr>
                      <a:r>
                        <a:rPr lang="en-US" sz="2000" b="1" dirty="0" err="1" smtClean="0">
                          <a:solidFill>
                            <a:schemeClr val="tx1"/>
                          </a:solidFill>
                          <a:effectLst/>
                          <a:latin typeface="+mn-lt"/>
                          <a:ea typeface="Times New Roman" panose="02020603050405020304" pitchFamily="18" charset="0"/>
                        </a:rPr>
                        <a:t>Betalingen</a:t>
                      </a:r>
                      <a:r>
                        <a:rPr lang="en-US" sz="2000" b="1" baseline="0" dirty="0" smtClean="0">
                          <a:solidFill>
                            <a:schemeClr val="tx1"/>
                          </a:solidFill>
                          <a:effectLst/>
                          <a:latin typeface="+mn-lt"/>
                          <a:ea typeface="Times New Roman" panose="02020603050405020304" pitchFamily="18" charset="0"/>
                        </a:rPr>
                        <a:t> door </a:t>
                      </a:r>
                      <a:r>
                        <a:rPr lang="en-US" sz="2000" b="1" baseline="0" dirty="0" err="1" smtClean="0">
                          <a:solidFill>
                            <a:schemeClr val="tx1"/>
                          </a:solidFill>
                          <a:effectLst/>
                          <a:latin typeface="+mn-lt"/>
                          <a:ea typeface="Times New Roman" panose="02020603050405020304" pitchFamily="18" charset="0"/>
                        </a:rPr>
                        <a:t>verzekeringsmaatschappijen</a:t>
                      </a:r>
                      <a:endParaRPr lang="en-US" sz="2000" b="1" baseline="0" dirty="0" smtClean="0">
                        <a:solidFill>
                          <a:schemeClr val="tx1"/>
                        </a:solidFill>
                        <a:effectLst/>
                        <a:latin typeface="+mn-lt"/>
                        <a:ea typeface="Times New Roman" panose="02020603050405020304" pitchFamily="18" charset="0"/>
                      </a:endParaRPr>
                    </a:p>
                    <a:p>
                      <a:pPr marL="0" marR="0" algn="ctr">
                        <a:spcBef>
                          <a:spcPts val="0"/>
                        </a:spcBef>
                        <a:spcAft>
                          <a:spcPts val="0"/>
                        </a:spcAft>
                      </a:pPr>
                      <a:endParaRPr lang="en-US" sz="2000" b="1" dirty="0" smtClean="0">
                        <a:solidFill>
                          <a:schemeClr val="tx1"/>
                        </a:solidFill>
                        <a:effectLst/>
                        <a:latin typeface="+mn-lt"/>
                        <a:ea typeface="Times New Roman" panose="02020603050405020304" pitchFamily="18" charset="0"/>
                      </a:endParaRPr>
                    </a:p>
                  </a:txBody>
                  <a:tcPr marL="68580" marR="68580" marT="0" marB="0">
                    <a:solidFill>
                      <a:schemeClr val="accent2">
                        <a:lumMod val="40000"/>
                        <a:lumOff val="60000"/>
                      </a:schemeClr>
                    </a:solidFill>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12718570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135" y="494271"/>
            <a:ext cx="11590638" cy="1276864"/>
          </a:xfrm>
        </p:spPr>
        <p:txBody>
          <a:bodyPr>
            <a:normAutofit/>
          </a:bodyPr>
          <a:lstStyle/>
          <a:p>
            <a:r>
              <a:rPr lang="en-US" sz="5400" b="1" dirty="0" err="1" smtClean="0">
                <a:solidFill>
                  <a:srgbClr val="FF0000"/>
                </a:solidFill>
              </a:rPr>
              <a:t>Beschrijving</a:t>
            </a:r>
            <a:r>
              <a:rPr lang="en-US" sz="5400" b="1" dirty="0" smtClean="0">
                <a:solidFill>
                  <a:srgbClr val="FF0000"/>
                </a:solidFill>
              </a:rPr>
              <a:t> </a:t>
            </a:r>
            <a:r>
              <a:rPr lang="en-US" sz="5400" b="1" dirty="0" err="1" smtClean="0">
                <a:solidFill>
                  <a:srgbClr val="FF0000"/>
                </a:solidFill>
              </a:rPr>
              <a:t>Rega</a:t>
            </a:r>
            <a:endParaRPr lang="nl-NL" sz="5400" b="1" dirty="0">
              <a:solidFill>
                <a:srgbClr val="FF0000"/>
              </a:solidFill>
            </a:endParaRPr>
          </a:p>
        </p:txBody>
      </p:sp>
      <p:sp>
        <p:nvSpPr>
          <p:cNvPr id="3" name="Subtitle 2"/>
          <p:cNvSpPr>
            <a:spLocks noGrp="1"/>
          </p:cNvSpPr>
          <p:nvPr>
            <p:ph type="subTitle" idx="1"/>
          </p:nvPr>
        </p:nvSpPr>
        <p:spPr>
          <a:xfrm>
            <a:off x="568411" y="1915297"/>
            <a:ext cx="10935729" cy="4670854"/>
          </a:xfrm>
        </p:spPr>
        <p:txBody>
          <a:bodyPr>
            <a:normAutofit lnSpcReduction="10000"/>
          </a:bodyPr>
          <a:lstStyle/>
          <a:p>
            <a:r>
              <a:rPr lang="en-US" sz="4000" dirty="0" err="1" smtClean="0"/>
              <a:t>Een</a:t>
            </a:r>
            <a:r>
              <a:rPr lang="en-US" sz="4000" dirty="0" smtClean="0"/>
              <a:t> </a:t>
            </a:r>
            <a:r>
              <a:rPr lang="en-US" sz="4000" dirty="0" err="1" smtClean="0"/>
              <a:t>Zwitserse</a:t>
            </a:r>
            <a:r>
              <a:rPr lang="en-US" sz="4000" dirty="0" smtClean="0"/>
              <a:t> organisatie die </a:t>
            </a:r>
            <a:r>
              <a:rPr lang="en-US" sz="4000" dirty="0" err="1" smtClean="0"/>
              <a:t>helikopters</a:t>
            </a:r>
            <a:r>
              <a:rPr lang="en-US" sz="4000" dirty="0" smtClean="0"/>
              <a:t> en </a:t>
            </a:r>
            <a:r>
              <a:rPr lang="en-US" sz="4000" dirty="0" err="1" smtClean="0"/>
              <a:t>vliegtuigen</a:t>
            </a:r>
            <a:r>
              <a:rPr lang="en-US" sz="4000" dirty="0" smtClean="0"/>
              <a:t> </a:t>
            </a:r>
            <a:r>
              <a:rPr lang="en-US" sz="4000" dirty="0" err="1" smtClean="0"/>
              <a:t>gebruikt</a:t>
            </a:r>
            <a:r>
              <a:rPr lang="en-US" sz="4000" dirty="0" smtClean="0"/>
              <a:t> om </a:t>
            </a:r>
            <a:r>
              <a:rPr lang="en-US" sz="4000" dirty="0" err="1" smtClean="0"/>
              <a:t>hulpverleners</a:t>
            </a:r>
            <a:r>
              <a:rPr lang="en-US" sz="4000" dirty="0" smtClean="0"/>
              <a:t> </a:t>
            </a:r>
            <a:r>
              <a:rPr lang="en-US" sz="4000" dirty="0" err="1" smtClean="0"/>
              <a:t>naar</a:t>
            </a:r>
            <a:r>
              <a:rPr lang="en-US" sz="4000" dirty="0" smtClean="0"/>
              <a:t> de </a:t>
            </a:r>
            <a:r>
              <a:rPr lang="en-US" sz="4000" dirty="0" err="1" smtClean="0"/>
              <a:t>plaats</a:t>
            </a:r>
            <a:r>
              <a:rPr lang="en-US" sz="4000" dirty="0" smtClean="0"/>
              <a:t> van </a:t>
            </a:r>
            <a:r>
              <a:rPr lang="en-US" sz="4000" dirty="0" err="1" smtClean="0"/>
              <a:t>een</a:t>
            </a:r>
            <a:r>
              <a:rPr lang="en-US" sz="4000" dirty="0" smtClean="0"/>
              <a:t> </a:t>
            </a:r>
            <a:r>
              <a:rPr lang="en-US" sz="4000" dirty="0" err="1" smtClean="0"/>
              <a:t>ongeluk</a:t>
            </a:r>
            <a:r>
              <a:rPr lang="en-US" sz="4000" dirty="0" smtClean="0"/>
              <a:t> </a:t>
            </a:r>
            <a:r>
              <a:rPr lang="en-US" sz="4000" dirty="0" err="1" smtClean="0"/>
              <a:t>te</a:t>
            </a:r>
            <a:r>
              <a:rPr lang="en-US" sz="4000" dirty="0" smtClean="0"/>
              <a:t> </a:t>
            </a:r>
            <a:r>
              <a:rPr lang="en-US" sz="4000" dirty="0" err="1" smtClean="0"/>
              <a:t>brengen</a:t>
            </a:r>
            <a:r>
              <a:rPr lang="en-US" sz="4000" dirty="0" smtClean="0"/>
              <a:t>.</a:t>
            </a:r>
          </a:p>
          <a:p>
            <a:r>
              <a:rPr lang="en-US" sz="4000" dirty="0" err="1" smtClean="0"/>
              <a:t>Zogenaamde</a:t>
            </a:r>
            <a:r>
              <a:rPr lang="en-US" sz="4000" dirty="0" smtClean="0"/>
              <a:t> </a:t>
            </a:r>
            <a:r>
              <a:rPr lang="en-US" sz="4000" dirty="0" err="1" smtClean="0"/>
              <a:t>gönners</a:t>
            </a:r>
            <a:r>
              <a:rPr lang="en-US" sz="4000" dirty="0" smtClean="0"/>
              <a:t> </a:t>
            </a:r>
            <a:r>
              <a:rPr lang="en-US" sz="4000" dirty="0" err="1" smtClean="0"/>
              <a:t>betalen</a:t>
            </a:r>
            <a:r>
              <a:rPr lang="en-US" sz="4000" dirty="0" smtClean="0"/>
              <a:t> </a:t>
            </a:r>
            <a:r>
              <a:rPr lang="en-US" sz="4000" dirty="0" err="1" smtClean="0"/>
              <a:t>een</a:t>
            </a:r>
            <a:r>
              <a:rPr lang="en-US" sz="4000" dirty="0" smtClean="0"/>
              <a:t> </a:t>
            </a:r>
            <a:r>
              <a:rPr lang="en-US" sz="4000" dirty="0" err="1" smtClean="0"/>
              <a:t>bedrag</a:t>
            </a:r>
            <a:r>
              <a:rPr lang="en-US" sz="4000" dirty="0" smtClean="0"/>
              <a:t> </a:t>
            </a:r>
            <a:r>
              <a:rPr lang="en-US" sz="4000" dirty="0" err="1" smtClean="0"/>
              <a:t>aan</a:t>
            </a:r>
            <a:r>
              <a:rPr lang="en-US" sz="4000" dirty="0" smtClean="0"/>
              <a:t> </a:t>
            </a:r>
            <a:r>
              <a:rPr lang="en-US" sz="4000" dirty="0" err="1" smtClean="0"/>
              <a:t>Rega</a:t>
            </a:r>
            <a:r>
              <a:rPr lang="en-US" sz="4000" dirty="0" smtClean="0"/>
              <a:t>. In </a:t>
            </a:r>
            <a:r>
              <a:rPr lang="en-US" sz="4000" dirty="0" err="1" smtClean="0"/>
              <a:t>ruil</a:t>
            </a:r>
            <a:r>
              <a:rPr lang="en-US" sz="4000" dirty="0" smtClean="0"/>
              <a:t> </a:t>
            </a:r>
            <a:r>
              <a:rPr lang="en-US" sz="4000" dirty="0" err="1" smtClean="0"/>
              <a:t>daarvoor</a:t>
            </a:r>
            <a:r>
              <a:rPr lang="en-US" sz="4000" dirty="0" smtClean="0"/>
              <a:t> </a:t>
            </a:r>
            <a:r>
              <a:rPr lang="en-US" sz="4000" dirty="0" err="1" smtClean="0"/>
              <a:t>hoeven</a:t>
            </a:r>
            <a:r>
              <a:rPr lang="en-US" sz="4000" dirty="0" smtClean="0"/>
              <a:t> </a:t>
            </a:r>
            <a:r>
              <a:rPr lang="en-US" sz="4000" dirty="0" err="1" smtClean="0"/>
              <a:t>ze</a:t>
            </a:r>
            <a:r>
              <a:rPr lang="en-US" sz="4000" dirty="0" smtClean="0"/>
              <a:t> </a:t>
            </a:r>
            <a:r>
              <a:rPr lang="en-US" sz="4000" dirty="0" err="1" smtClean="0"/>
              <a:t>niets</a:t>
            </a:r>
            <a:r>
              <a:rPr lang="en-US" sz="4000" dirty="0" smtClean="0"/>
              <a:t> </a:t>
            </a:r>
            <a:r>
              <a:rPr lang="en-US" sz="4000" dirty="0" err="1" smtClean="0"/>
              <a:t>te</a:t>
            </a:r>
            <a:r>
              <a:rPr lang="en-US" sz="4000" dirty="0" smtClean="0"/>
              <a:t> </a:t>
            </a:r>
            <a:r>
              <a:rPr lang="en-US" sz="4000" dirty="0" err="1" smtClean="0"/>
              <a:t>betalen</a:t>
            </a:r>
            <a:r>
              <a:rPr lang="en-US" sz="4000" dirty="0" smtClean="0"/>
              <a:t> </a:t>
            </a:r>
            <a:r>
              <a:rPr lang="en-US" sz="4000" dirty="0" err="1" smtClean="0"/>
              <a:t>als</a:t>
            </a:r>
            <a:r>
              <a:rPr lang="en-US" sz="4000" dirty="0" smtClean="0"/>
              <a:t> </a:t>
            </a:r>
            <a:r>
              <a:rPr lang="en-US" sz="4000" dirty="0" err="1" smtClean="0"/>
              <a:t>ze</a:t>
            </a:r>
            <a:r>
              <a:rPr lang="en-US" sz="4000" dirty="0" smtClean="0"/>
              <a:t> </a:t>
            </a:r>
            <a:r>
              <a:rPr lang="en-US" sz="4000" dirty="0" err="1" smtClean="0"/>
              <a:t>hulp</a:t>
            </a:r>
            <a:r>
              <a:rPr lang="en-US" sz="4000" dirty="0" smtClean="0"/>
              <a:t> van </a:t>
            </a:r>
            <a:r>
              <a:rPr lang="en-US" sz="4000" dirty="0" err="1" smtClean="0"/>
              <a:t>Rega</a:t>
            </a:r>
            <a:r>
              <a:rPr lang="en-US" sz="4000" dirty="0" smtClean="0"/>
              <a:t> </a:t>
            </a:r>
            <a:r>
              <a:rPr lang="en-US" sz="4000" dirty="0" err="1" smtClean="0"/>
              <a:t>nodig</a:t>
            </a:r>
            <a:r>
              <a:rPr lang="en-US" sz="4000" dirty="0" smtClean="0"/>
              <a:t> </a:t>
            </a:r>
            <a:r>
              <a:rPr lang="en-US" sz="4000" dirty="0" err="1" smtClean="0"/>
              <a:t>hebben</a:t>
            </a:r>
            <a:r>
              <a:rPr lang="en-US" sz="4000" dirty="0" smtClean="0"/>
              <a:t>. </a:t>
            </a:r>
          </a:p>
          <a:p>
            <a:r>
              <a:rPr lang="en-US" sz="4000" dirty="0" err="1" smtClean="0"/>
              <a:t>Verzekeringsmaatschappijen</a:t>
            </a:r>
            <a:r>
              <a:rPr lang="en-US" sz="4000" dirty="0" smtClean="0"/>
              <a:t> </a:t>
            </a:r>
            <a:r>
              <a:rPr lang="en-US" sz="4000" dirty="0" err="1" smtClean="0"/>
              <a:t>maken</a:t>
            </a:r>
            <a:r>
              <a:rPr lang="en-US" sz="4000" dirty="0" smtClean="0"/>
              <a:t> </a:t>
            </a:r>
            <a:r>
              <a:rPr lang="en-US" sz="4000" dirty="0" err="1" smtClean="0"/>
              <a:t>gebruik</a:t>
            </a:r>
            <a:r>
              <a:rPr lang="en-US" sz="4000" dirty="0" smtClean="0"/>
              <a:t> van de </a:t>
            </a:r>
            <a:r>
              <a:rPr lang="en-US" sz="4000" dirty="0" err="1" smtClean="0"/>
              <a:t>diensten</a:t>
            </a:r>
            <a:r>
              <a:rPr lang="en-US" sz="4000" dirty="0" smtClean="0"/>
              <a:t> van </a:t>
            </a:r>
            <a:r>
              <a:rPr lang="en-US" sz="4000" dirty="0" err="1" smtClean="0"/>
              <a:t>Rega</a:t>
            </a:r>
            <a:r>
              <a:rPr lang="en-US" sz="4000" dirty="0" smtClean="0"/>
              <a:t> </a:t>
            </a:r>
            <a:r>
              <a:rPr lang="en-US" sz="4000" dirty="0" err="1" smtClean="0"/>
              <a:t>en</a:t>
            </a:r>
            <a:r>
              <a:rPr lang="en-US" sz="4000" dirty="0" smtClean="0"/>
              <a:t> </a:t>
            </a:r>
            <a:r>
              <a:rPr lang="en-US" sz="4000" dirty="0" err="1" smtClean="0"/>
              <a:t>betalen</a:t>
            </a:r>
            <a:r>
              <a:rPr lang="en-US" sz="4000" dirty="0" smtClean="0"/>
              <a:t> </a:t>
            </a:r>
            <a:r>
              <a:rPr lang="en-US" sz="4000" dirty="0" err="1" smtClean="0"/>
              <a:t>daarvoor</a:t>
            </a:r>
            <a:r>
              <a:rPr lang="en-US" sz="4000" dirty="0" smtClean="0"/>
              <a:t>.</a:t>
            </a:r>
          </a:p>
          <a:p>
            <a:endParaRPr lang="nl-NL" dirty="0"/>
          </a:p>
        </p:txBody>
      </p:sp>
    </p:spTree>
    <p:extLst>
      <p:ext uri="{BB962C8B-B14F-4D97-AF65-F5344CB8AC3E}">
        <p14:creationId xmlns:p14="http://schemas.microsoft.com/office/powerpoint/2010/main" val="41353772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lstStyle/>
          <a:p>
            <a:endParaRPr lang="en-US" dirty="0" smtClean="0"/>
          </a:p>
          <a:p>
            <a:endParaRPr lang="en-US" dirty="0" smtClean="0"/>
          </a:p>
          <a:p>
            <a:r>
              <a:rPr lang="en-US" sz="7200" b="1" dirty="0" smtClean="0"/>
              <a:t>economieles@gmail.com</a:t>
            </a:r>
            <a:endParaRPr lang="nl-NL" sz="7200" b="1" dirty="0"/>
          </a:p>
        </p:txBody>
      </p:sp>
    </p:spTree>
    <p:extLst>
      <p:ext uri="{BB962C8B-B14F-4D97-AF65-F5344CB8AC3E}">
        <p14:creationId xmlns:p14="http://schemas.microsoft.com/office/powerpoint/2010/main" val="2012432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Syllabus </a:t>
            </a:r>
            <a:r>
              <a:rPr lang="en-US" b="1" dirty="0" err="1" smtClean="0">
                <a:solidFill>
                  <a:srgbClr val="FF0000"/>
                </a:solidFill>
              </a:rPr>
              <a:t>havo</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normAutofit/>
          </a:bodyPr>
          <a:lstStyle/>
          <a:p>
            <a:pPr algn="l"/>
            <a:r>
              <a:rPr lang="nl-NL" b="1" dirty="0" smtClean="0"/>
              <a:t>Havo Domein </a:t>
            </a:r>
            <a:r>
              <a:rPr lang="nl-NL" b="1" dirty="0"/>
              <a:t>E: Marketing</a:t>
            </a:r>
          </a:p>
          <a:p>
            <a:pPr algn="l"/>
            <a:endParaRPr lang="en-US" b="1" dirty="0" smtClean="0"/>
          </a:p>
          <a:p>
            <a:pPr algn="l"/>
            <a:r>
              <a:rPr lang="en-US" b="1" dirty="0" smtClean="0"/>
              <a:t>De </a:t>
            </a:r>
            <a:r>
              <a:rPr lang="en-US" b="1" dirty="0" err="1"/>
              <a:t>kandidaat</a:t>
            </a:r>
            <a:r>
              <a:rPr lang="en-US" b="1" dirty="0"/>
              <a:t> </a:t>
            </a:r>
            <a:r>
              <a:rPr lang="en-US" b="1" dirty="0" err="1"/>
              <a:t>kan</a:t>
            </a:r>
            <a:r>
              <a:rPr lang="en-US" b="1" dirty="0"/>
              <a:t> </a:t>
            </a:r>
            <a:r>
              <a:rPr lang="en-US" b="1" dirty="0" err="1" smtClean="0"/>
              <a:t>verklaren</a:t>
            </a:r>
            <a:r>
              <a:rPr lang="en-US" b="1" dirty="0" smtClean="0"/>
              <a:t> </a:t>
            </a:r>
            <a:r>
              <a:rPr lang="nl-NL" b="1" dirty="0"/>
              <a:t>wat marketing inhoudt, kan marketingdoelstellingen uitleggen, en kan uitleggen op welke wijze deze doelen gerealiseerd kunnen worden en de gevolgen beschrijven van marketing voor de consument en de maatschappij. </a:t>
            </a:r>
            <a:endParaRPr lang="nl-NL" b="1" dirty="0" smtClean="0"/>
          </a:p>
          <a:p>
            <a:pPr algn="l"/>
            <a:r>
              <a:rPr lang="nl-NL" b="1" dirty="0" err="1" smtClean="0"/>
              <a:t>Subdomein</a:t>
            </a:r>
            <a:r>
              <a:rPr lang="nl-NL" b="1" dirty="0" smtClean="0"/>
              <a:t> </a:t>
            </a:r>
            <a:r>
              <a:rPr lang="nl-NL" b="1" dirty="0"/>
              <a:t>E2: Marketingbeleid </a:t>
            </a:r>
            <a:endParaRPr lang="nl-NL" b="1" dirty="0" smtClean="0"/>
          </a:p>
          <a:p>
            <a:pPr algn="l"/>
            <a:r>
              <a:rPr lang="nl-NL" b="1" dirty="0" smtClean="0"/>
              <a:t>22</a:t>
            </a:r>
            <a:r>
              <a:rPr lang="nl-NL" b="1" dirty="0"/>
              <a:t>. De kandidaat kan het marketingbeleid van een organisatie beschrijven. Voor het centraal examen betekent dit dat de kandidaat het marketingbeleid van een organisatie kan uitleggen in relatie tot het begrip </a:t>
            </a:r>
            <a:r>
              <a:rPr lang="nl-NL" b="1" dirty="0" err="1" smtClean="0">
                <a:solidFill>
                  <a:srgbClr val="FF0000"/>
                </a:solidFill>
              </a:rPr>
              <a:t>klantwaardepropositie</a:t>
            </a:r>
            <a:r>
              <a:rPr lang="en-US" b="1" i="1" dirty="0" smtClean="0"/>
              <a:t>.</a:t>
            </a:r>
            <a:endParaRPr lang="nl-NL" b="1" i="1" dirty="0"/>
          </a:p>
          <a:p>
            <a:pPr algn="l"/>
            <a:endParaRPr lang="nl-NL" b="1" dirty="0" smtClean="0"/>
          </a:p>
        </p:txBody>
      </p:sp>
    </p:spTree>
    <p:extLst>
      <p:ext uri="{BB962C8B-B14F-4D97-AF65-F5344CB8AC3E}">
        <p14:creationId xmlns:p14="http://schemas.microsoft.com/office/powerpoint/2010/main" val="882166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Syllabus </a:t>
            </a:r>
            <a:r>
              <a:rPr lang="en-US" b="1" dirty="0" err="1" smtClean="0">
                <a:solidFill>
                  <a:srgbClr val="FF0000"/>
                </a:solidFill>
              </a:rPr>
              <a:t>vwo</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4026201"/>
          </a:xfrm>
        </p:spPr>
        <p:txBody>
          <a:bodyPr>
            <a:normAutofit lnSpcReduction="10000"/>
          </a:bodyPr>
          <a:lstStyle/>
          <a:p>
            <a:pPr algn="l"/>
            <a:r>
              <a:rPr lang="en-US" b="1" dirty="0" err="1" smtClean="0"/>
              <a:t>Vwo</a:t>
            </a:r>
            <a:r>
              <a:rPr lang="en-US" b="1" dirty="0" smtClean="0"/>
              <a:t> </a:t>
            </a:r>
            <a:r>
              <a:rPr lang="en-US" b="1" dirty="0" err="1" smtClean="0"/>
              <a:t>Domein</a:t>
            </a:r>
            <a:r>
              <a:rPr lang="en-US" b="1" dirty="0" smtClean="0"/>
              <a:t> E: Marketing</a:t>
            </a:r>
          </a:p>
          <a:p>
            <a:pPr algn="l"/>
            <a:endParaRPr lang="nl-NL" b="1" dirty="0" smtClean="0"/>
          </a:p>
          <a:p>
            <a:pPr algn="l"/>
            <a:r>
              <a:rPr lang="nl-NL" b="1" dirty="0" smtClean="0"/>
              <a:t>De </a:t>
            </a:r>
            <a:r>
              <a:rPr lang="nl-NL" b="1" dirty="0"/>
              <a:t>kandidaat kan uitleggen wat marketing inhoudt, kan marketingdoelstellingen opstellen en kan uitleggen op welke wijze deze doelen gerealiseerd kunnen worden en op welke wijze marketing uitwerkt op de consument en de maatschappij. </a:t>
            </a:r>
            <a:endParaRPr lang="nl-NL" b="1" dirty="0" smtClean="0"/>
          </a:p>
          <a:p>
            <a:pPr algn="l"/>
            <a:endParaRPr lang="nl-NL" b="1" dirty="0" smtClean="0"/>
          </a:p>
          <a:p>
            <a:pPr algn="l"/>
            <a:r>
              <a:rPr lang="nl-NL" b="1" dirty="0" err="1" smtClean="0"/>
              <a:t>Subdomein</a:t>
            </a:r>
            <a:r>
              <a:rPr lang="nl-NL" b="1" dirty="0" smtClean="0"/>
              <a:t> </a:t>
            </a:r>
            <a:r>
              <a:rPr lang="nl-NL" b="1" dirty="0"/>
              <a:t>E2: Marketingbeleid </a:t>
            </a:r>
            <a:endParaRPr lang="nl-NL" b="1" dirty="0" smtClean="0"/>
          </a:p>
          <a:p>
            <a:pPr algn="l"/>
            <a:r>
              <a:rPr lang="nl-NL" b="1" dirty="0" smtClean="0"/>
              <a:t>De </a:t>
            </a:r>
            <a:r>
              <a:rPr lang="nl-NL" b="1" dirty="0"/>
              <a:t>kandidaat kan het marketingbeleid van een organisatie beschrijven, analyseren en alternatieven op hoofdpunten afwegen. Voor het centraal examen betekent dit dat de kandidaat het marketingbeleid kan beoordelen in relatie tot het begrip </a:t>
            </a:r>
            <a:r>
              <a:rPr lang="nl-NL" b="1" dirty="0" err="1">
                <a:solidFill>
                  <a:srgbClr val="FF0000"/>
                </a:solidFill>
              </a:rPr>
              <a:t>klantwaardepropositie</a:t>
            </a:r>
            <a:r>
              <a:rPr lang="nl-NL" b="1" dirty="0"/>
              <a:t>.</a:t>
            </a:r>
            <a:endParaRPr lang="en-US" b="1" dirty="0" smtClean="0"/>
          </a:p>
          <a:p>
            <a:pPr algn="l"/>
            <a:endParaRPr lang="en-US" b="1" dirty="0" smtClean="0"/>
          </a:p>
        </p:txBody>
      </p:sp>
    </p:spTree>
    <p:extLst>
      <p:ext uri="{BB962C8B-B14F-4D97-AF65-F5344CB8AC3E}">
        <p14:creationId xmlns:p14="http://schemas.microsoft.com/office/powerpoint/2010/main" val="1445270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err="1" smtClean="0">
                <a:solidFill>
                  <a:srgbClr val="FF0000"/>
                </a:solidFill>
              </a:rPr>
              <a:t>Taxonomie</a:t>
            </a:r>
            <a:r>
              <a:rPr lang="en-US" b="1" dirty="0" smtClean="0">
                <a:solidFill>
                  <a:srgbClr val="FF0000"/>
                </a:solidFill>
              </a:rPr>
              <a:t> Bloom</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4045672"/>
          </a:xfrm>
        </p:spPr>
        <p:txBody>
          <a:bodyPr>
            <a:normAutofit/>
          </a:bodyPr>
          <a:lstStyle/>
          <a:p>
            <a:r>
              <a:rPr lang="en-US" dirty="0" smtClean="0"/>
              <a:t>						</a:t>
            </a:r>
            <a:r>
              <a:rPr lang="en-US" b="1" dirty="0" err="1" smtClean="0"/>
              <a:t>Hogere</a:t>
            </a:r>
            <a:r>
              <a:rPr lang="en-US" b="1" dirty="0" smtClean="0"/>
              <a:t> </a:t>
            </a:r>
            <a:r>
              <a:rPr lang="en-US" b="1" dirty="0" err="1" smtClean="0"/>
              <a:t>orde</a:t>
            </a:r>
            <a:r>
              <a:rPr lang="en-US" b="1" dirty="0" smtClean="0"/>
              <a:t> </a:t>
            </a:r>
            <a:r>
              <a:rPr lang="en-US" b="1" dirty="0" err="1" smtClean="0"/>
              <a:t>denken</a:t>
            </a:r>
            <a:endParaRPr lang="en-US" b="1" dirty="0"/>
          </a:p>
          <a:p>
            <a:r>
              <a:rPr lang="en-US" b="1" i="1" dirty="0" smtClean="0">
                <a:solidFill>
                  <a:schemeClr val="bg2">
                    <a:lumMod val="10000"/>
                  </a:schemeClr>
                </a:solidFill>
              </a:rPr>
              <a:t>Cre</a:t>
            </a:r>
            <a:r>
              <a:rPr lang="en-US" b="1" i="1" dirty="0" smtClean="0">
                <a:solidFill>
                  <a:schemeClr val="bg2">
                    <a:lumMod val="10000"/>
                  </a:schemeClr>
                </a:solidFill>
                <a:cs typeface="Arial" panose="020B0604020202020204" pitchFamily="34" charset="0"/>
              </a:rPr>
              <a:t>ating</a:t>
            </a:r>
            <a:endParaRPr lang="en-US" b="1" i="1" dirty="0" smtClean="0">
              <a:solidFill>
                <a:schemeClr val="bg2">
                  <a:lumMod val="10000"/>
                </a:schemeClr>
              </a:solidFill>
            </a:endParaRPr>
          </a:p>
          <a:p>
            <a:pPr>
              <a:lnSpc>
                <a:spcPct val="100000"/>
              </a:lnSpc>
            </a:pPr>
            <a:r>
              <a:rPr lang="en-US" b="1" i="1" dirty="0"/>
              <a:t>Evaluating</a:t>
            </a:r>
          </a:p>
          <a:p>
            <a:r>
              <a:rPr lang="en-US" b="1" i="1" dirty="0" smtClean="0"/>
              <a:t>Analyzing </a:t>
            </a:r>
          </a:p>
          <a:p>
            <a:r>
              <a:rPr lang="en-US" b="1" i="1" dirty="0" smtClean="0">
                <a:solidFill>
                  <a:srgbClr val="00B050"/>
                </a:solidFill>
              </a:rPr>
              <a:t>Applying (</a:t>
            </a:r>
            <a:r>
              <a:rPr lang="en-US" b="1" i="1" dirty="0" err="1" smtClean="0">
                <a:solidFill>
                  <a:srgbClr val="00B050"/>
                </a:solidFill>
              </a:rPr>
              <a:t>opdracht</a:t>
            </a:r>
            <a:r>
              <a:rPr lang="en-US" b="1" i="1" dirty="0" smtClean="0">
                <a:solidFill>
                  <a:srgbClr val="00B050"/>
                </a:solidFill>
              </a:rPr>
              <a:t> 2)</a:t>
            </a:r>
          </a:p>
          <a:p>
            <a:r>
              <a:rPr lang="en-US" b="1" i="1" dirty="0" smtClean="0">
                <a:solidFill>
                  <a:srgbClr val="00B050"/>
                </a:solidFill>
              </a:rPr>
              <a:t>				Understanding (</a:t>
            </a:r>
            <a:r>
              <a:rPr lang="en-US" b="1" i="1" dirty="0" err="1" smtClean="0">
                <a:solidFill>
                  <a:srgbClr val="00B050"/>
                </a:solidFill>
              </a:rPr>
              <a:t>opdracht</a:t>
            </a:r>
            <a:r>
              <a:rPr lang="en-US" b="1" i="1" dirty="0" smtClean="0">
                <a:solidFill>
                  <a:srgbClr val="00B050"/>
                </a:solidFill>
              </a:rPr>
              <a:t> 1 en 3)				</a:t>
            </a:r>
          </a:p>
          <a:p>
            <a:r>
              <a:rPr lang="en-US" b="1" i="1" dirty="0" smtClean="0"/>
              <a:t>Remembering</a:t>
            </a:r>
          </a:p>
          <a:p>
            <a:r>
              <a:rPr lang="en-US" dirty="0" smtClean="0"/>
              <a:t>						</a:t>
            </a:r>
            <a:r>
              <a:rPr lang="en-US" b="1" dirty="0" err="1" smtClean="0"/>
              <a:t>Lagere</a:t>
            </a:r>
            <a:r>
              <a:rPr lang="en-US" b="1" dirty="0" smtClean="0"/>
              <a:t> </a:t>
            </a:r>
            <a:r>
              <a:rPr lang="en-US" b="1" dirty="0" err="1" smtClean="0"/>
              <a:t>orde</a:t>
            </a:r>
            <a:r>
              <a:rPr lang="en-US" b="1" dirty="0" smtClean="0"/>
              <a:t> </a:t>
            </a:r>
            <a:r>
              <a:rPr lang="en-US" b="1" dirty="0" err="1" smtClean="0"/>
              <a:t>denken</a:t>
            </a:r>
            <a:endParaRPr lang="en-US" b="1" dirty="0"/>
          </a:p>
          <a:p>
            <a:endParaRPr lang="en-US" dirty="0" smtClean="0"/>
          </a:p>
          <a:p>
            <a:endParaRPr lang="en-US" dirty="0"/>
          </a:p>
          <a:p>
            <a:endParaRPr lang="en-US" dirty="0" smtClean="0"/>
          </a:p>
          <a:p>
            <a:endParaRPr lang="en-US" dirty="0"/>
          </a:p>
          <a:p>
            <a:endParaRPr lang="en-US" dirty="0" smtClean="0"/>
          </a:p>
          <a:p>
            <a:endParaRPr lang="en-US" dirty="0"/>
          </a:p>
          <a:p>
            <a:endParaRPr lang="nl-NL" dirty="0"/>
          </a:p>
        </p:txBody>
      </p:sp>
      <p:sp>
        <p:nvSpPr>
          <p:cNvPr id="7" name="Down Arrow 6"/>
          <p:cNvSpPr/>
          <p:nvPr/>
        </p:nvSpPr>
        <p:spPr>
          <a:xfrm rot="10800000">
            <a:off x="8076076" y="2713244"/>
            <a:ext cx="1145310" cy="2290618"/>
          </a:xfrm>
          <a:prstGeom prst="downArrow">
            <a:avLst/>
          </a:prstGeom>
          <a:solidFill>
            <a:schemeClr val="accent3">
              <a:lumMod val="60000"/>
              <a:lumOff val="4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710798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err="1" smtClean="0">
                <a:solidFill>
                  <a:srgbClr val="FF0000"/>
                </a:solidFill>
              </a:rPr>
              <a:t>Doel</a:t>
            </a:r>
            <a:r>
              <a:rPr lang="en-US" b="1" dirty="0" smtClean="0">
                <a:solidFill>
                  <a:srgbClr val="FF0000"/>
                </a:solidFill>
              </a:rPr>
              <a:t> </a:t>
            </a:r>
            <a:r>
              <a:rPr lang="en-US" b="1" dirty="0" err="1" smtClean="0">
                <a:solidFill>
                  <a:srgbClr val="FF0000"/>
                </a:solidFill>
              </a:rPr>
              <a:t>voor</a:t>
            </a:r>
            <a:r>
              <a:rPr lang="en-US" b="1" dirty="0" smtClean="0">
                <a:solidFill>
                  <a:srgbClr val="FF0000"/>
                </a:solidFill>
              </a:rPr>
              <a:t> </a:t>
            </a:r>
            <a:r>
              <a:rPr lang="en-US" b="1" dirty="0" err="1" smtClean="0">
                <a:solidFill>
                  <a:srgbClr val="FF0000"/>
                </a:solidFill>
              </a:rPr>
              <a:t>deze</a:t>
            </a:r>
            <a:r>
              <a:rPr lang="en-US" b="1" dirty="0" smtClean="0">
                <a:solidFill>
                  <a:srgbClr val="FF0000"/>
                </a:solidFill>
              </a:rPr>
              <a:t> </a:t>
            </a:r>
            <a:r>
              <a:rPr lang="en-US" b="1" dirty="0" err="1" smtClean="0">
                <a:solidFill>
                  <a:srgbClr val="FF0000"/>
                </a:solidFill>
              </a:rPr>
              <a:t>bijeenkomst</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lstStyle/>
          <a:p>
            <a:pPr algn="l"/>
            <a:r>
              <a:rPr lang="en-US" b="1" dirty="0" err="1" smtClean="0"/>
              <a:t>Docenten</a:t>
            </a:r>
            <a:r>
              <a:rPr lang="en-US" b="1" dirty="0" smtClean="0"/>
              <a:t> </a:t>
            </a:r>
            <a:r>
              <a:rPr lang="en-US" b="1" dirty="0" err="1" smtClean="0"/>
              <a:t>kunnen</a:t>
            </a:r>
            <a:r>
              <a:rPr lang="en-US" b="1" dirty="0" smtClean="0"/>
              <a:t> </a:t>
            </a:r>
            <a:r>
              <a:rPr lang="en-US" b="1" dirty="0" err="1" smtClean="0"/>
              <a:t>werkvormen</a:t>
            </a:r>
            <a:r>
              <a:rPr lang="en-US" b="1" dirty="0" smtClean="0"/>
              <a:t> over het Business model Canvas </a:t>
            </a:r>
            <a:r>
              <a:rPr lang="en-US" b="1" dirty="0" err="1" smtClean="0"/>
              <a:t>evalueren</a:t>
            </a:r>
            <a:r>
              <a:rPr lang="en-US" b="1" dirty="0" smtClean="0"/>
              <a:t>.</a:t>
            </a:r>
          </a:p>
          <a:p>
            <a:pPr algn="l"/>
            <a:r>
              <a:rPr lang="en-US" b="1" dirty="0" smtClean="0"/>
              <a:t>(De focus </a:t>
            </a:r>
            <a:r>
              <a:rPr lang="en-US" b="1" dirty="0" err="1" smtClean="0"/>
              <a:t>ligt</a:t>
            </a:r>
            <a:r>
              <a:rPr lang="en-US" b="1" dirty="0" smtClean="0"/>
              <a:t> in </a:t>
            </a:r>
            <a:r>
              <a:rPr lang="en-US" b="1" dirty="0" err="1" smtClean="0"/>
              <a:t>deze</a:t>
            </a:r>
            <a:r>
              <a:rPr lang="en-US" b="1" dirty="0" smtClean="0"/>
              <a:t> workshop op de </a:t>
            </a:r>
            <a:r>
              <a:rPr lang="en-US" b="1" dirty="0" err="1" smtClean="0"/>
              <a:t>linkerkant</a:t>
            </a:r>
            <a:r>
              <a:rPr lang="en-US" b="1" dirty="0" smtClean="0"/>
              <a:t> van het Business model Canvas.)</a:t>
            </a:r>
            <a:endParaRPr lang="en-US" b="1" dirty="0"/>
          </a:p>
          <a:p>
            <a:endParaRPr lang="en-US" b="1" dirty="0" smtClean="0"/>
          </a:p>
        </p:txBody>
      </p:sp>
    </p:spTree>
    <p:extLst>
      <p:ext uri="{BB962C8B-B14F-4D97-AF65-F5344CB8AC3E}">
        <p14:creationId xmlns:p14="http://schemas.microsoft.com/office/powerpoint/2010/main" val="2279211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Schema</a:t>
            </a:r>
            <a:endParaRPr lang="nl-NL" b="1" dirty="0">
              <a:solidFill>
                <a:srgbClr val="FF0000"/>
              </a:solidFill>
            </a:endParaRPr>
          </a:p>
        </p:txBody>
      </p:sp>
      <p:sp>
        <p:nvSpPr>
          <p:cNvPr id="3" name="Ondertitel 2">
            <a:extLst>
              <a:ext uri="{FF2B5EF4-FFF2-40B4-BE49-F238E27FC236}">
                <a16:creationId xmlns="" xmlns:a16="http://schemas.microsoft.com/office/drawing/2014/main" id="{7064AD21-ABBB-4255-9620-FE513206655D}"/>
              </a:ext>
            </a:extLst>
          </p:cNvPr>
          <p:cNvSpPr>
            <a:spLocks noGrp="1"/>
          </p:cNvSpPr>
          <p:nvPr>
            <p:ph type="subTitle" idx="1"/>
          </p:nvPr>
        </p:nvSpPr>
        <p:spPr>
          <a:xfrm>
            <a:off x="189470" y="2078037"/>
            <a:ext cx="11697730" cy="3861443"/>
          </a:xfrm>
        </p:spPr>
        <p:txBody>
          <a:bodyPr/>
          <a:lstStyle/>
          <a:p>
            <a:pPr algn="l"/>
            <a:r>
              <a:rPr lang="en-US" b="1" dirty="0" smtClean="0">
                <a:solidFill>
                  <a:srgbClr val="00B050"/>
                </a:solidFill>
              </a:rPr>
              <a:t> </a:t>
            </a:r>
          </a:p>
        </p:txBody>
      </p:sp>
      <p:graphicFrame>
        <p:nvGraphicFramePr>
          <p:cNvPr id="4" name="Table 3"/>
          <p:cNvGraphicFramePr>
            <a:graphicFrameLocks noGrp="1"/>
          </p:cNvGraphicFramePr>
          <p:nvPr>
            <p:extLst>
              <p:ext uri="{D42A27DB-BD31-4B8C-83A1-F6EECF244321}">
                <p14:modId xmlns:p14="http://schemas.microsoft.com/office/powerpoint/2010/main" val="2857407472"/>
              </p:ext>
            </p:extLst>
          </p:nvPr>
        </p:nvGraphicFramePr>
        <p:xfrm>
          <a:off x="1394083" y="2668249"/>
          <a:ext cx="9099031" cy="2698229"/>
        </p:xfrm>
        <a:graphic>
          <a:graphicData uri="http://schemas.openxmlformats.org/drawingml/2006/table">
            <a:tbl>
              <a:tblPr firstRow="1" firstCol="1" bandRow="1"/>
              <a:tblGrid>
                <a:gridCol w="3562499"/>
                <a:gridCol w="1929854"/>
                <a:gridCol w="3606678"/>
              </a:tblGrid>
              <a:tr h="1368497">
                <a:tc>
                  <a:txBody>
                    <a:bodyPr/>
                    <a:lstStyle/>
                    <a:p>
                      <a:pPr marL="0" marR="0" algn="ctr">
                        <a:spcBef>
                          <a:spcPts val="0"/>
                        </a:spcBef>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2400" dirty="0" smtClean="0">
                          <a:effectLst/>
                          <a:latin typeface="Calibri" panose="020F0502020204030204" pitchFamily="34" charset="0"/>
                          <a:ea typeface="Calibri" panose="020F0502020204030204" pitchFamily="34" charset="0"/>
                          <a:cs typeface="Times New Roman" panose="02020603050405020304" pitchFamily="18" charset="0"/>
                        </a:rPr>
                        <a:t>Voor</a:t>
                      </a:r>
                      <a:r>
                        <a:rPr lang="nl-NL" sz="2400" baseline="0" dirty="0" smtClean="0">
                          <a:effectLst/>
                          <a:latin typeface="Calibri" panose="020F0502020204030204" pitchFamily="34" charset="0"/>
                          <a:ea typeface="Calibri" panose="020F0502020204030204" pitchFamily="34" charset="0"/>
                          <a:cs typeface="Times New Roman" panose="02020603050405020304" pitchFamily="18" charset="0"/>
                        </a:rPr>
                        <a:t> de o</a:t>
                      </a:r>
                      <a:r>
                        <a:rPr lang="nl-NL" sz="2400" dirty="0" smtClean="0">
                          <a:effectLst/>
                          <a:latin typeface="Calibri" panose="020F0502020204030204" pitchFamily="34" charset="0"/>
                          <a:ea typeface="Calibri" panose="020F0502020204030204" pitchFamily="34" charset="0"/>
                          <a:cs typeface="Times New Roman" panose="02020603050405020304" pitchFamily="18" charset="0"/>
                        </a:rPr>
                        <a:t>rganisatie</a:t>
                      </a:r>
                      <a:endParaRPr lang="nl-NL" sz="24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2400" dirty="0" smtClean="0">
                          <a:effectLst/>
                          <a:latin typeface="Calibri" panose="020F0502020204030204" pitchFamily="34" charset="0"/>
                          <a:ea typeface="Calibri" panose="020F0502020204030204" pitchFamily="34" charset="0"/>
                          <a:cs typeface="Times New Roman" panose="02020603050405020304" pitchFamily="18" charset="0"/>
                        </a:rPr>
                        <a:t>Aanbod</a:t>
                      </a:r>
                      <a:endParaRPr lang="nl-NL"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2400" dirty="0" smtClean="0">
                          <a:effectLst/>
                          <a:latin typeface="Calibri" panose="020F0502020204030204" pitchFamily="34" charset="0"/>
                          <a:ea typeface="Times New Roman" panose="02020603050405020304" pitchFamily="18" charset="0"/>
                          <a:cs typeface="Times New Roman" panose="02020603050405020304" pitchFamily="18" charset="0"/>
                        </a:rPr>
                        <a:t>Aandacht</a:t>
                      </a:r>
                      <a:r>
                        <a:rPr lang="nl-NL" sz="2400" baseline="0" dirty="0" smtClean="0">
                          <a:effectLst/>
                          <a:latin typeface="Calibri" panose="020F0502020204030204" pitchFamily="34" charset="0"/>
                          <a:ea typeface="Times New Roman" panose="02020603050405020304" pitchFamily="18" charset="0"/>
                          <a:cs typeface="Times New Roman" panose="02020603050405020304" pitchFamily="18" charset="0"/>
                        </a:rPr>
                        <a:t> voor k</a:t>
                      </a:r>
                      <a:r>
                        <a:rPr lang="nl-NL" sz="2400" dirty="0" smtClean="0">
                          <a:effectLst/>
                          <a:latin typeface="Calibri" panose="020F0502020204030204" pitchFamily="34" charset="0"/>
                          <a:ea typeface="Times New Roman" panose="02020603050405020304" pitchFamily="18" charset="0"/>
                          <a:cs typeface="Times New Roman" panose="02020603050405020304" pitchFamily="18" charset="0"/>
                        </a:rPr>
                        <a:t>lanten</a:t>
                      </a:r>
                      <a:endParaRPr lang="nl-NL"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9732">
                <a:tc gridSpan="3">
                  <a:txBody>
                    <a:bodyPr/>
                    <a:lstStyle/>
                    <a:p>
                      <a:pPr marL="0" marR="0" algn="ctr">
                        <a:spcBef>
                          <a:spcPts val="0"/>
                        </a:spcBef>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nl-NL" sz="2400" dirty="0" smtClean="0">
                          <a:effectLst/>
                          <a:latin typeface="Calibri" panose="020F0502020204030204" pitchFamily="34" charset="0"/>
                          <a:ea typeface="Calibri" panose="020F0502020204030204" pitchFamily="34" charset="0"/>
                          <a:cs typeface="Times New Roman" panose="02020603050405020304" pitchFamily="18" charset="0"/>
                        </a:rPr>
                        <a:t>Financiële</a:t>
                      </a:r>
                      <a:r>
                        <a:rPr lang="nl-NL" sz="24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nl-NL" sz="2400" baseline="0" dirty="0" smtClean="0">
                          <a:effectLst/>
                          <a:latin typeface="Calibri" panose="020F0502020204030204" pitchFamily="34" charset="0"/>
                          <a:ea typeface="Calibri" panose="020F0502020204030204" pitchFamily="34" charset="0"/>
                          <a:cs typeface="Times New Roman" panose="02020603050405020304" pitchFamily="18" charset="0"/>
                        </a:rPr>
                        <a:t>levensvatbaarheid</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r>
            </a:tbl>
          </a:graphicData>
        </a:graphic>
      </p:graphicFrame>
      <p:cxnSp>
        <p:nvCxnSpPr>
          <p:cNvPr id="11" name="Straight Arrow Connector 10"/>
          <p:cNvCxnSpPr/>
          <p:nvPr/>
        </p:nvCxnSpPr>
        <p:spPr>
          <a:xfrm>
            <a:off x="3880022" y="3871784"/>
            <a:ext cx="1021492" cy="3542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6590271" y="3871784"/>
            <a:ext cx="1070918" cy="3542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Rechte verbindingslijn met pijl 6"/>
          <p:cNvCxnSpPr/>
          <p:nvPr/>
        </p:nvCxnSpPr>
        <p:spPr>
          <a:xfrm>
            <a:off x="4548266" y="3254089"/>
            <a:ext cx="50153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Rechte verbindingslijn met pijl 11"/>
          <p:cNvCxnSpPr/>
          <p:nvPr/>
        </p:nvCxnSpPr>
        <p:spPr>
          <a:xfrm>
            <a:off x="6712876" y="3254089"/>
            <a:ext cx="50153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6043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TotalTime>
  <Words>1128</Words>
  <Application>Microsoft Office PowerPoint</Application>
  <PresentationFormat>Widescreen</PresentationFormat>
  <Paragraphs>948</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Calibri Light</vt:lpstr>
      <vt:lpstr>Times New Roman</vt:lpstr>
      <vt:lpstr>Kantoorthema</vt:lpstr>
      <vt:lpstr>Business model Canvas</vt:lpstr>
      <vt:lpstr>De bedenker: Alexander Osterwalder</vt:lpstr>
      <vt:lpstr>Programma</vt:lpstr>
      <vt:lpstr>Syllabi</vt:lpstr>
      <vt:lpstr>Syllabus havo</vt:lpstr>
      <vt:lpstr>Syllabus vwo</vt:lpstr>
      <vt:lpstr>Taxonomie Bloom</vt:lpstr>
      <vt:lpstr>Doel voor deze bijeenkomst</vt:lpstr>
      <vt:lpstr>Schema</vt:lpstr>
      <vt:lpstr>Voorbeeld</vt:lpstr>
      <vt:lpstr>De linkerkant van het model</vt:lpstr>
      <vt:lpstr>Voor de organisatie</vt:lpstr>
      <vt:lpstr>Voorbeeld</vt:lpstr>
      <vt:lpstr>PowerPoint Presentation</vt:lpstr>
      <vt:lpstr>PowerPoint Presentation</vt:lpstr>
      <vt:lpstr>Opdracht 1</vt:lpstr>
      <vt:lpstr> Business Model Canvas voor Metro</vt:lpstr>
      <vt:lpstr>Opdracht 2</vt:lpstr>
      <vt:lpstr>Mogelijk antwoord</vt:lpstr>
      <vt:lpstr>Opdracht 3</vt:lpstr>
      <vt:lpstr>Antwoordvel</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Welke organisatie ben ik?</vt:lpstr>
      <vt:lpstr> Wie ben ik?</vt:lpstr>
      <vt:lpstr>Bepalen score</vt:lpstr>
      <vt:lpstr>Welke organisatie ben ik?</vt:lpstr>
      <vt:lpstr>PowerPoint Presentation</vt:lpstr>
      <vt:lpstr>Welke organisatie ben ik?</vt:lpstr>
      <vt:lpstr>PowerPoint Presentation</vt:lpstr>
      <vt:lpstr>Beschrijf het businessmodel van Rega</vt:lpstr>
      <vt:lpstr>Beschrijving Rega</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Henri van den Hout</dc:creator>
  <cp:lastModifiedBy>H.A.J.P. van den Hout</cp:lastModifiedBy>
  <cp:revision>123</cp:revision>
  <dcterms:created xsi:type="dcterms:W3CDTF">2017-09-15T13:25:34Z</dcterms:created>
  <dcterms:modified xsi:type="dcterms:W3CDTF">2018-04-23T14:20:08Z</dcterms:modified>
</cp:coreProperties>
</file>