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59" r:id="rId4"/>
    <p:sldId id="283" r:id="rId5"/>
    <p:sldId id="284" r:id="rId6"/>
    <p:sldId id="285" r:id="rId7"/>
    <p:sldId id="276" r:id="rId8"/>
    <p:sldId id="309" r:id="rId9"/>
    <p:sldId id="310" r:id="rId10"/>
    <p:sldId id="299" r:id="rId11"/>
    <p:sldId id="317" r:id="rId12"/>
    <p:sldId id="300" r:id="rId13"/>
    <p:sldId id="302" r:id="rId14"/>
    <p:sldId id="287" r:id="rId15"/>
    <p:sldId id="305" r:id="rId16"/>
    <p:sldId id="313" r:id="rId17"/>
    <p:sldId id="298" r:id="rId18"/>
    <p:sldId id="296" r:id="rId19"/>
    <p:sldId id="306" r:id="rId20"/>
    <p:sldId id="307" r:id="rId21"/>
    <p:sldId id="295" r:id="rId22"/>
    <p:sldId id="315" r:id="rId23"/>
    <p:sldId id="293" r:id="rId24"/>
    <p:sldId id="308" r:id="rId25"/>
    <p:sldId id="316" r:id="rId26"/>
    <p:sldId id="304" r:id="rId27"/>
    <p:sldId id="318" r:id="rId28"/>
    <p:sldId id="280" r:id="rId2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J.P. van den Hout" initials="HvdH" lastIdx="2" clrIdx="0">
    <p:extLst>
      <p:ext uri="{19B8F6BF-5375-455C-9EA6-DF929625EA0E}">
        <p15:presenceInfo xmlns:p15="http://schemas.microsoft.com/office/powerpoint/2012/main" userId="S-1-5-21-3009188405-4059014094-2327816963-879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eo Roos" userId="222717e5814001d8" providerId="LiveId" clId="{84904544-3C72-4D32-B5BE-7B8657CD4E27}"/>
    <pc:docChg chg="custSel addSld modSld modMainMaster">
      <pc:chgData name="Theo Roos" userId="222717e5814001d8" providerId="LiveId" clId="{84904544-3C72-4D32-B5BE-7B8657CD4E27}" dt="2017-09-15T13:58:22.905" v="13"/>
      <pc:docMkLst>
        <pc:docMk/>
      </pc:docMkLst>
      <pc:sldChg chg="delSp setBg">
        <pc:chgData name="Theo Roos" userId="222717e5814001d8" providerId="LiveId" clId="{84904544-3C72-4D32-B5BE-7B8657CD4E27}" dt="2017-09-15T13:27:34.327" v="6"/>
        <pc:sldMkLst>
          <pc:docMk/>
          <pc:sldMk cId="2498594689" sldId="256"/>
        </pc:sldMkLst>
        <pc:picChg chg="del">
          <ac:chgData name="Theo Roos" userId="222717e5814001d8" providerId="LiveId" clId="{84904544-3C72-4D32-B5BE-7B8657CD4E27}" dt="2017-09-15T13:27:17.253" v="1" actId="478"/>
          <ac:picMkLst>
            <pc:docMk/>
            <pc:sldMk cId="2498594689" sldId="256"/>
            <ac:picMk id="5" creationId="{6345E863-F05D-41DF-BE1A-BC870AA2EE22}"/>
          </ac:picMkLst>
        </pc:picChg>
        <pc:picChg chg="del">
          <ac:chgData name="Theo Roos" userId="222717e5814001d8" providerId="LiveId" clId="{84904544-3C72-4D32-B5BE-7B8657CD4E27}" dt="2017-09-15T13:27:17.253" v="1" actId="478"/>
          <ac:picMkLst>
            <pc:docMk/>
            <pc:sldMk cId="2498594689" sldId="256"/>
            <ac:picMk id="7" creationId="{256BE895-7809-4702-A513-1E66363FE78D}"/>
          </ac:picMkLst>
        </pc:picChg>
      </pc:sldChg>
      <pc:sldChg chg="add setBg">
        <pc:chgData name="Theo Roos" userId="222717e5814001d8" providerId="LiveId" clId="{84904544-3C72-4D32-B5BE-7B8657CD4E27}" dt="2017-09-15T13:58:22.905" v="13"/>
        <pc:sldMkLst>
          <pc:docMk/>
          <pc:sldMk cId="1475141399" sldId="257"/>
        </pc:sldMkLst>
      </pc:sldChg>
      <pc:sldMasterChg chg="setBg modSldLayout">
        <pc:chgData name="Theo Roos" userId="222717e5814001d8" providerId="LiveId" clId="{84904544-3C72-4D32-B5BE-7B8657CD4E27}" dt="2017-09-15T13:58:22.905" v="13"/>
        <pc:sldMasterMkLst>
          <pc:docMk/>
          <pc:sldMasterMk cId="1167046611" sldId="2147483648"/>
        </pc:sldMasterMkLst>
        <pc:sldLayoutChg chg="setBg">
          <pc:chgData name="Theo Roos" userId="222717e5814001d8" providerId="LiveId" clId="{84904544-3C72-4D32-B5BE-7B8657CD4E27}" dt="2017-09-15T13:58:22.905" v="13"/>
          <pc:sldLayoutMkLst>
            <pc:docMk/>
            <pc:sldMasterMk cId="1167046611" sldId="2147483648"/>
            <pc:sldLayoutMk cId="3363832958" sldId="2147483649"/>
          </pc:sldLayoutMkLst>
        </pc:sldLayoutChg>
        <pc:sldLayoutChg chg="setBg">
          <pc:chgData name="Theo Roos" userId="222717e5814001d8" providerId="LiveId" clId="{84904544-3C72-4D32-B5BE-7B8657CD4E27}" dt="2017-09-15T13:58:22.905" v="13"/>
          <pc:sldLayoutMkLst>
            <pc:docMk/>
            <pc:sldMasterMk cId="1167046611" sldId="2147483648"/>
            <pc:sldLayoutMk cId="1869431829" sldId="2147483650"/>
          </pc:sldLayoutMkLst>
        </pc:sldLayoutChg>
        <pc:sldLayoutChg chg="setBg">
          <pc:chgData name="Theo Roos" userId="222717e5814001d8" providerId="LiveId" clId="{84904544-3C72-4D32-B5BE-7B8657CD4E27}" dt="2017-09-15T13:58:22.905" v="13"/>
          <pc:sldLayoutMkLst>
            <pc:docMk/>
            <pc:sldMasterMk cId="1167046611" sldId="2147483648"/>
            <pc:sldLayoutMk cId="3428827688" sldId="2147483651"/>
          </pc:sldLayoutMkLst>
        </pc:sldLayoutChg>
        <pc:sldLayoutChg chg="setBg">
          <pc:chgData name="Theo Roos" userId="222717e5814001d8" providerId="LiveId" clId="{84904544-3C72-4D32-B5BE-7B8657CD4E27}" dt="2017-09-15T13:58:22.905" v="13"/>
          <pc:sldLayoutMkLst>
            <pc:docMk/>
            <pc:sldMasterMk cId="1167046611" sldId="2147483648"/>
            <pc:sldLayoutMk cId="3750565473" sldId="2147483652"/>
          </pc:sldLayoutMkLst>
        </pc:sldLayoutChg>
        <pc:sldLayoutChg chg="setBg">
          <pc:chgData name="Theo Roos" userId="222717e5814001d8" providerId="LiveId" clId="{84904544-3C72-4D32-B5BE-7B8657CD4E27}" dt="2017-09-15T13:58:22.905" v="13"/>
          <pc:sldLayoutMkLst>
            <pc:docMk/>
            <pc:sldMasterMk cId="1167046611" sldId="2147483648"/>
            <pc:sldLayoutMk cId="4133140502" sldId="2147483653"/>
          </pc:sldLayoutMkLst>
        </pc:sldLayoutChg>
        <pc:sldLayoutChg chg="setBg">
          <pc:chgData name="Theo Roos" userId="222717e5814001d8" providerId="LiveId" clId="{84904544-3C72-4D32-B5BE-7B8657CD4E27}" dt="2017-09-15T13:58:22.905" v="13"/>
          <pc:sldLayoutMkLst>
            <pc:docMk/>
            <pc:sldMasterMk cId="1167046611" sldId="2147483648"/>
            <pc:sldLayoutMk cId="4286732497" sldId="2147483654"/>
          </pc:sldLayoutMkLst>
        </pc:sldLayoutChg>
        <pc:sldLayoutChg chg="setBg">
          <pc:chgData name="Theo Roos" userId="222717e5814001d8" providerId="LiveId" clId="{84904544-3C72-4D32-B5BE-7B8657CD4E27}" dt="2017-09-15T13:58:22.905" v="13"/>
          <pc:sldLayoutMkLst>
            <pc:docMk/>
            <pc:sldMasterMk cId="1167046611" sldId="2147483648"/>
            <pc:sldLayoutMk cId="4038145590" sldId="2147483655"/>
          </pc:sldLayoutMkLst>
        </pc:sldLayoutChg>
        <pc:sldLayoutChg chg="setBg">
          <pc:chgData name="Theo Roos" userId="222717e5814001d8" providerId="LiveId" clId="{84904544-3C72-4D32-B5BE-7B8657CD4E27}" dt="2017-09-15T13:58:22.905" v="13"/>
          <pc:sldLayoutMkLst>
            <pc:docMk/>
            <pc:sldMasterMk cId="1167046611" sldId="2147483648"/>
            <pc:sldLayoutMk cId="2857216388" sldId="2147483656"/>
          </pc:sldLayoutMkLst>
        </pc:sldLayoutChg>
        <pc:sldLayoutChg chg="setBg">
          <pc:chgData name="Theo Roos" userId="222717e5814001d8" providerId="LiveId" clId="{84904544-3C72-4D32-B5BE-7B8657CD4E27}" dt="2017-09-15T13:58:22.905" v="13"/>
          <pc:sldLayoutMkLst>
            <pc:docMk/>
            <pc:sldMasterMk cId="1167046611" sldId="2147483648"/>
            <pc:sldLayoutMk cId="3611820995" sldId="2147483657"/>
          </pc:sldLayoutMkLst>
        </pc:sldLayoutChg>
        <pc:sldLayoutChg chg="setBg">
          <pc:chgData name="Theo Roos" userId="222717e5814001d8" providerId="LiveId" clId="{84904544-3C72-4D32-B5BE-7B8657CD4E27}" dt="2017-09-15T13:58:22.905" v="13"/>
          <pc:sldLayoutMkLst>
            <pc:docMk/>
            <pc:sldMasterMk cId="1167046611" sldId="2147483648"/>
            <pc:sldLayoutMk cId="1424654136" sldId="2147483658"/>
          </pc:sldLayoutMkLst>
        </pc:sldLayoutChg>
        <pc:sldLayoutChg chg="setBg">
          <pc:chgData name="Theo Roos" userId="222717e5814001d8" providerId="LiveId" clId="{84904544-3C72-4D32-B5BE-7B8657CD4E27}" dt="2017-09-15T13:58:22.905" v="13"/>
          <pc:sldLayoutMkLst>
            <pc:docMk/>
            <pc:sldMasterMk cId="1167046611" sldId="2147483648"/>
            <pc:sldLayoutMk cId="1689341776"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98D273E-AFCF-44E5-8DDD-40420142BC8E}"/>
              </a:ext>
            </a:extLst>
          </p:cNvPr>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a:extLst>
              <a:ext uri="{FF2B5EF4-FFF2-40B4-BE49-F238E27FC236}">
                <a16:creationId xmlns:a16="http://schemas.microsoft.com/office/drawing/2014/main" xmlns="" id="{A836DD84-1F0A-423F-9140-04EECCB610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a:extLst>
              <a:ext uri="{FF2B5EF4-FFF2-40B4-BE49-F238E27FC236}">
                <a16:creationId xmlns:a16="http://schemas.microsoft.com/office/drawing/2014/main" xmlns="" id="{1BF4ED54-0008-45CA-9DB7-95A8CB614A42}"/>
              </a:ext>
            </a:extLst>
          </p:cNvPr>
          <p:cNvSpPr>
            <a:spLocks noGrp="1"/>
          </p:cNvSpPr>
          <p:nvPr>
            <p:ph type="dt" sz="half" idx="10"/>
          </p:nvPr>
        </p:nvSpPr>
        <p:spPr/>
        <p:txBody>
          <a:bodyPr/>
          <a:lstStyle/>
          <a:p>
            <a:fld id="{7DC15E92-AC95-49D8-ABA6-DA7FBCFED5B1}" type="datetimeFigureOut">
              <a:rPr lang="nl-NL" smtClean="0"/>
              <a:t>9-2-2018</a:t>
            </a:fld>
            <a:endParaRPr lang="nl-NL"/>
          </a:p>
        </p:txBody>
      </p:sp>
      <p:sp>
        <p:nvSpPr>
          <p:cNvPr id="5" name="Tijdelijke aanduiding voor voettekst 4">
            <a:extLst>
              <a:ext uri="{FF2B5EF4-FFF2-40B4-BE49-F238E27FC236}">
                <a16:creationId xmlns:a16="http://schemas.microsoft.com/office/drawing/2014/main" xmlns="" id="{A67FFD1B-3F03-4660-84C8-23F0A0AC71B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AF347A8E-B241-4AF3-9111-A01770975C1E}"/>
              </a:ext>
            </a:extLst>
          </p:cNvPr>
          <p:cNvSpPr>
            <a:spLocks noGrp="1"/>
          </p:cNvSpPr>
          <p:nvPr>
            <p:ph type="sldNum" sz="quarter" idx="12"/>
          </p:nvPr>
        </p:nvSpPr>
        <p:spPr/>
        <p:txBody>
          <a:bodyPr/>
          <a:lstStyle/>
          <a:p>
            <a:fld id="{0B39CBE3-4D3A-4CBC-9AB7-1014BD6F3F38}" type="slidenum">
              <a:rPr lang="nl-NL" smtClean="0"/>
              <a:t>‹#›</a:t>
            </a:fld>
            <a:endParaRPr lang="nl-NL"/>
          </a:p>
        </p:txBody>
      </p:sp>
    </p:spTree>
    <p:extLst>
      <p:ext uri="{BB962C8B-B14F-4D97-AF65-F5344CB8AC3E}">
        <p14:creationId xmlns:p14="http://schemas.microsoft.com/office/powerpoint/2010/main" val="3363832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7C2E5FE-C4D6-42E2-B03D-3D088C02BA0E}"/>
              </a:ext>
            </a:extLst>
          </p:cNvPr>
          <p:cNvSpPr>
            <a:spLocks noGrp="1"/>
          </p:cNvSpPr>
          <p:nvPr>
            <p:ph type="title"/>
          </p:nvPr>
        </p:nvSpPr>
        <p:spPr/>
        <p:txBody>
          <a:bodyPr/>
          <a:lstStyle/>
          <a:p>
            <a:r>
              <a:rPr lang="nl-NL"/>
              <a:t>Klik om de stijl te bewerken</a:t>
            </a:r>
          </a:p>
        </p:txBody>
      </p:sp>
      <p:sp>
        <p:nvSpPr>
          <p:cNvPr id="3" name="Tijdelijke aanduiding voor verticale tekst 2">
            <a:extLst>
              <a:ext uri="{FF2B5EF4-FFF2-40B4-BE49-F238E27FC236}">
                <a16:creationId xmlns:a16="http://schemas.microsoft.com/office/drawing/2014/main" xmlns="" id="{75DA2C20-4E56-450A-A8AE-7676907913CB}"/>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3B302439-EB98-4F5F-91FA-9FCB53DBE516}"/>
              </a:ext>
            </a:extLst>
          </p:cNvPr>
          <p:cNvSpPr>
            <a:spLocks noGrp="1"/>
          </p:cNvSpPr>
          <p:nvPr>
            <p:ph type="dt" sz="half" idx="10"/>
          </p:nvPr>
        </p:nvSpPr>
        <p:spPr/>
        <p:txBody>
          <a:bodyPr/>
          <a:lstStyle/>
          <a:p>
            <a:fld id="{7DC15E92-AC95-49D8-ABA6-DA7FBCFED5B1}" type="datetimeFigureOut">
              <a:rPr lang="nl-NL" smtClean="0"/>
              <a:t>9-2-2018</a:t>
            </a:fld>
            <a:endParaRPr lang="nl-NL"/>
          </a:p>
        </p:txBody>
      </p:sp>
      <p:sp>
        <p:nvSpPr>
          <p:cNvPr id="5" name="Tijdelijke aanduiding voor voettekst 4">
            <a:extLst>
              <a:ext uri="{FF2B5EF4-FFF2-40B4-BE49-F238E27FC236}">
                <a16:creationId xmlns:a16="http://schemas.microsoft.com/office/drawing/2014/main" xmlns="" id="{E84F1877-3028-4385-A85C-7DA6D962C0E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0E05D375-5113-41DC-9175-88B468E64EF5}"/>
              </a:ext>
            </a:extLst>
          </p:cNvPr>
          <p:cNvSpPr>
            <a:spLocks noGrp="1"/>
          </p:cNvSpPr>
          <p:nvPr>
            <p:ph type="sldNum" sz="quarter" idx="12"/>
          </p:nvPr>
        </p:nvSpPr>
        <p:spPr/>
        <p:txBody>
          <a:bodyPr/>
          <a:lstStyle/>
          <a:p>
            <a:fld id="{0B39CBE3-4D3A-4CBC-9AB7-1014BD6F3F38}" type="slidenum">
              <a:rPr lang="nl-NL" smtClean="0"/>
              <a:t>‹#›</a:t>
            </a:fld>
            <a:endParaRPr lang="nl-NL"/>
          </a:p>
        </p:txBody>
      </p:sp>
    </p:spTree>
    <p:extLst>
      <p:ext uri="{BB962C8B-B14F-4D97-AF65-F5344CB8AC3E}">
        <p14:creationId xmlns:p14="http://schemas.microsoft.com/office/powerpoint/2010/main" val="1424654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xmlns="" id="{F1E1A7D2-AD66-434F-B14F-0C6E5D033F0B}"/>
              </a:ext>
            </a:extLst>
          </p:cNvPr>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a:extLst>
              <a:ext uri="{FF2B5EF4-FFF2-40B4-BE49-F238E27FC236}">
                <a16:creationId xmlns:a16="http://schemas.microsoft.com/office/drawing/2014/main" xmlns="" id="{067F560B-3DD7-4AA9-8614-3F77515565B5}"/>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6CFB1204-1E10-4CD1-82E4-D166F46ADC11}"/>
              </a:ext>
            </a:extLst>
          </p:cNvPr>
          <p:cNvSpPr>
            <a:spLocks noGrp="1"/>
          </p:cNvSpPr>
          <p:nvPr>
            <p:ph type="dt" sz="half" idx="10"/>
          </p:nvPr>
        </p:nvSpPr>
        <p:spPr/>
        <p:txBody>
          <a:bodyPr/>
          <a:lstStyle/>
          <a:p>
            <a:fld id="{7DC15E92-AC95-49D8-ABA6-DA7FBCFED5B1}" type="datetimeFigureOut">
              <a:rPr lang="nl-NL" smtClean="0"/>
              <a:t>9-2-2018</a:t>
            </a:fld>
            <a:endParaRPr lang="nl-NL"/>
          </a:p>
        </p:txBody>
      </p:sp>
      <p:sp>
        <p:nvSpPr>
          <p:cNvPr id="5" name="Tijdelijke aanduiding voor voettekst 4">
            <a:extLst>
              <a:ext uri="{FF2B5EF4-FFF2-40B4-BE49-F238E27FC236}">
                <a16:creationId xmlns:a16="http://schemas.microsoft.com/office/drawing/2014/main" xmlns="" id="{63A4976A-EE79-4D6D-86A6-EFBCD1CBFF7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B7A229BC-9B50-49A9-A99F-5B482FBE24D9}"/>
              </a:ext>
            </a:extLst>
          </p:cNvPr>
          <p:cNvSpPr>
            <a:spLocks noGrp="1"/>
          </p:cNvSpPr>
          <p:nvPr>
            <p:ph type="sldNum" sz="quarter" idx="12"/>
          </p:nvPr>
        </p:nvSpPr>
        <p:spPr/>
        <p:txBody>
          <a:bodyPr/>
          <a:lstStyle/>
          <a:p>
            <a:fld id="{0B39CBE3-4D3A-4CBC-9AB7-1014BD6F3F38}" type="slidenum">
              <a:rPr lang="nl-NL" smtClean="0"/>
              <a:t>‹#›</a:t>
            </a:fld>
            <a:endParaRPr lang="nl-NL"/>
          </a:p>
        </p:txBody>
      </p:sp>
    </p:spTree>
    <p:extLst>
      <p:ext uri="{BB962C8B-B14F-4D97-AF65-F5344CB8AC3E}">
        <p14:creationId xmlns:p14="http://schemas.microsoft.com/office/powerpoint/2010/main" val="1689341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96DD39B-7364-4AC3-914A-2B6AABBD5317}"/>
              </a:ext>
            </a:extLst>
          </p:cNvPr>
          <p:cNvSpPr>
            <a:spLocks noGrp="1"/>
          </p:cNvSpPr>
          <p:nvPr>
            <p:ph type="title"/>
          </p:nvPr>
        </p:nvSpPr>
        <p:spPr/>
        <p:txBody>
          <a:bodyPr/>
          <a:lstStyle/>
          <a:p>
            <a:r>
              <a:rPr lang="nl-NL"/>
              <a:t>Klik om de stijl te bewerken</a:t>
            </a:r>
          </a:p>
        </p:txBody>
      </p:sp>
      <p:sp>
        <p:nvSpPr>
          <p:cNvPr id="3" name="Tijdelijke aanduiding voor inhoud 2">
            <a:extLst>
              <a:ext uri="{FF2B5EF4-FFF2-40B4-BE49-F238E27FC236}">
                <a16:creationId xmlns:a16="http://schemas.microsoft.com/office/drawing/2014/main" xmlns="" id="{544CB9DA-B265-4238-96D7-4266B961E585}"/>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EE9389DA-087D-47E1-AE7B-A10B953FBF7B}"/>
              </a:ext>
            </a:extLst>
          </p:cNvPr>
          <p:cNvSpPr>
            <a:spLocks noGrp="1"/>
          </p:cNvSpPr>
          <p:nvPr>
            <p:ph type="dt" sz="half" idx="10"/>
          </p:nvPr>
        </p:nvSpPr>
        <p:spPr/>
        <p:txBody>
          <a:bodyPr/>
          <a:lstStyle/>
          <a:p>
            <a:fld id="{7DC15E92-AC95-49D8-ABA6-DA7FBCFED5B1}" type="datetimeFigureOut">
              <a:rPr lang="nl-NL" smtClean="0"/>
              <a:t>9-2-2018</a:t>
            </a:fld>
            <a:endParaRPr lang="nl-NL"/>
          </a:p>
        </p:txBody>
      </p:sp>
      <p:sp>
        <p:nvSpPr>
          <p:cNvPr id="5" name="Tijdelijke aanduiding voor voettekst 4">
            <a:extLst>
              <a:ext uri="{FF2B5EF4-FFF2-40B4-BE49-F238E27FC236}">
                <a16:creationId xmlns:a16="http://schemas.microsoft.com/office/drawing/2014/main" xmlns="" id="{3934494E-1B94-414E-B9FA-1DF023FA706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2362BC54-4D63-458F-872D-5299030D4EBA}"/>
              </a:ext>
            </a:extLst>
          </p:cNvPr>
          <p:cNvSpPr>
            <a:spLocks noGrp="1"/>
          </p:cNvSpPr>
          <p:nvPr>
            <p:ph type="sldNum" sz="quarter" idx="12"/>
          </p:nvPr>
        </p:nvSpPr>
        <p:spPr/>
        <p:txBody>
          <a:bodyPr/>
          <a:lstStyle/>
          <a:p>
            <a:fld id="{0B39CBE3-4D3A-4CBC-9AB7-1014BD6F3F38}" type="slidenum">
              <a:rPr lang="nl-NL" smtClean="0"/>
              <a:t>‹#›</a:t>
            </a:fld>
            <a:endParaRPr lang="nl-NL"/>
          </a:p>
        </p:txBody>
      </p:sp>
    </p:spTree>
    <p:extLst>
      <p:ext uri="{BB962C8B-B14F-4D97-AF65-F5344CB8AC3E}">
        <p14:creationId xmlns:p14="http://schemas.microsoft.com/office/powerpoint/2010/main" val="1869431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A8BC4CC-4503-4B0A-A0CF-DA39A0ACE176}"/>
              </a:ext>
            </a:extLst>
          </p:cNvPr>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a:extLst>
              <a:ext uri="{FF2B5EF4-FFF2-40B4-BE49-F238E27FC236}">
                <a16:creationId xmlns:a16="http://schemas.microsoft.com/office/drawing/2014/main" xmlns="" id="{52220A6C-841F-4681-8F53-0FF148FE56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xmlns="" id="{FB097DFE-80D5-4626-8ED0-931539D12C28}"/>
              </a:ext>
            </a:extLst>
          </p:cNvPr>
          <p:cNvSpPr>
            <a:spLocks noGrp="1"/>
          </p:cNvSpPr>
          <p:nvPr>
            <p:ph type="dt" sz="half" idx="10"/>
          </p:nvPr>
        </p:nvSpPr>
        <p:spPr/>
        <p:txBody>
          <a:bodyPr/>
          <a:lstStyle/>
          <a:p>
            <a:fld id="{7DC15E92-AC95-49D8-ABA6-DA7FBCFED5B1}" type="datetimeFigureOut">
              <a:rPr lang="nl-NL" smtClean="0"/>
              <a:t>9-2-2018</a:t>
            </a:fld>
            <a:endParaRPr lang="nl-NL"/>
          </a:p>
        </p:txBody>
      </p:sp>
      <p:sp>
        <p:nvSpPr>
          <p:cNvPr id="5" name="Tijdelijke aanduiding voor voettekst 4">
            <a:extLst>
              <a:ext uri="{FF2B5EF4-FFF2-40B4-BE49-F238E27FC236}">
                <a16:creationId xmlns:a16="http://schemas.microsoft.com/office/drawing/2014/main" xmlns="" id="{08D0632F-5111-4776-87AC-C8BBDEDF1C6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41E9AC12-25E1-43B5-9453-0C3B3D6414FE}"/>
              </a:ext>
            </a:extLst>
          </p:cNvPr>
          <p:cNvSpPr>
            <a:spLocks noGrp="1"/>
          </p:cNvSpPr>
          <p:nvPr>
            <p:ph type="sldNum" sz="quarter" idx="12"/>
          </p:nvPr>
        </p:nvSpPr>
        <p:spPr/>
        <p:txBody>
          <a:bodyPr/>
          <a:lstStyle/>
          <a:p>
            <a:fld id="{0B39CBE3-4D3A-4CBC-9AB7-1014BD6F3F38}" type="slidenum">
              <a:rPr lang="nl-NL" smtClean="0"/>
              <a:t>‹#›</a:t>
            </a:fld>
            <a:endParaRPr lang="nl-NL"/>
          </a:p>
        </p:txBody>
      </p:sp>
    </p:spTree>
    <p:extLst>
      <p:ext uri="{BB962C8B-B14F-4D97-AF65-F5344CB8AC3E}">
        <p14:creationId xmlns:p14="http://schemas.microsoft.com/office/powerpoint/2010/main" val="3428827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B28B995-4F2C-4C49-B5DB-1056FD9A85A3}"/>
              </a:ext>
            </a:extLst>
          </p:cNvPr>
          <p:cNvSpPr>
            <a:spLocks noGrp="1"/>
          </p:cNvSpPr>
          <p:nvPr>
            <p:ph type="title"/>
          </p:nvPr>
        </p:nvSpPr>
        <p:spPr/>
        <p:txBody>
          <a:bodyPr/>
          <a:lstStyle/>
          <a:p>
            <a:r>
              <a:rPr lang="nl-NL"/>
              <a:t>Klik om de stijl te bewerken</a:t>
            </a:r>
          </a:p>
        </p:txBody>
      </p:sp>
      <p:sp>
        <p:nvSpPr>
          <p:cNvPr id="3" name="Tijdelijke aanduiding voor inhoud 2">
            <a:extLst>
              <a:ext uri="{FF2B5EF4-FFF2-40B4-BE49-F238E27FC236}">
                <a16:creationId xmlns:a16="http://schemas.microsoft.com/office/drawing/2014/main" xmlns="" id="{2270C5B7-DE74-42B7-883A-0C45DC2CAB8F}"/>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xmlns="" id="{ACEC588F-E50A-4E2A-BDB5-CF84DC1A4ADE}"/>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xmlns="" id="{363A0FE0-9A38-4206-BAB6-353C2EDBE5CA}"/>
              </a:ext>
            </a:extLst>
          </p:cNvPr>
          <p:cNvSpPr>
            <a:spLocks noGrp="1"/>
          </p:cNvSpPr>
          <p:nvPr>
            <p:ph type="dt" sz="half" idx="10"/>
          </p:nvPr>
        </p:nvSpPr>
        <p:spPr/>
        <p:txBody>
          <a:bodyPr/>
          <a:lstStyle/>
          <a:p>
            <a:fld id="{7DC15E92-AC95-49D8-ABA6-DA7FBCFED5B1}" type="datetimeFigureOut">
              <a:rPr lang="nl-NL" smtClean="0"/>
              <a:t>9-2-2018</a:t>
            </a:fld>
            <a:endParaRPr lang="nl-NL"/>
          </a:p>
        </p:txBody>
      </p:sp>
      <p:sp>
        <p:nvSpPr>
          <p:cNvPr id="6" name="Tijdelijke aanduiding voor voettekst 5">
            <a:extLst>
              <a:ext uri="{FF2B5EF4-FFF2-40B4-BE49-F238E27FC236}">
                <a16:creationId xmlns:a16="http://schemas.microsoft.com/office/drawing/2014/main" xmlns="" id="{D582F731-5F2B-4F23-8DB0-D209ED3B98F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xmlns="" id="{796A09B3-2A6A-4C42-AE58-4E7164E1AA35}"/>
              </a:ext>
            </a:extLst>
          </p:cNvPr>
          <p:cNvSpPr>
            <a:spLocks noGrp="1"/>
          </p:cNvSpPr>
          <p:nvPr>
            <p:ph type="sldNum" sz="quarter" idx="12"/>
          </p:nvPr>
        </p:nvSpPr>
        <p:spPr/>
        <p:txBody>
          <a:bodyPr/>
          <a:lstStyle/>
          <a:p>
            <a:fld id="{0B39CBE3-4D3A-4CBC-9AB7-1014BD6F3F38}" type="slidenum">
              <a:rPr lang="nl-NL" smtClean="0"/>
              <a:t>‹#›</a:t>
            </a:fld>
            <a:endParaRPr lang="nl-NL"/>
          </a:p>
        </p:txBody>
      </p:sp>
    </p:spTree>
    <p:extLst>
      <p:ext uri="{BB962C8B-B14F-4D97-AF65-F5344CB8AC3E}">
        <p14:creationId xmlns:p14="http://schemas.microsoft.com/office/powerpoint/2010/main" val="3750565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8B10132-6919-4C58-A622-B70537ADBAE7}"/>
              </a:ext>
            </a:extLst>
          </p:cNvPr>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a:extLst>
              <a:ext uri="{FF2B5EF4-FFF2-40B4-BE49-F238E27FC236}">
                <a16:creationId xmlns:a16="http://schemas.microsoft.com/office/drawing/2014/main" xmlns="" id="{F17C5E13-70D3-4AA9-AAAD-F10C2CDDF6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xmlns="" id="{992FF067-2C96-44D5-9FC9-F2D8294114E0}"/>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xmlns="" id="{77C7B7AC-5CD7-45D8-AE52-8E68C972B0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xmlns="" id="{FD6EEB2C-A93A-4205-9C9C-062ADD0E3B7C}"/>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xmlns="" id="{13DAC014-C0D5-4F19-AE6B-D8BB241A104B}"/>
              </a:ext>
            </a:extLst>
          </p:cNvPr>
          <p:cNvSpPr>
            <a:spLocks noGrp="1"/>
          </p:cNvSpPr>
          <p:nvPr>
            <p:ph type="dt" sz="half" idx="10"/>
          </p:nvPr>
        </p:nvSpPr>
        <p:spPr/>
        <p:txBody>
          <a:bodyPr/>
          <a:lstStyle/>
          <a:p>
            <a:fld id="{7DC15E92-AC95-49D8-ABA6-DA7FBCFED5B1}" type="datetimeFigureOut">
              <a:rPr lang="nl-NL" smtClean="0"/>
              <a:t>9-2-2018</a:t>
            </a:fld>
            <a:endParaRPr lang="nl-NL"/>
          </a:p>
        </p:txBody>
      </p:sp>
      <p:sp>
        <p:nvSpPr>
          <p:cNvPr id="8" name="Tijdelijke aanduiding voor voettekst 7">
            <a:extLst>
              <a:ext uri="{FF2B5EF4-FFF2-40B4-BE49-F238E27FC236}">
                <a16:creationId xmlns:a16="http://schemas.microsoft.com/office/drawing/2014/main" xmlns="" id="{F5C547D4-2AC8-48DD-99D7-87F34A67AA9B}"/>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xmlns="" id="{8BF628C7-D1C2-4A24-B59D-394DFE3C2696}"/>
              </a:ext>
            </a:extLst>
          </p:cNvPr>
          <p:cNvSpPr>
            <a:spLocks noGrp="1"/>
          </p:cNvSpPr>
          <p:nvPr>
            <p:ph type="sldNum" sz="quarter" idx="12"/>
          </p:nvPr>
        </p:nvSpPr>
        <p:spPr/>
        <p:txBody>
          <a:bodyPr/>
          <a:lstStyle/>
          <a:p>
            <a:fld id="{0B39CBE3-4D3A-4CBC-9AB7-1014BD6F3F38}" type="slidenum">
              <a:rPr lang="nl-NL" smtClean="0"/>
              <a:t>‹#›</a:t>
            </a:fld>
            <a:endParaRPr lang="nl-NL"/>
          </a:p>
        </p:txBody>
      </p:sp>
    </p:spTree>
    <p:extLst>
      <p:ext uri="{BB962C8B-B14F-4D97-AF65-F5344CB8AC3E}">
        <p14:creationId xmlns:p14="http://schemas.microsoft.com/office/powerpoint/2010/main" val="4133140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CB7D488-9404-462C-A51F-26D40E1F53B5}"/>
              </a:ext>
            </a:extLst>
          </p:cNvPr>
          <p:cNvSpPr>
            <a:spLocks noGrp="1"/>
          </p:cNvSpPr>
          <p:nvPr>
            <p:ph type="title"/>
          </p:nvPr>
        </p:nvSpPr>
        <p:spPr/>
        <p:txBody>
          <a:bodyPr/>
          <a:lstStyle/>
          <a:p>
            <a:r>
              <a:rPr lang="nl-NL"/>
              <a:t>Klik om de stijl te bewerken</a:t>
            </a:r>
          </a:p>
        </p:txBody>
      </p:sp>
      <p:sp>
        <p:nvSpPr>
          <p:cNvPr id="3" name="Tijdelijke aanduiding voor datum 2">
            <a:extLst>
              <a:ext uri="{FF2B5EF4-FFF2-40B4-BE49-F238E27FC236}">
                <a16:creationId xmlns:a16="http://schemas.microsoft.com/office/drawing/2014/main" xmlns="" id="{2A52F8BA-189C-48FD-B403-9E20DDA0B4BB}"/>
              </a:ext>
            </a:extLst>
          </p:cNvPr>
          <p:cNvSpPr>
            <a:spLocks noGrp="1"/>
          </p:cNvSpPr>
          <p:nvPr>
            <p:ph type="dt" sz="half" idx="10"/>
          </p:nvPr>
        </p:nvSpPr>
        <p:spPr/>
        <p:txBody>
          <a:bodyPr/>
          <a:lstStyle/>
          <a:p>
            <a:fld id="{7DC15E92-AC95-49D8-ABA6-DA7FBCFED5B1}" type="datetimeFigureOut">
              <a:rPr lang="nl-NL" smtClean="0"/>
              <a:t>9-2-2018</a:t>
            </a:fld>
            <a:endParaRPr lang="nl-NL"/>
          </a:p>
        </p:txBody>
      </p:sp>
      <p:sp>
        <p:nvSpPr>
          <p:cNvPr id="4" name="Tijdelijke aanduiding voor voettekst 3">
            <a:extLst>
              <a:ext uri="{FF2B5EF4-FFF2-40B4-BE49-F238E27FC236}">
                <a16:creationId xmlns:a16="http://schemas.microsoft.com/office/drawing/2014/main" xmlns="" id="{99A8EE40-3EEB-43C7-A1D7-EE231E57BB0C}"/>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xmlns="" id="{63C1F38E-BFE1-4626-A779-128917E46BDA}"/>
              </a:ext>
            </a:extLst>
          </p:cNvPr>
          <p:cNvSpPr>
            <a:spLocks noGrp="1"/>
          </p:cNvSpPr>
          <p:nvPr>
            <p:ph type="sldNum" sz="quarter" idx="12"/>
          </p:nvPr>
        </p:nvSpPr>
        <p:spPr/>
        <p:txBody>
          <a:bodyPr/>
          <a:lstStyle/>
          <a:p>
            <a:fld id="{0B39CBE3-4D3A-4CBC-9AB7-1014BD6F3F38}" type="slidenum">
              <a:rPr lang="nl-NL" smtClean="0"/>
              <a:t>‹#›</a:t>
            </a:fld>
            <a:endParaRPr lang="nl-NL"/>
          </a:p>
        </p:txBody>
      </p:sp>
    </p:spTree>
    <p:extLst>
      <p:ext uri="{BB962C8B-B14F-4D97-AF65-F5344CB8AC3E}">
        <p14:creationId xmlns:p14="http://schemas.microsoft.com/office/powerpoint/2010/main" val="4286732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xmlns="" id="{C32D28F4-6F9F-4214-B1C1-5B6E85E42A41}"/>
              </a:ext>
            </a:extLst>
          </p:cNvPr>
          <p:cNvSpPr>
            <a:spLocks noGrp="1"/>
          </p:cNvSpPr>
          <p:nvPr>
            <p:ph type="dt" sz="half" idx="10"/>
          </p:nvPr>
        </p:nvSpPr>
        <p:spPr/>
        <p:txBody>
          <a:bodyPr/>
          <a:lstStyle/>
          <a:p>
            <a:fld id="{7DC15E92-AC95-49D8-ABA6-DA7FBCFED5B1}" type="datetimeFigureOut">
              <a:rPr lang="nl-NL" smtClean="0"/>
              <a:t>9-2-2018</a:t>
            </a:fld>
            <a:endParaRPr lang="nl-NL"/>
          </a:p>
        </p:txBody>
      </p:sp>
      <p:sp>
        <p:nvSpPr>
          <p:cNvPr id="3" name="Tijdelijke aanduiding voor voettekst 2">
            <a:extLst>
              <a:ext uri="{FF2B5EF4-FFF2-40B4-BE49-F238E27FC236}">
                <a16:creationId xmlns:a16="http://schemas.microsoft.com/office/drawing/2014/main" xmlns="" id="{EC7418D5-2384-4799-AEB1-F2813CD0370C}"/>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xmlns="" id="{E7BBBE0A-D384-4D2A-9C5B-040829CF5CC7}"/>
              </a:ext>
            </a:extLst>
          </p:cNvPr>
          <p:cNvSpPr>
            <a:spLocks noGrp="1"/>
          </p:cNvSpPr>
          <p:nvPr>
            <p:ph type="sldNum" sz="quarter" idx="12"/>
          </p:nvPr>
        </p:nvSpPr>
        <p:spPr/>
        <p:txBody>
          <a:bodyPr/>
          <a:lstStyle/>
          <a:p>
            <a:fld id="{0B39CBE3-4D3A-4CBC-9AB7-1014BD6F3F38}" type="slidenum">
              <a:rPr lang="nl-NL" smtClean="0"/>
              <a:t>‹#›</a:t>
            </a:fld>
            <a:endParaRPr lang="nl-NL"/>
          </a:p>
        </p:txBody>
      </p:sp>
    </p:spTree>
    <p:extLst>
      <p:ext uri="{BB962C8B-B14F-4D97-AF65-F5344CB8AC3E}">
        <p14:creationId xmlns:p14="http://schemas.microsoft.com/office/powerpoint/2010/main" val="4038145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ECB094E-ED7E-4DFE-B8F3-7B31624507BB}"/>
              </a:ext>
            </a:extLst>
          </p:cNvPr>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a:extLst>
              <a:ext uri="{FF2B5EF4-FFF2-40B4-BE49-F238E27FC236}">
                <a16:creationId xmlns:a16="http://schemas.microsoft.com/office/drawing/2014/main" xmlns="" id="{19C49C5E-6E02-454B-9728-07F47D8D21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xmlns="" id="{FAC8922C-A83F-4DDE-AC7F-BE26A5B95F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xmlns="" id="{003156A3-C7A0-428D-9F99-073E81B1EA55}"/>
              </a:ext>
            </a:extLst>
          </p:cNvPr>
          <p:cNvSpPr>
            <a:spLocks noGrp="1"/>
          </p:cNvSpPr>
          <p:nvPr>
            <p:ph type="dt" sz="half" idx="10"/>
          </p:nvPr>
        </p:nvSpPr>
        <p:spPr/>
        <p:txBody>
          <a:bodyPr/>
          <a:lstStyle/>
          <a:p>
            <a:fld id="{7DC15E92-AC95-49D8-ABA6-DA7FBCFED5B1}" type="datetimeFigureOut">
              <a:rPr lang="nl-NL" smtClean="0"/>
              <a:t>9-2-2018</a:t>
            </a:fld>
            <a:endParaRPr lang="nl-NL"/>
          </a:p>
        </p:txBody>
      </p:sp>
      <p:sp>
        <p:nvSpPr>
          <p:cNvPr id="6" name="Tijdelijke aanduiding voor voettekst 5">
            <a:extLst>
              <a:ext uri="{FF2B5EF4-FFF2-40B4-BE49-F238E27FC236}">
                <a16:creationId xmlns:a16="http://schemas.microsoft.com/office/drawing/2014/main" xmlns="" id="{69251FDF-3124-47D8-AF01-C0E4A3DD2E6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xmlns="" id="{3D01BAE1-0C25-47B5-8AEC-A59829B1EB6B}"/>
              </a:ext>
            </a:extLst>
          </p:cNvPr>
          <p:cNvSpPr>
            <a:spLocks noGrp="1"/>
          </p:cNvSpPr>
          <p:nvPr>
            <p:ph type="sldNum" sz="quarter" idx="12"/>
          </p:nvPr>
        </p:nvSpPr>
        <p:spPr/>
        <p:txBody>
          <a:bodyPr/>
          <a:lstStyle/>
          <a:p>
            <a:fld id="{0B39CBE3-4D3A-4CBC-9AB7-1014BD6F3F38}" type="slidenum">
              <a:rPr lang="nl-NL" smtClean="0"/>
              <a:t>‹#›</a:t>
            </a:fld>
            <a:endParaRPr lang="nl-NL"/>
          </a:p>
        </p:txBody>
      </p:sp>
    </p:spTree>
    <p:extLst>
      <p:ext uri="{BB962C8B-B14F-4D97-AF65-F5344CB8AC3E}">
        <p14:creationId xmlns:p14="http://schemas.microsoft.com/office/powerpoint/2010/main" val="2857216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4790BCC-7500-455B-A5DA-4C33BB0AC369}"/>
              </a:ext>
            </a:extLst>
          </p:cNvPr>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a:extLst>
              <a:ext uri="{FF2B5EF4-FFF2-40B4-BE49-F238E27FC236}">
                <a16:creationId xmlns:a16="http://schemas.microsoft.com/office/drawing/2014/main" xmlns="" id="{CD17987A-8E2E-4D79-9C24-7173901ABD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xmlns="" id="{087C9307-D2EC-4473-A45D-2821B78FF9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xmlns="" id="{773BBC49-0CF0-419B-96F6-7E2D589647C4}"/>
              </a:ext>
            </a:extLst>
          </p:cNvPr>
          <p:cNvSpPr>
            <a:spLocks noGrp="1"/>
          </p:cNvSpPr>
          <p:nvPr>
            <p:ph type="dt" sz="half" idx="10"/>
          </p:nvPr>
        </p:nvSpPr>
        <p:spPr/>
        <p:txBody>
          <a:bodyPr/>
          <a:lstStyle/>
          <a:p>
            <a:fld id="{7DC15E92-AC95-49D8-ABA6-DA7FBCFED5B1}" type="datetimeFigureOut">
              <a:rPr lang="nl-NL" smtClean="0"/>
              <a:t>9-2-2018</a:t>
            </a:fld>
            <a:endParaRPr lang="nl-NL"/>
          </a:p>
        </p:txBody>
      </p:sp>
      <p:sp>
        <p:nvSpPr>
          <p:cNvPr id="6" name="Tijdelijke aanduiding voor voettekst 5">
            <a:extLst>
              <a:ext uri="{FF2B5EF4-FFF2-40B4-BE49-F238E27FC236}">
                <a16:creationId xmlns:a16="http://schemas.microsoft.com/office/drawing/2014/main" xmlns="" id="{E5946035-04D2-4CB5-BECD-9C4854F60FC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xmlns="" id="{2EF247B0-A520-4914-A3B9-1E20FFB68F8B}"/>
              </a:ext>
            </a:extLst>
          </p:cNvPr>
          <p:cNvSpPr>
            <a:spLocks noGrp="1"/>
          </p:cNvSpPr>
          <p:nvPr>
            <p:ph type="sldNum" sz="quarter" idx="12"/>
          </p:nvPr>
        </p:nvSpPr>
        <p:spPr/>
        <p:txBody>
          <a:bodyPr/>
          <a:lstStyle/>
          <a:p>
            <a:fld id="{0B39CBE3-4D3A-4CBC-9AB7-1014BD6F3F38}" type="slidenum">
              <a:rPr lang="nl-NL" smtClean="0"/>
              <a:t>‹#›</a:t>
            </a:fld>
            <a:endParaRPr lang="nl-NL"/>
          </a:p>
        </p:txBody>
      </p:sp>
    </p:spTree>
    <p:extLst>
      <p:ext uri="{BB962C8B-B14F-4D97-AF65-F5344CB8AC3E}">
        <p14:creationId xmlns:p14="http://schemas.microsoft.com/office/powerpoint/2010/main" val="3611820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xmlns="" id="{5539E49B-076F-471E-AD23-0F44EFE105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a:extLst>
              <a:ext uri="{FF2B5EF4-FFF2-40B4-BE49-F238E27FC236}">
                <a16:creationId xmlns:a16="http://schemas.microsoft.com/office/drawing/2014/main" xmlns="" id="{8166C9AC-8506-47B6-8660-AF1C4EE326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D767946E-47A6-442B-AC22-21340FB124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C15E92-AC95-49D8-ABA6-DA7FBCFED5B1}" type="datetimeFigureOut">
              <a:rPr lang="nl-NL" smtClean="0"/>
              <a:t>9-2-2018</a:t>
            </a:fld>
            <a:endParaRPr lang="nl-NL"/>
          </a:p>
        </p:txBody>
      </p:sp>
      <p:sp>
        <p:nvSpPr>
          <p:cNvPr id="5" name="Tijdelijke aanduiding voor voettekst 4">
            <a:extLst>
              <a:ext uri="{FF2B5EF4-FFF2-40B4-BE49-F238E27FC236}">
                <a16:creationId xmlns:a16="http://schemas.microsoft.com/office/drawing/2014/main" xmlns="" id="{BDE2377E-6D68-4387-9E1E-9C8D447B48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xmlns="" id="{46D8CA2A-1947-4945-BA70-1C65612639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39CBE3-4D3A-4CBC-9AB7-1014BD6F3F38}" type="slidenum">
              <a:rPr lang="nl-NL" smtClean="0"/>
              <a:t>‹#›</a:t>
            </a:fld>
            <a:endParaRPr lang="nl-NL"/>
          </a:p>
        </p:txBody>
      </p:sp>
    </p:spTree>
    <p:extLst>
      <p:ext uri="{BB962C8B-B14F-4D97-AF65-F5344CB8AC3E}">
        <p14:creationId xmlns:p14="http://schemas.microsoft.com/office/powerpoint/2010/main" val="1167046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www.youtube.com/watch?v=YoXlJqX5Qf0"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smtClean="0">
                <a:solidFill>
                  <a:srgbClr val="FF0000"/>
                </a:solidFill>
              </a:rPr>
              <a:t>Vijfkrachtenmodel van Porter</a:t>
            </a:r>
            <a:endParaRPr lang="nl-NL" b="1" dirty="0">
              <a:solidFill>
                <a:srgbClr val="FF0000"/>
              </a:solidFill>
            </a:endParaRPr>
          </a:p>
        </p:txBody>
      </p:sp>
      <p:sp>
        <p:nvSpPr>
          <p:cNvPr id="3" name="Ondertitel 2">
            <a:extLst>
              <a:ext uri="{FF2B5EF4-FFF2-40B4-BE49-F238E27FC236}">
                <a16:creationId xmlns:a16="http://schemas.microsoft.com/office/drawing/2014/main" xmlns="" id="{7064AD21-ABBB-4255-9620-FE513206655D}"/>
              </a:ext>
            </a:extLst>
          </p:cNvPr>
          <p:cNvSpPr>
            <a:spLocks noGrp="1"/>
          </p:cNvSpPr>
          <p:nvPr>
            <p:ph type="subTitle" idx="1"/>
          </p:nvPr>
        </p:nvSpPr>
        <p:spPr>
          <a:xfrm>
            <a:off x="189470" y="2078037"/>
            <a:ext cx="11697730" cy="3861443"/>
          </a:xfrm>
        </p:spPr>
        <p:txBody>
          <a:bodyPr>
            <a:normAutofit lnSpcReduction="10000"/>
          </a:bodyPr>
          <a:lstStyle/>
          <a:p>
            <a:r>
              <a:rPr lang="en-US" b="1" dirty="0" smtClean="0"/>
              <a:t>Welkom!</a:t>
            </a:r>
          </a:p>
          <a:p>
            <a:endParaRPr lang="en-US" b="1" dirty="0"/>
          </a:p>
          <a:p>
            <a:r>
              <a:rPr lang="en-US" b="1" dirty="0" smtClean="0"/>
              <a:t>Tim Simons</a:t>
            </a:r>
          </a:p>
          <a:p>
            <a:r>
              <a:rPr lang="en-US" b="1" dirty="0" smtClean="0"/>
              <a:t>Docent </a:t>
            </a:r>
            <a:r>
              <a:rPr lang="en-US" b="1" dirty="0" err="1" smtClean="0"/>
              <a:t>economie</a:t>
            </a:r>
            <a:r>
              <a:rPr lang="en-US" b="1" dirty="0" smtClean="0"/>
              <a:t> </a:t>
            </a:r>
            <a:r>
              <a:rPr lang="en-US" b="1" dirty="0" err="1" smtClean="0"/>
              <a:t>en</a:t>
            </a:r>
            <a:r>
              <a:rPr lang="en-US" b="1" dirty="0" smtClean="0"/>
              <a:t> </a:t>
            </a:r>
            <a:r>
              <a:rPr lang="en-US" b="1" dirty="0" err="1" smtClean="0"/>
              <a:t>bedrijfseconomie</a:t>
            </a:r>
            <a:r>
              <a:rPr lang="en-US" b="1" dirty="0" smtClean="0"/>
              <a:t> </a:t>
            </a:r>
          </a:p>
          <a:p>
            <a:r>
              <a:rPr lang="en-US" b="1" dirty="0" err="1" smtClean="0"/>
              <a:t>Trevianum</a:t>
            </a:r>
            <a:r>
              <a:rPr lang="en-US" b="1" dirty="0" smtClean="0"/>
              <a:t>, </a:t>
            </a:r>
            <a:r>
              <a:rPr lang="en-US" b="1" dirty="0" err="1" smtClean="0"/>
              <a:t>Sittard</a:t>
            </a:r>
            <a:endParaRPr lang="en-US" b="1" dirty="0" smtClean="0"/>
          </a:p>
          <a:p>
            <a:endParaRPr lang="en-US" b="1" dirty="0"/>
          </a:p>
          <a:p>
            <a:r>
              <a:rPr lang="en-US" b="1" dirty="0" smtClean="0"/>
              <a:t>Henri van den Hout</a:t>
            </a:r>
          </a:p>
          <a:p>
            <a:r>
              <a:rPr lang="en-US" b="1" dirty="0" smtClean="0"/>
              <a:t>Docent </a:t>
            </a:r>
            <a:r>
              <a:rPr lang="en-US" b="1" dirty="0" err="1" smtClean="0"/>
              <a:t>vakdidactiek</a:t>
            </a:r>
            <a:r>
              <a:rPr lang="en-US" b="1" dirty="0" smtClean="0"/>
              <a:t> </a:t>
            </a:r>
            <a:r>
              <a:rPr lang="en-US" b="1" dirty="0" err="1" smtClean="0"/>
              <a:t>economie</a:t>
            </a:r>
            <a:r>
              <a:rPr lang="en-US" b="1" dirty="0" smtClean="0"/>
              <a:t> </a:t>
            </a:r>
            <a:r>
              <a:rPr lang="en-US" b="1" dirty="0" err="1" smtClean="0"/>
              <a:t>en</a:t>
            </a:r>
            <a:r>
              <a:rPr lang="en-US" b="1" dirty="0" smtClean="0"/>
              <a:t> </a:t>
            </a:r>
            <a:r>
              <a:rPr lang="en-US" b="1" dirty="0" err="1" smtClean="0"/>
              <a:t>bedrijfseconomie</a:t>
            </a:r>
            <a:r>
              <a:rPr lang="en-US" b="1" dirty="0" smtClean="0"/>
              <a:t> </a:t>
            </a:r>
          </a:p>
          <a:p>
            <a:r>
              <a:rPr lang="en-US" b="1" dirty="0" smtClean="0"/>
              <a:t>Fontys </a:t>
            </a:r>
            <a:r>
              <a:rPr lang="en-US" b="1" dirty="0" err="1" smtClean="0"/>
              <a:t>Lerarenopleiding</a:t>
            </a:r>
            <a:r>
              <a:rPr lang="en-US" b="1" dirty="0" smtClean="0"/>
              <a:t> Tilburg, Tilburg University</a:t>
            </a:r>
            <a:endParaRPr lang="nl-NL" b="1" dirty="0"/>
          </a:p>
        </p:txBody>
      </p:sp>
    </p:spTree>
    <p:extLst>
      <p:ext uri="{BB962C8B-B14F-4D97-AF65-F5344CB8AC3E}">
        <p14:creationId xmlns:p14="http://schemas.microsoft.com/office/powerpoint/2010/main" val="24985946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a:solidFill>
                  <a:srgbClr val="FF0000"/>
                </a:solidFill>
              </a:rPr>
              <a:t>Vijfkrachtenmodel van Porter</a:t>
            </a:r>
            <a:endParaRPr lang="nl-NL" b="1" dirty="0">
              <a:solidFill>
                <a:srgbClr val="FF0000"/>
              </a:solidFill>
            </a:endParaRPr>
          </a:p>
        </p:txBody>
      </p:sp>
      <p:sp>
        <p:nvSpPr>
          <p:cNvPr id="3" name="Ondertitel 2">
            <a:extLst>
              <a:ext uri="{FF2B5EF4-FFF2-40B4-BE49-F238E27FC236}">
                <a16:creationId xmlns:a16="http://schemas.microsoft.com/office/drawing/2014/main" xmlns="" id="{7064AD21-ABBB-4255-9620-FE513206655D}"/>
              </a:ext>
            </a:extLst>
          </p:cNvPr>
          <p:cNvSpPr>
            <a:spLocks noGrp="1"/>
          </p:cNvSpPr>
          <p:nvPr>
            <p:ph type="subTitle" idx="1"/>
          </p:nvPr>
        </p:nvSpPr>
        <p:spPr>
          <a:xfrm>
            <a:off x="189470" y="2078037"/>
            <a:ext cx="11697730" cy="3861443"/>
          </a:xfrm>
        </p:spPr>
        <p:txBody>
          <a:bodyPr/>
          <a:lstStyle/>
          <a:p>
            <a:pPr algn="l"/>
            <a:r>
              <a:rPr lang="en-US" b="1" dirty="0" err="1" smtClean="0"/>
              <a:t>Vijf</a:t>
            </a:r>
            <a:r>
              <a:rPr lang="en-US" b="1" dirty="0" smtClean="0"/>
              <a:t> </a:t>
            </a:r>
            <a:r>
              <a:rPr lang="en-US" b="1" dirty="0" err="1" smtClean="0"/>
              <a:t>fundamentele</a:t>
            </a:r>
            <a:r>
              <a:rPr lang="en-US" b="1" dirty="0" smtClean="0"/>
              <a:t> </a:t>
            </a:r>
            <a:r>
              <a:rPr lang="en-US" b="1" dirty="0" err="1" smtClean="0"/>
              <a:t>krachten</a:t>
            </a:r>
            <a:r>
              <a:rPr lang="en-US" b="1" dirty="0" smtClean="0"/>
              <a:t> </a:t>
            </a:r>
            <a:r>
              <a:rPr lang="en-US" b="1" dirty="0" err="1" smtClean="0"/>
              <a:t>bepalen</a:t>
            </a:r>
            <a:r>
              <a:rPr lang="en-US" b="1" dirty="0" smtClean="0"/>
              <a:t> de </a:t>
            </a:r>
            <a:r>
              <a:rPr lang="en-US" b="1" dirty="0" err="1" smtClean="0"/>
              <a:t>concurrentie</a:t>
            </a:r>
            <a:r>
              <a:rPr lang="en-US" b="1" dirty="0" smtClean="0"/>
              <a:t> in </a:t>
            </a:r>
            <a:r>
              <a:rPr lang="en-US" b="1" dirty="0" err="1" smtClean="0"/>
              <a:t>een</a:t>
            </a:r>
            <a:r>
              <a:rPr lang="en-US" b="1" dirty="0" smtClean="0"/>
              <a:t> </a:t>
            </a:r>
            <a:r>
              <a:rPr lang="en-US" b="1" dirty="0" err="1" smtClean="0"/>
              <a:t>bedrijfstak</a:t>
            </a:r>
            <a:r>
              <a:rPr lang="en-US" b="1" dirty="0" smtClean="0"/>
              <a:t> (sector).</a:t>
            </a:r>
          </a:p>
          <a:p>
            <a:pPr algn="l"/>
            <a:r>
              <a:rPr lang="en-US" b="1" dirty="0" err="1"/>
              <a:t>K</a:t>
            </a:r>
            <a:r>
              <a:rPr lang="en-US" b="1" dirty="0" err="1" smtClean="0"/>
              <a:t>ennis</a:t>
            </a:r>
            <a:r>
              <a:rPr lang="en-US" b="1" dirty="0" smtClean="0"/>
              <a:t> over de </a:t>
            </a:r>
            <a:r>
              <a:rPr lang="en-US" b="1" dirty="0" err="1" smtClean="0"/>
              <a:t>zwaarte</a:t>
            </a:r>
            <a:r>
              <a:rPr lang="en-US" b="1" dirty="0" smtClean="0"/>
              <a:t> van die </a:t>
            </a:r>
            <a:r>
              <a:rPr lang="en-US" b="1" dirty="0" err="1" smtClean="0"/>
              <a:t>vijf</a:t>
            </a:r>
            <a:r>
              <a:rPr lang="en-US" b="1" dirty="0" smtClean="0"/>
              <a:t> </a:t>
            </a:r>
            <a:r>
              <a:rPr lang="en-US" b="1" dirty="0" err="1" smtClean="0"/>
              <a:t>krachten</a:t>
            </a:r>
            <a:r>
              <a:rPr lang="en-US" b="1" dirty="0" smtClean="0"/>
              <a:t> op </a:t>
            </a:r>
            <a:r>
              <a:rPr lang="en-US" b="1" dirty="0" err="1" smtClean="0"/>
              <a:t>een</a:t>
            </a:r>
            <a:r>
              <a:rPr lang="en-US" b="1" dirty="0" smtClean="0"/>
              <a:t> </a:t>
            </a:r>
            <a:r>
              <a:rPr lang="en-US" b="1" dirty="0" err="1" smtClean="0"/>
              <a:t>bedrijfstak</a:t>
            </a:r>
            <a:r>
              <a:rPr lang="en-US" b="1" dirty="0" smtClean="0"/>
              <a:t> is </a:t>
            </a:r>
            <a:r>
              <a:rPr lang="en-US" b="1" dirty="0" err="1" smtClean="0"/>
              <a:t>voor</a:t>
            </a:r>
            <a:r>
              <a:rPr lang="en-US" b="1" dirty="0" smtClean="0"/>
              <a:t> </a:t>
            </a:r>
            <a:r>
              <a:rPr lang="en-US" b="1" dirty="0" err="1" smtClean="0"/>
              <a:t>een</a:t>
            </a:r>
            <a:r>
              <a:rPr lang="en-US" b="1" dirty="0" smtClean="0"/>
              <a:t> </a:t>
            </a:r>
            <a:r>
              <a:rPr lang="en-US" b="1" dirty="0" err="1" smtClean="0"/>
              <a:t>onderneming</a:t>
            </a:r>
            <a:r>
              <a:rPr lang="en-US" b="1" dirty="0" smtClean="0"/>
              <a:t> </a:t>
            </a:r>
            <a:r>
              <a:rPr lang="en-US" b="1" dirty="0" err="1" smtClean="0"/>
              <a:t>uit</a:t>
            </a:r>
            <a:r>
              <a:rPr lang="en-US" b="1" dirty="0" smtClean="0"/>
              <a:t> die </a:t>
            </a:r>
            <a:r>
              <a:rPr lang="en-US" b="1" dirty="0" err="1" smtClean="0"/>
              <a:t>bedrijfstak</a:t>
            </a:r>
            <a:r>
              <a:rPr lang="en-US" b="1" dirty="0" smtClean="0"/>
              <a:t> </a:t>
            </a:r>
            <a:r>
              <a:rPr lang="en-US" b="1" dirty="0" err="1" smtClean="0"/>
              <a:t>nuttig</a:t>
            </a:r>
            <a:r>
              <a:rPr lang="en-US" b="1" dirty="0" smtClean="0"/>
              <a:t> om </a:t>
            </a:r>
            <a:r>
              <a:rPr lang="en-US" b="1" dirty="0" err="1" smtClean="0"/>
              <a:t>een</a:t>
            </a:r>
            <a:r>
              <a:rPr lang="en-US" b="1" dirty="0" smtClean="0"/>
              <a:t> </a:t>
            </a:r>
            <a:r>
              <a:rPr lang="en-US" b="1" dirty="0" err="1" smtClean="0"/>
              <a:t>marketingstrategie</a:t>
            </a:r>
            <a:r>
              <a:rPr lang="en-US" b="1" dirty="0" smtClean="0"/>
              <a:t> </a:t>
            </a:r>
            <a:r>
              <a:rPr lang="en-US" b="1" dirty="0" err="1" smtClean="0"/>
              <a:t>te</a:t>
            </a:r>
            <a:r>
              <a:rPr lang="en-US" b="1" dirty="0" smtClean="0"/>
              <a:t> </a:t>
            </a:r>
            <a:r>
              <a:rPr lang="en-US" b="1" dirty="0" err="1" smtClean="0"/>
              <a:t>kunnen</a:t>
            </a:r>
            <a:r>
              <a:rPr lang="en-US" b="1" dirty="0" smtClean="0"/>
              <a:t> </a:t>
            </a:r>
            <a:r>
              <a:rPr lang="en-US" b="1" dirty="0" err="1" smtClean="0"/>
              <a:t>bepalen</a:t>
            </a:r>
            <a:r>
              <a:rPr lang="en-US" b="1" dirty="0" smtClean="0"/>
              <a:t>.</a:t>
            </a:r>
          </a:p>
          <a:p>
            <a:pPr algn="l"/>
            <a:r>
              <a:rPr lang="en-US" b="1" dirty="0" smtClean="0"/>
              <a:t>De </a:t>
            </a:r>
            <a:r>
              <a:rPr lang="en-US" b="1" dirty="0" err="1" smtClean="0"/>
              <a:t>vijf</a:t>
            </a:r>
            <a:r>
              <a:rPr lang="en-US" b="1" dirty="0" smtClean="0"/>
              <a:t> </a:t>
            </a:r>
            <a:r>
              <a:rPr lang="en-US" b="1" dirty="0" err="1" smtClean="0"/>
              <a:t>krachten</a:t>
            </a:r>
            <a:r>
              <a:rPr lang="en-US" b="1" dirty="0" smtClean="0"/>
              <a:t> </a:t>
            </a:r>
            <a:r>
              <a:rPr lang="en-US" b="1" dirty="0" err="1" smtClean="0"/>
              <a:t>alleen</a:t>
            </a:r>
            <a:r>
              <a:rPr lang="en-US" b="1" dirty="0" smtClean="0"/>
              <a:t> </a:t>
            </a:r>
            <a:r>
              <a:rPr lang="en-US" b="1" dirty="0" err="1" smtClean="0"/>
              <a:t>zijn</a:t>
            </a:r>
            <a:r>
              <a:rPr lang="en-US" b="1" dirty="0" smtClean="0"/>
              <a:t> </a:t>
            </a:r>
            <a:r>
              <a:rPr lang="en-US" b="1" dirty="0" err="1" smtClean="0"/>
              <a:t>daarvoor</a:t>
            </a:r>
            <a:r>
              <a:rPr lang="en-US" b="1" dirty="0" smtClean="0"/>
              <a:t> </a:t>
            </a:r>
            <a:r>
              <a:rPr lang="en-US" b="1" dirty="0" err="1" smtClean="0"/>
              <a:t>niet</a:t>
            </a:r>
            <a:r>
              <a:rPr lang="en-US" b="1" dirty="0" smtClean="0"/>
              <a:t> </a:t>
            </a:r>
            <a:r>
              <a:rPr lang="en-US" b="1" dirty="0" err="1" smtClean="0"/>
              <a:t>voldoende</a:t>
            </a:r>
            <a:r>
              <a:rPr lang="en-US" b="1" dirty="0" smtClean="0"/>
              <a:t>: de </a:t>
            </a:r>
            <a:r>
              <a:rPr lang="en-US" b="1" dirty="0" err="1" smtClean="0"/>
              <a:t>marketingdoelstellingen</a:t>
            </a:r>
            <a:r>
              <a:rPr lang="en-US" b="1" dirty="0" smtClean="0"/>
              <a:t>, de interne </a:t>
            </a:r>
            <a:r>
              <a:rPr lang="en-US" b="1" dirty="0" err="1" smtClean="0"/>
              <a:t>analyse</a:t>
            </a:r>
            <a:r>
              <a:rPr lang="en-US" b="1" dirty="0" smtClean="0"/>
              <a:t> </a:t>
            </a:r>
            <a:r>
              <a:rPr lang="en-US" b="1" dirty="0" err="1" smtClean="0"/>
              <a:t>en</a:t>
            </a:r>
            <a:r>
              <a:rPr lang="en-US" b="1" dirty="0" smtClean="0"/>
              <a:t> </a:t>
            </a:r>
            <a:r>
              <a:rPr lang="en-US" b="1" dirty="0" err="1" smtClean="0"/>
              <a:t>een</a:t>
            </a:r>
            <a:r>
              <a:rPr lang="en-US" b="1" dirty="0" smtClean="0"/>
              <a:t> </a:t>
            </a:r>
            <a:r>
              <a:rPr lang="en-US" b="1" dirty="0" err="1" smtClean="0"/>
              <a:t>nadere</a:t>
            </a:r>
            <a:r>
              <a:rPr lang="en-US" b="1" dirty="0" smtClean="0"/>
              <a:t> </a:t>
            </a:r>
            <a:r>
              <a:rPr lang="en-US" b="1" dirty="0" err="1" smtClean="0"/>
              <a:t>externe</a:t>
            </a:r>
            <a:r>
              <a:rPr lang="en-US" b="1" dirty="0" smtClean="0"/>
              <a:t> </a:t>
            </a:r>
            <a:r>
              <a:rPr lang="en-US" b="1" dirty="0" err="1" smtClean="0"/>
              <a:t>analyse</a:t>
            </a:r>
            <a:r>
              <a:rPr lang="en-US" b="1" dirty="0" smtClean="0"/>
              <a:t> </a:t>
            </a:r>
            <a:r>
              <a:rPr lang="en-US" b="1" dirty="0" err="1" smtClean="0"/>
              <a:t>zijn</a:t>
            </a:r>
            <a:r>
              <a:rPr lang="en-US" b="1" dirty="0" smtClean="0"/>
              <a:t> </a:t>
            </a:r>
            <a:r>
              <a:rPr lang="en-US" b="1" dirty="0" err="1" smtClean="0"/>
              <a:t>ook</a:t>
            </a:r>
            <a:r>
              <a:rPr lang="en-US" b="1" dirty="0" smtClean="0"/>
              <a:t> </a:t>
            </a:r>
            <a:r>
              <a:rPr lang="en-US" b="1" dirty="0" err="1" smtClean="0"/>
              <a:t>nodig</a:t>
            </a:r>
            <a:r>
              <a:rPr lang="en-US" b="1" dirty="0" smtClean="0"/>
              <a:t>.</a:t>
            </a:r>
          </a:p>
          <a:p>
            <a:pPr algn="l"/>
            <a:endParaRPr lang="en-US" b="1" dirty="0" smtClean="0"/>
          </a:p>
        </p:txBody>
      </p:sp>
    </p:spTree>
    <p:extLst>
      <p:ext uri="{BB962C8B-B14F-4D97-AF65-F5344CB8AC3E}">
        <p14:creationId xmlns:p14="http://schemas.microsoft.com/office/powerpoint/2010/main" val="16459366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err="1" smtClean="0">
                <a:solidFill>
                  <a:srgbClr val="FF0000"/>
                </a:solidFill>
              </a:rPr>
              <a:t>Doel</a:t>
            </a:r>
            <a:endParaRPr lang="nl-NL" b="1" dirty="0">
              <a:solidFill>
                <a:srgbClr val="FF0000"/>
              </a:solidFill>
            </a:endParaRPr>
          </a:p>
        </p:txBody>
      </p:sp>
      <p:sp>
        <p:nvSpPr>
          <p:cNvPr id="3" name="Ondertitel 2">
            <a:extLst>
              <a:ext uri="{FF2B5EF4-FFF2-40B4-BE49-F238E27FC236}">
                <a16:creationId xmlns:a16="http://schemas.microsoft.com/office/drawing/2014/main" xmlns="" id="{7064AD21-ABBB-4255-9620-FE513206655D}"/>
              </a:ext>
            </a:extLst>
          </p:cNvPr>
          <p:cNvSpPr>
            <a:spLocks noGrp="1"/>
          </p:cNvSpPr>
          <p:nvPr>
            <p:ph type="subTitle" idx="1"/>
          </p:nvPr>
        </p:nvSpPr>
        <p:spPr>
          <a:xfrm>
            <a:off x="189470" y="2078037"/>
            <a:ext cx="11697730" cy="3861443"/>
          </a:xfrm>
        </p:spPr>
        <p:txBody>
          <a:bodyPr/>
          <a:lstStyle/>
          <a:p>
            <a:pPr algn="l"/>
            <a:r>
              <a:rPr lang="en-US" b="1" dirty="0" smtClean="0"/>
              <a:t>Werkvormen over het </a:t>
            </a:r>
            <a:r>
              <a:rPr lang="en-US" b="1" dirty="0" err="1" smtClean="0"/>
              <a:t>vijfkrachtenmodel</a:t>
            </a:r>
            <a:r>
              <a:rPr lang="en-US" b="1" dirty="0" smtClean="0"/>
              <a:t> van Porter, met </a:t>
            </a:r>
            <a:r>
              <a:rPr lang="en-US" b="1" dirty="0" err="1" smtClean="0"/>
              <a:t>daarbij</a:t>
            </a:r>
            <a:r>
              <a:rPr lang="en-US" b="1" dirty="0" smtClean="0"/>
              <a:t> </a:t>
            </a:r>
            <a:r>
              <a:rPr lang="en-US" b="1" dirty="0" err="1" smtClean="0"/>
              <a:t>mogelijke</a:t>
            </a:r>
            <a:r>
              <a:rPr lang="en-US" b="1" dirty="0" smtClean="0"/>
              <a:t> </a:t>
            </a:r>
            <a:r>
              <a:rPr lang="en-US" b="1" dirty="0" err="1" smtClean="0"/>
              <a:t>varianten</a:t>
            </a:r>
            <a:r>
              <a:rPr lang="en-US" b="1" dirty="0" smtClean="0"/>
              <a:t>, </a:t>
            </a:r>
            <a:r>
              <a:rPr lang="en-US" b="1" dirty="0" err="1" smtClean="0"/>
              <a:t>kunnen</a:t>
            </a:r>
            <a:r>
              <a:rPr lang="en-US" b="1" dirty="0" smtClean="0"/>
              <a:t> </a:t>
            </a:r>
            <a:r>
              <a:rPr lang="en-US" b="1" dirty="0" err="1" smtClean="0"/>
              <a:t>evalueren</a:t>
            </a:r>
            <a:r>
              <a:rPr lang="en-US" b="1" dirty="0" smtClean="0"/>
              <a:t>.</a:t>
            </a:r>
            <a:endParaRPr lang="en-US" b="1" dirty="0"/>
          </a:p>
          <a:p>
            <a:endParaRPr lang="en-US" b="1" dirty="0" smtClean="0"/>
          </a:p>
        </p:txBody>
      </p:sp>
    </p:spTree>
    <p:extLst>
      <p:ext uri="{BB962C8B-B14F-4D97-AF65-F5344CB8AC3E}">
        <p14:creationId xmlns:p14="http://schemas.microsoft.com/office/powerpoint/2010/main" val="28177061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a:solidFill>
                  <a:srgbClr val="FF0000"/>
                </a:solidFill>
              </a:rPr>
              <a:t>Vijfkrachtenmodel van Porter</a:t>
            </a:r>
            <a:endParaRPr lang="nl-NL" b="1" dirty="0">
              <a:solidFill>
                <a:srgbClr val="FF0000"/>
              </a:solidFill>
            </a:endParaRPr>
          </a:p>
        </p:txBody>
      </p:sp>
      <p:sp>
        <p:nvSpPr>
          <p:cNvPr id="3" name="Ondertitel 2">
            <a:extLst>
              <a:ext uri="{FF2B5EF4-FFF2-40B4-BE49-F238E27FC236}">
                <a16:creationId xmlns:a16="http://schemas.microsoft.com/office/drawing/2014/main" xmlns="" id="{7064AD21-ABBB-4255-9620-FE513206655D}"/>
              </a:ext>
            </a:extLst>
          </p:cNvPr>
          <p:cNvSpPr>
            <a:spLocks noGrp="1"/>
          </p:cNvSpPr>
          <p:nvPr>
            <p:ph type="subTitle" idx="1"/>
          </p:nvPr>
        </p:nvSpPr>
        <p:spPr>
          <a:xfrm>
            <a:off x="189470" y="2078037"/>
            <a:ext cx="11697730" cy="3861443"/>
          </a:xfrm>
        </p:spPr>
        <p:txBody>
          <a:bodyPr>
            <a:normAutofit lnSpcReduction="10000"/>
          </a:bodyPr>
          <a:lstStyle/>
          <a:p>
            <a:pPr algn="l"/>
            <a:r>
              <a:rPr lang="en-US" b="1" dirty="0" smtClean="0"/>
              <a:t>De </a:t>
            </a:r>
            <a:r>
              <a:rPr lang="en-US" b="1" dirty="0" err="1" smtClean="0"/>
              <a:t>vijf</a:t>
            </a:r>
            <a:r>
              <a:rPr lang="en-US" b="1" dirty="0" smtClean="0"/>
              <a:t> </a:t>
            </a:r>
            <a:r>
              <a:rPr lang="en-US" b="1" dirty="0" err="1" smtClean="0"/>
              <a:t>krachten</a:t>
            </a:r>
            <a:r>
              <a:rPr lang="en-US" b="1" dirty="0" smtClean="0"/>
              <a:t> </a:t>
            </a:r>
            <a:r>
              <a:rPr lang="en-US" b="1" dirty="0" err="1" smtClean="0"/>
              <a:t>voor</a:t>
            </a:r>
            <a:r>
              <a:rPr lang="en-US" b="1" dirty="0" smtClean="0"/>
              <a:t> een </a:t>
            </a:r>
            <a:r>
              <a:rPr lang="en-US" b="1" dirty="0" err="1" smtClean="0"/>
              <a:t>bedrijfstak</a:t>
            </a:r>
            <a:r>
              <a:rPr lang="en-US" b="1" dirty="0" smtClean="0"/>
              <a:t> (industry) </a:t>
            </a:r>
            <a:r>
              <a:rPr lang="en-US" b="1" dirty="0" err="1" smtClean="0"/>
              <a:t>zijn</a:t>
            </a:r>
            <a:r>
              <a:rPr lang="en-US" b="1" dirty="0" smtClean="0"/>
              <a:t>:</a:t>
            </a:r>
          </a:p>
          <a:p>
            <a:pPr algn="l"/>
            <a:r>
              <a:rPr lang="en-US" b="1" dirty="0" smtClean="0"/>
              <a:t>A	</a:t>
            </a:r>
            <a:r>
              <a:rPr lang="en-US" b="1" dirty="0" err="1" smtClean="0">
                <a:solidFill>
                  <a:srgbClr val="FF0000"/>
                </a:solidFill>
              </a:rPr>
              <a:t>Dreiging</a:t>
            </a:r>
            <a:r>
              <a:rPr lang="en-US" b="1" dirty="0" smtClean="0">
                <a:solidFill>
                  <a:srgbClr val="FF0000"/>
                </a:solidFill>
              </a:rPr>
              <a:t> van </a:t>
            </a:r>
            <a:r>
              <a:rPr lang="en-US" b="1" dirty="0" err="1" smtClean="0">
                <a:solidFill>
                  <a:srgbClr val="FF0000"/>
                </a:solidFill>
              </a:rPr>
              <a:t>toetreding</a:t>
            </a:r>
            <a:r>
              <a:rPr lang="en-US" b="1" dirty="0" smtClean="0">
                <a:solidFill>
                  <a:srgbClr val="FF0000"/>
                </a:solidFill>
              </a:rPr>
              <a:t> tot de </a:t>
            </a:r>
            <a:r>
              <a:rPr lang="en-US" b="1" dirty="0" err="1" smtClean="0">
                <a:solidFill>
                  <a:srgbClr val="FF0000"/>
                </a:solidFill>
              </a:rPr>
              <a:t>bedrijfstak</a:t>
            </a:r>
            <a:endParaRPr lang="en-US" b="1" dirty="0" smtClean="0">
              <a:solidFill>
                <a:srgbClr val="FF0000"/>
              </a:solidFill>
            </a:endParaRPr>
          </a:p>
          <a:p>
            <a:pPr algn="l"/>
            <a:r>
              <a:rPr lang="en-US" b="1" dirty="0" smtClean="0"/>
              <a:t>B	</a:t>
            </a:r>
            <a:r>
              <a:rPr lang="en-US" b="1" dirty="0" err="1" smtClean="0">
                <a:solidFill>
                  <a:srgbClr val="FFC000"/>
                </a:solidFill>
              </a:rPr>
              <a:t>Intensiteit</a:t>
            </a:r>
            <a:r>
              <a:rPr lang="en-US" b="1" dirty="0" smtClean="0">
                <a:solidFill>
                  <a:srgbClr val="FFC000"/>
                </a:solidFill>
              </a:rPr>
              <a:t> van </a:t>
            </a:r>
            <a:r>
              <a:rPr lang="en-US" b="1" dirty="0" err="1" smtClean="0">
                <a:solidFill>
                  <a:srgbClr val="FFC000"/>
                </a:solidFill>
              </a:rPr>
              <a:t>mededinging</a:t>
            </a:r>
            <a:r>
              <a:rPr lang="en-US" b="1" dirty="0" smtClean="0">
                <a:solidFill>
                  <a:srgbClr val="FFC000"/>
                </a:solidFill>
              </a:rPr>
              <a:t> </a:t>
            </a:r>
            <a:r>
              <a:rPr lang="en-US" b="1" dirty="0" err="1" smtClean="0">
                <a:solidFill>
                  <a:srgbClr val="FFC000"/>
                </a:solidFill>
              </a:rPr>
              <a:t>onder</a:t>
            </a:r>
            <a:r>
              <a:rPr lang="en-US" b="1" dirty="0" smtClean="0">
                <a:solidFill>
                  <a:srgbClr val="FFC000"/>
                </a:solidFill>
              </a:rPr>
              <a:t> </a:t>
            </a:r>
            <a:r>
              <a:rPr lang="en-US" b="1" dirty="0" err="1" smtClean="0">
                <a:solidFill>
                  <a:srgbClr val="FFC000"/>
                </a:solidFill>
              </a:rPr>
              <a:t>bestaande</a:t>
            </a:r>
            <a:r>
              <a:rPr lang="en-US" b="1" dirty="0" smtClean="0">
                <a:solidFill>
                  <a:srgbClr val="FFC000"/>
                </a:solidFill>
              </a:rPr>
              <a:t> </a:t>
            </a:r>
            <a:r>
              <a:rPr lang="en-US" b="1" dirty="0" err="1" smtClean="0">
                <a:solidFill>
                  <a:srgbClr val="FFC000"/>
                </a:solidFill>
              </a:rPr>
              <a:t>concurrenten</a:t>
            </a:r>
            <a:endParaRPr lang="en-US" b="1" dirty="0" smtClean="0">
              <a:solidFill>
                <a:srgbClr val="FFC000"/>
              </a:solidFill>
            </a:endParaRPr>
          </a:p>
          <a:p>
            <a:pPr algn="l"/>
            <a:r>
              <a:rPr lang="en-US" b="1" dirty="0" smtClean="0"/>
              <a:t>C	</a:t>
            </a:r>
            <a:r>
              <a:rPr lang="en-US" b="1" dirty="0" err="1" smtClean="0">
                <a:solidFill>
                  <a:srgbClr val="0070C0"/>
                </a:solidFill>
              </a:rPr>
              <a:t>Dreiging</a:t>
            </a:r>
            <a:r>
              <a:rPr lang="en-US" b="1" dirty="0" smtClean="0">
                <a:solidFill>
                  <a:srgbClr val="0070C0"/>
                </a:solidFill>
              </a:rPr>
              <a:t> van </a:t>
            </a:r>
            <a:r>
              <a:rPr lang="en-US" b="1" dirty="0" err="1" smtClean="0">
                <a:solidFill>
                  <a:srgbClr val="0070C0"/>
                </a:solidFill>
              </a:rPr>
              <a:t>substitutieproducten</a:t>
            </a:r>
            <a:endParaRPr lang="en-US" b="1" dirty="0" smtClean="0">
              <a:solidFill>
                <a:srgbClr val="0070C0"/>
              </a:solidFill>
            </a:endParaRPr>
          </a:p>
          <a:p>
            <a:pPr algn="l"/>
            <a:r>
              <a:rPr lang="en-US" b="1" dirty="0" smtClean="0"/>
              <a:t>D	</a:t>
            </a:r>
            <a:r>
              <a:rPr lang="en-US" b="1" dirty="0" err="1" smtClean="0">
                <a:solidFill>
                  <a:srgbClr val="7030A0"/>
                </a:solidFill>
              </a:rPr>
              <a:t>Onderhandelingsmacht</a:t>
            </a:r>
            <a:r>
              <a:rPr lang="en-US" b="1" dirty="0" smtClean="0">
                <a:solidFill>
                  <a:srgbClr val="7030A0"/>
                </a:solidFill>
              </a:rPr>
              <a:t> van </a:t>
            </a:r>
            <a:r>
              <a:rPr lang="en-US" b="1" dirty="0" err="1" smtClean="0">
                <a:solidFill>
                  <a:srgbClr val="7030A0"/>
                </a:solidFill>
              </a:rPr>
              <a:t>kopers</a:t>
            </a:r>
            <a:endParaRPr lang="en-US" b="1" dirty="0" smtClean="0">
              <a:solidFill>
                <a:srgbClr val="7030A0"/>
              </a:solidFill>
            </a:endParaRPr>
          </a:p>
          <a:p>
            <a:pPr algn="l"/>
            <a:r>
              <a:rPr lang="en-US" b="1" dirty="0" smtClean="0"/>
              <a:t>E	</a:t>
            </a:r>
            <a:r>
              <a:rPr lang="en-US" b="1" dirty="0" err="1" smtClean="0">
                <a:solidFill>
                  <a:srgbClr val="00B050"/>
                </a:solidFill>
              </a:rPr>
              <a:t>Onderhandelingsmacht</a:t>
            </a:r>
            <a:r>
              <a:rPr lang="en-US" b="1" dirty="0" smtClean="0">
                <a:solidFill>
                  <a:srgbClr val="00B050"/>
                </a:solidFill>
              </a:rPr>
              <a:t> van </a:t>
            </a:r>
            <a:r>
              <a:rPr lang="en-US" b="1" dirty="0" err="1" smtClean="0">
                <a:solidFill>
                  <a:srgbClr val="00B050"/>
                </a:solidFill>
              </a:rPr>
              <a:t>leveranciers</a:t>
            </a:r>
            <a:endParaRPr lang="en-US" b="1" dirty="0" smtClean="0">
              <a:solidFill>
                <a:srgbClr val="00B050"/>
              </a:solidFill>
            </a:endParaRPr>
          </a:p>
          <a:p>
            <a:pPr algn="l"/>
            <a:endParaRPr lang="en-US" b="1" dirty="0">
              <a:solidFill>
                <a:srgbClr val="00B050"/>
              </a:solidFill>
            </a:endParaRPr>
          </a:p>
          <a:p>
            <a:pPr algn="l"/>
            <a:r>
              <a:rPr lang="en-US" b="1" dirty="0" smtClean="0"/>
              <a:t>Industry: the group of firms producing products that are close substitutes for each other.</a:t>
            </a:r>
          </a:p>
          <a:p>
            <a:pPr algn="l"/>
            <a:r>
              <a:rPr lang="en-US" b="1" dirty="0" err="1" smtClean="0"/>
              <a:t>Bedrijfstak</a:t>
            </a:r>
            <a:r>
              <a:rPr lang="en-US" b="1" dirty="0" smtClean="0"/>
              <a:t>: </a:t>
            </a:r>
            <a:r>
              <a:rPr lang="en-US" b="1" dirty="0" err="1" smtClean="0"/>
              <a:t>groep</a:t>
            </a:r>
            <a:r>
              <a:rPr lang="en-US" b="1" dirty="0" smtClean="0"/>
              <a:t> van </a:t>
            </a:r>
            <a:r>
              <a:rPr lang="en-US" b="1" dirty="0" err="1" smtClean="0"/>
              <a:t>bedrijven</a:t>
            </a:r>
            <a:r>
              <a:rPr lang="en-US" b="1" dirty="0" smtClean="0"/>
              <a:t>, die </a:t>
            </a:r>
            <a:r>
              <a:rPr lang="en-US" b="1" dirty="0" err="1" smtClean="0"/>
              <a:t>producten</a:t>
            </a:r>
            <a:r>
              <a:rPr lang="en-US" b="1" dirty="0" smtClean="0"/>
              <a:t> </a:t>
            </a:r>
            <a:r>
              <a:rPr lang="en-US" b="1" dirty="0" err="1" smtClean="0"/>
              <a:t>leveren</a:t>
            </a:r>
            <a:r>
              <a:rPr lang="en-US" b="1" dirty="0" smtClean="0"/>
              <a:t> die </a:t>
            </a:r>
            <a:r>
              <a:rPr lang="en-US" b="1" dirty="0" err="1" smtClean="0"/>
              <a:t>elkaar</a:t>
            </a:r>
            <a:r>
              <a:rPr lang="en-US" b="1" dirty="0" smtClean="0"/>
              <a:t> </a:t>
            </a:r>
            <a:r>
              <a:rPr lang="en-US" b="1" dirty="0" err="1" smtClean="0"/>
              <a:t>kunnen</a:t>
            </a:r>
            <a:r>
              <a:rPr lang="en-US" b="1" dirty="0" smtClean="0"/>
              <a:t> </a:t>
            </a:r>
            <a:r>
              <a:rPr lang="en-US" b="1" dirty="0" err="1" smtClean="0"/>
              <a:t>vervangen</a:t>
            </a:r>
            <a:r>
              <a:rPr lang="en-US" b="1" dirty="0" smtClean="0"/>
              <a:t>.</a:t>
            </a:r>
          </a:p>
        </p:txBody>
      </p:sp>
    </p:spTree>
    <p:extLst>
      <p:ext uri="{BB962C8B-B14F-4D97-AF65-F5344CB8AC3E}">
        <p14:creationId xmlns:p14="http://schemas.microsoft.com/office/powerpoint/2010/main" val="18560435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a:solidFill>
                  <a:srgbClr val="FF0000"/>
                </a:solidFill>
              </a:rPr>
              <a:t>Vijfkrachtenmodel van Porter</a:t>
            </a:r>
            <a:endParaRPr lang="nl-NL" b="1" dirty="0">
              <a:solidFill>
                <a:srgbClr val="FF0000"/>
              </a:solidFill>
            </a:endParaRPr>
          </a:p>
        </p:txBody>
      </p:sp>
      <p:sp>
        <p:nvSpPr>
          <p:cNvPr id="3" name="Ondertitel 2">
            <a:extLst>
              <a:ext uri="{FF2B5EF4-FFF2-40B4-BE49-F238E27FC236}">
                <a16:creationId xmlns:a16="http://schemas.microsoft.com/office/drawing/2014/main" xmlns="" id="{7064AD21-ABBB-4255-9620-FE513206655D}"/>
              </a:ext>
            </a:extLst>
          </p:cNvPr>
          <p:cNvSpPr>
            <a:spLocks noGrp="1"/>
          </p:cNvSpPr>
          <p:nvPr>
            <p:ph type="subTitle" idx="1"/>
          </p:nvPr>
        </p:nvSpPr>
        <p:spPr>
          <a:xfrm>
            <a:off x="189470" y="2078037"/>
            <a:ext cx="11697730" cy="3861443"/>
          </a:xfrm>
        </p:spPr>
        <p:txBody>
          <a:bodyPr/>
          <a:lstStyle/>
          <a:p>
            <a:pPr algn="l"/>
            <a:r>
              <a:rPr lang="en-US" b="1" dirty="0" smtClean="0"/>
              <a:t>Het </a:t>
            </a:r>
            <a:r>
              <a:rPr lang="en-US" b="1" dirty="0" err="1" smtClean="0"/>
              <a:t>gaat</a:t>
            </a:r>
            <a:r>
              <a:rPr lang="en-US" b="1" dirty="0" smtClean="0"/>
              <a:t> bij de </a:t>
            </a:r>
            <a:r>
              <a:rPr lang="en-US" b="1" dirty="0" err="1" smtClean="0"/>
              <a:t>krachten</a:t>
            </a:r>
            <a:r>
              <a:rPr lang="en-US" b="1" dirty="0" smtClean="0"/>
              <a:t> om de impact op de </a:t>
            </a:r>
            <a:r>
              <a:rPr lang="en-US" b="1" dirty="0" err="1" smtClean="0"/>
              <a:t>winstgevendheid</a:t>
            </a:r>
            <a:r>
              <a:rPr lang="en-US" b="1" dirty="0" smtClean="0"/>
              <a:t> van </a:t>
            </a:r>
            <a:r>
              <a:rPr lang="en-US" b="1" dirty="0" err="1" smtClean="0"/>
              <a:t>een</a:t>
            </a:r>
            <a:r>
              <a:rPr lang="en-US" b="1" dirty="0" smtClean="0"/>
              <a:t> </a:t>
            </a:r>
            <a:r>
              <a:rPr lang="en-US" b="1" dirty="0" err="1" smtClean="0"/>
              <a:t>bedrijfstak</a:t>
            </a:r>
            <a:r>
              <a:rPr lang="en-US" b="1" dirty="0" smtClean="0"/>
              <a:t>. </a:t>
            </a:r>
            <a:endParaRPr lang="en-US" b="1" dirty="0" smtClean="0"/>
          </a:p>
          <a:p>
            <a:pPr algn="l"/>
            <a:endParaRPr lang="en-US" b="1" dirty="0" smtClean="0"/>
          </a:p>
        </p:txBody>
      </p:sp>
    </p:spTree>
    <p:extLst>
      <p:ext uri="{BB962C8B-B14F-4D97-AF65-F5344CB8AC3E}">
        <p14:creationId xmlns:p14="http://schemas.microsoft.com/office/powerpoint/2010/main" val="35650895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smtClean="0">
                <a:solidFill>
                  <a:srgbClr val="FF0000"/>
                </a:solidFill>
              </a:rPr>
              <a:t>Opdracht 1</a:t>
            </a:r>
            <a:endParaRPr lang="nl-NL" b="1" dirty="0">
              <a:solidFill>
                <a:srgbClr val="FF0000"/>
              </a:solidFill>
            </a:endParaRPr>
          </a:p>
        </p:txBody>
      </p:sp>
      <p:sp>
        <p:nvSpPr>
          <p:cNvPr id="3" name="Ondertitel 2">
            <a:extLst>
              <a:ext uri="{FF2B5EF4-FFF2-40B4-BE49-F238E27FC236}">
                <a16:creationId xmlns:a16="http://schemas.microsoft.com/office/drawing/2014/main" xmlns="" id="{7064AD21-ABBB-4255-9620-FE513206655D}"/>
              </a:ext>
            </a:extLst>
          </p:cNvPr>
          <p:cNvSpPr>
            <a:spLocks noGrp="1"/>
          </p:cNvSpPr>
          <p:nvPr>
            <p:ph type="subTitle" idx="1"/>
          </p:nvPr>
        </p:nvSpPr>
        <p:spPr>
          <a:xfrm>
            <a:off x="247135" y="2092411"/>
            <a:ext cx="11697730" cy="4143631"/>
          </a:xfrm>
        </p:spPr>
        <p:txBody>
          <a:bodyPr>
            <a:normAutofit lnSpcReduction="10000"/>
          </a:bodyPr>
          <a:lstStyle/>
          <a:p>
            <a:pPr algn="l"/>
            <a:r>
              <a:rPr lang="nl-NL" b="1" dirty="0" smtClean="0"/>
              <a:t>Je krijgt een gekleurd kaartje met een van de vijf krachten, een blad met informatie over die kracht en een uitwerkblad. Je krijgt ook een kaartje met een bedrijfstak. Dat kaartje heb je pas later nodig.</a:t>
            </a:r>
            <a:endParaRPr lang="nl-NL" b="1" dirty="0"/>
          </a:p>
          <a:p>
            <a:pPr algn="l"/>
            <a:endParaRPr lang="nl-NL" b="1" dirty="0" smtClean="0"/>
          </a:p>
          <a:p>
            <a:pPr algn="l"/>
            <a:r>
              <a:rPr lang="nl-NL" b="1" dirty="0" smtClean="0"/>
              <a:t>Op het uitwerk</a:t>
            </a:r>
            <a:r>
              <a:rPr lang="en-US" b="1" dirty="0" err="1" smtClean="0"/>
              <a:t>blad</a:t>
            </a:r>
            <a:r>
              <a:rPr lang="en-US" b="1" dirty="0"/>
              <a:t> </a:t>
            </a:r>
            <a:r>
              <a:rPr lang="en-US" b="1" dirty="0" err="1" smtClean="0"/>
              <a:t>staan</a:t>
            </a:r>
            <a:r>
              <a:rPr lang="en-US" b="1" dirty="0" smtClean="0"/>
              <a:t> </a:t>
            </a:r>
            <a:r>
              <a:rPr lang="en-US" b="1" dirty="0" err="1" smtClean="0"/>
              <a:t>meerdere</a:t>
            </a:r>
            <a:r>
              <a:rPr lang="en-US" b="1" dirty="0" smtClean="0"/>
              <a:t> </a:t>
            </a:r>
            <a:r>
              <a:rPr lang="en-US" b="1" dirty="0" err="1" smtClean="0"/>
              <a:t>bedrijfstakken</a:t>
            </a:r>
            <a:r>
              <a:rPr lang="en-US" b="1" dirty="0" smtClean="0"/>
              <a:t>. </a:t>
            </a:r>
          </a:p>
          <a:p>
            <a:pPr algn="l"/>
            <a:r>
              <a:rPr lang="en-US" b="1" dirty="0" err="1" smtClean="0"/>
              <a:t>Voor</a:t>
            </a:r>
            <a:r>
              <a:rPr lang="en-US" b="1" dirty="0" smtClean="0"/>
              <a:t> </a:t>
            </a:r>
            <a:r>
              <a:rPr lang="en-US" b="1" dirty="0" err="1" smtClean="0"/>
              <a:t>elke</a:t>
            </a:r>
            <a:r>
              <a:rPr lang="en-US" b="1" dirty="0" smtClean="0"/>
              <a:t> </a:t>
            </a:r>
            <a:r>
              <a:rPr lang="en-US" b="1" dirty="0" err="1" smtClean="0"/>
              <a:t>bedrijfstak</a:t>
            </a:r>
            <a:r>
              <a:rPr lang="en-US" b="1" dirty="0" smtClean="0"/>
              <a:t> </a:t>
            </a:r>
            <a:r>
              <a:rPr lang="en-US" b="1" dirty="0" err="1" smtClean="0"/>
              <a:t>bepaal</a:t>
            </a:r>
            <a:r>
              <a:rPr lang="en-US" b="1" dirty="0" smtClean="0"/>
              <a:t> je een </a:t>
            </a:r>
            <a:r>
              <a:rPr lang="en-US" b="1" dirty="0" err="1" smtClean="0"/>
              <a:t>cijfer</a:t>
            </a:r>
            <a:r>
              <a:rPr lang="en-US" b="1" dirty="0" smtClean="0"/>
              <a:t> </a:t>
            </a:r>
            <a:r>
              <a:rPr lang="en-US" b="1" dirty="0" err="1" smtClean="0"/>
              <a:t>tussen</a:t>
            </a:r>
            <a:r>
              <a:rPr lang="en-US" b="1" dirty="0" smtClean="0"/>
              <a:t> 1 </a:t>
            </a:r>
            <a:r>
              <a:rPr lang="en-US" b="1" dirty="0" err="1" smtClean="0"/>
              <a:t>en</a:t>
            </a:r>
            <a:r>
              <a:rPr lang="en-US" b="1" dirty="0" smtClean="0"/>
              <a:t> 5 </a:t>
            </a:r>
            <a:r>
              <a:rPr lang="en-US" b="1" dirty="0" err="1" smtClean="0"/>
              <a:t>voor</a:t>
            </a:r>
            <a:r>
              <a:rPr lang="en-US" b="1" dirty="0" smtClean="0"/>
              <a:t> de </a:t>
            </a:r>
            <a:r>
              <a:rPr lang="en-US" b="1" dirty="0" err="1" smtClean="0"/>
              <a:t>sterkte</a:t>
            </a:r>
            <a:r>
              <a:rPr lang="en-US" b="1" dirty="0" smtClean="0"/>
              <a:t> van de </a:t>
            </a:r>
            <a:r>
              <a:rPr lang="en-US" b="1" dirty="0" err="1" smtClean="0"/>
              <a:t>kracht</a:t>
            </a:r>
            <a:r>
              <a:rPr lang="en-US" b="1" dirty="0" smtClean="0"/>
              <a:t>.</a:t>
            </a:r>
          </a:p>
          <a:p>
            <a:pPr algn="l"/>
            <a:r>
              <a:rPr lang="en-US" b="1" dirty="0" smtClean="0"/>
              <a:t>1 = heel </a:t>
            </a:r>
            <a:r>
              <a:rPr lang="en-US" b="1" dirty="0" err="1" smtClean="0"/>
              <a:t>laag</a:t>
            </a:r>
            <a:r>
              <a:rPr lang="en-US" b="1" dirty="0" smtClean="0"/>
              <a:t>, 2 = </a:t>
            </a:r>
            <a:r>
              <a:rPr lang="en-US" b="1" dirty="0" err="1" smtClean="0"/>
              <a:t>laag</a:t>
            </a:r>
            <a:r>
              <a:rPr lang="en-US" b="1" dirty="0" smtClean="0"/>
              <a:t>, 3 = </a:t>
            </a:r>
            <a:r>
              <a:rPr lang="en-US" b="1" dirty="0" err="1" smtClean="0"/>
              <a:t>noch</a:t>
            </a:r>
            <a:r>
              <a:rPr lang="en-US" b="1" dirty="0" smtClean="0"/>
              <a:t> </a:t>
            </a:r>
            <a:r>
              <a:rPr lang="en-US" b="1" dirty="0" err="1" smtClean="0"/>
              <a:t>laag</a:t>
            </a:r>
            <a:r>
              <a:rPr lang="en-US" b="1" dirty="0" smtClean="0"/>
              <a:t>, </a:t>
            </a:r>
            <a:r>
              <a:rPr lang="en-US" b="1" dirty="0" err="1" smtClean="0"/>
              <a:t>noch</a:t>
            </a:r>
            <a:r>
              <a:rPr lang="en-US" b="1" dirty="0" smtClean="0"/>
              <a:t> </a:t>
            </a:r>
            <a:r>
              <a:rPr lang="en-US" b="1" dirty="0" err="1" smtClean="0"/>
              <a:t>hoog</a:t>
            </a:r>
            <a:r>
              <a:rPr lang="en-US" b="1" dirty="0" smtClean="0"/>
              <a:t>, 4 = </a:t>
            </a:r>
            <a:r>
              <a:rPr lang="en-US" b="1" dirty="0" err="1" smtClean="0"/>
              <a:t>hoog</a:t>
            </a:r>
            <a:r>
              <a:rPr lang="en-US" b="1" dirty="0" smtClean="0"/>
              <a:t>, 5 = heel </a:t>
            </a:r>
            <a:r>
              <a:rPr lang="en-US" b="1" dirty="0" err="1" smtClean="0"/>
              <a:t>hoog</a:t>
            </a:r>
            <a:r>
              <a:rPr lang="en-US" b="1" dirty="0" smtClean="0"/>
              <a:t>.</a:t>
            </a:r>
            <a:endParaRPr lang="en-US" b="1" dirty="0"/>
          </a:p>
          <a:p>
            <a:pPr algn="l"/>
            <a:endParaRPr lang="en-US" b="1" dirty="0" smtClean="0"/>
          </a:p>
          <a:p>
            <a:pPr algn="l"/>
            <a:r>
              <a:rPr lang="en-US" b="1" dirty="0" smtClean="0"/>
              <a:t>A)	Je </a:t>
            </a:r>
            <a:r>
              <a:rPr lang="en-US" b="1" dirty="0" err="1" smtClean="0"/>
              <a:t>schrijft</a:t>
            </a:r>
            <a:r>
              <a:rPr lang="en-US" b="1" dirty="0" smtClean="0"/>
              <a:t> het </a:t>
            </a:r>
            <a:r>
              <a:rPr lang="en-US" b="1" dirty="0" err="1" smtClean="0"/>
              <a:t>cijfer</a:t>
            </a:r>
            <a:r>
              <a:rPr lang="en-US" b="1" dirty="0" smtClean="0"/>
              <a:t> per </a:t>
            </a:r>
            <a:r>
              <a:rPr lang="en-US" b="1" dirty="0" err="1" smtClean="0"/>
              <a:t>bedrijfstak</a:t>
            </a:r>
            <a:r>
              <a:rPr lang="en-US" b="1" dirty="0" smtClean="0"/>
              <a:t> op het </a:t>
            </a:r>
            <a:r>
              <a:rPr lang="en-US" b="1" dirty="0" err="1" smtClean="0"/>
              <a:t>uitwerkblad</a:t>
            </a:r>
            <a:r>
              <a:rPr lang="en-US" b="1" dirty="0" smtClean="0"/>
              <a:t> </a:t>
            </a:r>
            <a:r>
              <a:rPr lang="en-US" b="1" dirty="0" err="1" smtClean="0"/>
              <a:t>achter</a:t>
            </a:r>
            <a:r>
              <a:rPr lang="en-US" b="1" dirty="0" smtClean="0"/>
              <a:t> </a:t>
            </a:r>
            <a:r>
              <a:rPr lang="en-US" b="1" dirty="0" err="1" smtClean="0"/>
              <a:t>cijfer</a:t>
            </a:r>
            <a:r>
              <a:rPr lang="en-US" b="1" dirty="0" smtClean="0"/>
              <a:t> </a:t>
            </a:r>
            <a:r>
              <a:rPr lang="en-US" b="1" dirty="0" err="1" smtClean="0"/>
              <a:t>voor</a:t>
            </a:r>
            <a:r>
              <a:rPr lang="en-US" b="1" dirty="0" smtClean="0"/>
              <a:t> </a:t>
            </a:r>
            <a:r>
              <a:rPr lang="en-US" b="1" dirty="0" err="1" smtClean="0"/>
              <a:t>overleg</a:t>
            </a:r>
            <a:r>
              <a:rPr lang="en-US" b="1" dirty="0" smtClean="0"/>
              <a:t>.</a:t>
            </a:r>
          </a:p>
          <a:p>
            <a:pPr algn="l"/>
            <a:r>
              <a:rPr lang="en-US" b="1" dirty="0" smtClean="0"/>
              <a:t>B)	Je </a:t>
            </a:r>
            <a:r>
              <a:rPr lang="en-US" b="1" dirty="0" err="1" smtClean="0"/>
              <a:t>geeft</a:t>
            </a:r>
            <a:r>
              <a:rPr lang="en-US" b="1" dirty="0" smtClean="0"/>
              <a:t> per </a:t>
            </a:r>
            <a:r>
              <a:rPr lang="en-US" b="1" dirty="0" err="1" smtClean="0"/>
              <a:t>bedrijfstak</a:t>
            </a:r>
            <a:r>
              <a:rPr lang="en-US" b="1" dirty="0" smtClean="0"/>
              <a:t> </a:t>
            </a:r>
            <a:r>
              <a:rPr lang="en-US" b="1" dirty="0" err="1" smtClean="0"/>
              <a:t>een</a:t>
            </a:r>
            <a:r>
              <a:rPr lang="en-US" b="1" dirty="0" smtClean="0"/>
              <a:t> </a:t>
            </a:r>
            <a:r>
              <a:rPr lang="en-US" b="1" dirty="0" err="1" smtClean="0"/>
              <a:t>toelichting</a:t>
            </a:r>
            <a:r>
              <a:rPr lang="en-US" b="1" dirty="0" smtClean="0"/>
              <a:t> op het </a:t>
            </a:r>
            <a:r>
              <a:rPr lang="en-US" b="1" dirty="0" err="1" smtClean="0"/>
              <a:t>bepaalde</a:t>
            </a:r>
            <a:r>
              <a:rPr lang="en-US" b="1" dirty="0" smtClean="0"/>
              <a:t> </a:t>
            </a:r>
            <a:r>
              <a:rPr lang="en-US" b="1" dirty="0" err="1" smtClean="0"/>
              <a:t>cijfer</a:t>
            </a:r>
            <a:r>
              <a:rPr lang="en-US" b="1" dirty="0" smtClean="0"/>
              <a:t>.</a:t>
            </a:r>
            <a:endParaRPr lang="en-US" b="1" dirty="0"/>
          </a:p>
          <a:p>
            <a:pPr algn="l"/>
            <a:endParaRPr lang="en-US" b="1" dirty="0" smtClean="0"/>
          </a:p>
        </p:txBody>
      </p:sp>
    </p:spTree>
    <p:extLst>
      <p:ext uri="{BB962C8B-B14F-4D97-AF65-F5344CB8AC3E}">
        <p14:creationId xmlns:p14="http://schemas.microsoft.com/office/powerpoint/2010/main" val="22192199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72065"/>
            <a:ext cx="10515600" cy="718623"/>
          </a:xfrm>
        </p:spPr>
        <p:txBody>
          <a:bodyPr>
            <a:noAutofit/>
          </a:bodyPr>
          <a:lstStyle/>
          <a:p>
            <a:pPr algn="ctr"/>
            <a:r>
              <a:rPr lang="en-US" sz="5400" b="1" dirty="0" smtClean="0">
                <a:solidFill>
                  <a:srgbClr val="FF0000"/>
                </a:solidFill>
              </a:rPr>
              <a:t>Opdracht 1</a:t>
            </a:r>
            <a:endParaRPr lang="nl-NL" sz="5400"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65135687"/>
              </p:ext>
            </p:extLst>
          </p:nvPr>
        </p:nvGraphicFramePr>
        <p:xfrm>
          <a:off x="1458096" y="2281881"/>
          <a:ext cx="7587880" cy="1888181"/>
        </p:xfrm>
        <a:graphic>
          <a:graphicData uri="http://schemas.openxmlformats.org/drawingml/2006/table">
            <a:tbl>
              <a:tblPr firstRow="1" firstCol="1" bandRow="1"/>
              <a:tblGrid>
                <a:gridCol w="772888"/>
                <a:gridCol w="1362603"/>
                <a:gridCol w="1363262"/>
                <a:gridCol w="1363262"/>
                <a:gridCol w="1362603"/>
                <a:gridCol w="1363262"/>
              </a:tblGrid>
              <a:tr h="335325">
                <a:tc>
                  <a:txBody>
                    <a:bodyPr/>
                    <a:lstStyle/>
                    <a:p>
                      <a:pPr marL="0" marR="0">
                        <a:lnSpc>
                          <a:spcPct val="107000"/>
                        </a:lnSpc>
                        <a:spcBef>
                          <a:spcPts val="0"/>
                        </a:spcBef>
                        <a:spcAft>
                          <a:spcPts val="0"/>
                        </a:spcAft>
                      </a:pPr>
                      <a:r>
                        <a:rPr lang="nl-NL" sz="1100" b="1" dirty="0">
                          <a:effectLst/>
                          <a:latin typeface="Calibri" panose="020F0502020204030204" pitchFamily="34" charset="0"/>
                          <a:ea typeface="Calibri" panose="020F0502020204030204" pitchFamily="34" charset="0"/>
                          <a:cs typeface="Times New Roman" panose="02020603050405020304" pitchFamily="18" charset="0"/>
                        </a:rPr>
                        <a:t>Kracht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11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11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11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11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0697">
                <a:tc>
                  <a:txBody>
                    <a:bodyPr/>
                    <a:lstStyle/>
                    <a:p>
                      <a:pPr marL="0" marR="0">
                        <a:lnSpc>
                          <a:spcPct val="107000"/>
                        </a:lnSpc>
                        <a:spcBef>
                          <a:spcPts val="0"/>
                        </a:spcBef>
                        <a:spcAft>
                          <a:spcPts val="0"/>
                        </a:spcAft>
                      </a:pPr>
                      <a:r>
                        <a:rPr lang="nl-NL" sz="1100" b="1" dirty="0">
                          <a:effectLst/>
                          <a:latin typeface="Calibri" panose="020F0502020204030204" pitchFamily="34" charset="0"/>
                          <a:ea typeface="Calibri" panose="020F0502020204030204" pitchFamily="34" charset="0"/>
                          <a:cs typeface="Times New Roman" panose="02020603050405020304" pitchFamily="18" charset="0"/>
                        </a:rPr>
                        <a:t>Cijfer </a:t>
                      </a:r>
                      <a:r>
                        <a:rPr lang="nl-NL" sz="1100" b="1" dirty="0" smtClean="0">
                          <a:effectLst/>
                          <a:latin typeface="Calibri" panose="020F0502020204030204" pitchFamily="34" charset="0"/>
                          <a:ea typeface="Calibri" panose="020F0502020204030204" pitchFamily="34" charset="0"/>
                          <a:cs typeface="Times New Roman" panose="02020603050405020304" pitchFamily="18" charset="0"/>
                        </a:rPr>
                        <a:t>voor</a:t>
                      </a:r>
                      <a:r>
                        <a:rPr lang="nl-NL" sz="1100" b="1" baseline="0" dirty="0" smtClean="0">
                          <a:effectLst/>
                          <a:latin typeface="Calibri" panose="020F0502020204030204" pitchFamily="34" charset="0"/>
                          <a:ea typeface="Calibri" panose="020F0502020204030204" pitchFamily="34" charset="0"/>
                          <a:cs typeface="Times New Roman" panose="02020603050405020304" pitchFamily="18" charset="0"/>
                        </a:rPr>
                        <a:t> overleg</a:t>
                      </a:r>
                      <a:endParaRPr lang="nl-NL" sz="11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nl-NL" sz="1100" b="1" dirty="0" smtClean="0">
                          <a:effectLst/>
                          <a:latin typeface="Calibri" panose="020F0502020204030204" pitchFamily="34" charset="0"/>
                          <a:ea typeface="Calibri" panose="020F0502020204030204" pitchFamily="34" charset="0"/>
                          <a:cs typeface="Times New Roman" panose="02020603050405020304" pitchFamily="18" charset="0"/>
                        </a:rPr>
                        <a:t>Cijfer na</a:t>
                      </a:r>
                      <a:r>
                        <a:rPr lang="nl-NL" sz="1100" b="1" baseline="0" dirty="0" smtClean="0">
                          <a:effectLst/>
                          <a:latin typeface="Calibri" panose="020F0502020204030204" pitchFamily="34" charset="0"/>
                          <a:ea typeface="Calibri" panose="020F0502020204030204" pitchFamily="34" charset="0"/>
                          <a:cs typeface="Times New Roman" panose="02020603050405020304" pitchFamily="18" charset="0"/>
                        </a:rPr>
                        <a:t> overleg</a:t>
                      </a: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nl-NL" sz="11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3081">
                <a:tc>
                  <a:txBody>
                    <a:bodyPr/>
                    <a:lstStyle/>
                    <a:p>
                      <a:pPr marL="0" marR="0">
                        <a:lnSpc>
                          <a:spcPct val="107000"/>
                        </a:lnSpc>
                        <a:spcBef>
                          <a:spcPts val="0"/>
                        </a:spcBef>
                        <a:spcAft>
                          <a:spcPts val="0"/>
                        </a:spcAft>
                      </a:pPr>
                      <a:r>
                        <a:rPr lang="nl-NL" sz="1100" b="1" dirty="0">
                          <a:effectLst/>
                          <a:latin typeface="Calibri" panose="020F0502020204030204" pitchFamily="34" charset="0"/>
                          <a:ea typeface="Calibri" panose="020F0502020204030204" pitchFamily="34" charset="0"/>
                          <a:cs typeface="Times New Roman" panose="02020603050405020304" pitchFamily="18" charset="0"/>
                        </a:rPr>
                        <a:t>Bedrijfstak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b="1" dirty="0" smtClean="0">
                          <a:effectLst/>
                          <a:latin typeface="Calibri" panose="020F0502020204030204" pitchFamily="34" charset="0"/>
                          <a:ea typeface="Calibri" panose="020F0502020204030204" pitchFamily="34" charset="0"/>
                          <a:cs typeface="Times New Roman" panose="02020603050405020304" pitchFamily="18" charset="0"/>
                        </a:rPr>
                        <a:t>Betaal</a:t>
                      </a:r>
                      <a:r>
                        <a:rPr lang="nl-NL" sz="1100" b="1" baseline="0" dirty="0" smtClean="0">
                          <a:effectLst/>
                          <a:latin typeface="Calibri" panose="020F0502020204030204" pitchFamily="34" charset="0"/>
                          <a:ea typeface="Calibri" panose="020F0502020204030204" pitchFamily="34" charset="0"/>
                          <a:cs typeface="Times New Roman" panose="02020603050405020304" pitchFamily="18" charset="0"/>
                        </a:rPr>
                        <a:t>d voetbalorganisaties</a:t>
                      </a: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b="1" dirty="0" smtClean="0">
                          <a:effectLst/>
                          <a:latin typeface="Calibri" panose="020F0502020204030204" pitchFamily="34" charset="0"/>
                          <a:ea typeface="Calibri" panose="020F0502020204030204" pitchFamily="34" charset="0"/>
                          <a:cs typeface="Times New Roman" panose="02020603050405020304" pitchFamily="18" charset="0"/>
                        </a:rPr>
                        <a:t>Luchttransport</a:t>
                      </a: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b="1" dirty="0" smtClean="0">
                          <a:effectLst/>
                          <a:latin typeface="Calibri" panose="020F0502020204030204" pitchFamily="34" charset="0"/>
                          <a:ea typeface="Calibri" panose="020F0502020204030204" pitchFamily="34" charset="0"/>
                          <a:cs typeface="Times New Roman" panose="02020603050405020304" pitchFamily="18" charset="0"/>
                        </a:rPr>
                        <a:t>Fastfoodrestaurants</a:t>
                      </a: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b="1" dirty="0" smtClean="0">
                          <a:effectLst/>
                          <a:latin typeface="Calibri" panose="020F0502020204030204" pitchFamily="34" charset="0"/>
                          <a:ea typeface="Calibri" panose="020F0502020204030204" pitchFamily="34" charset="0"/>
                          <a:cs typeface="Times New Roman" panose="02020603050405020304" pitchFamily="18" charset="0"/>
                        </a:rPr>
                        <a:t>Supermarkten</a:t>
                      </a: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b="1" dirty="0" smtClean="0">
                          <a:effectLst/>
                          <a:latin typeface="Calibri" panose="020F0502020204030204" pitchFamily="34" charset="0"/>
                          <a:ea typeface="Calibri" panose="020F0502020204030204" pitchFamily="34" charset="0"/>
                          <a:cs typeface="Times New Roman" panose="02020603050405020304" pitchFamily="18" charset="0"/>
                        </a:rPr>
                        <a:t>Kledingwinkels</a:t>
                      </a: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48257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72065"/>
            <a:ext cx="10515600" cy="718623"/>
          </a:xfrm>
        </p:spPr>
        <p:txBody>
          <a:bodyPr>
            <a:noAutofit/>
          </a:bodyPr>
          <a:lstStyle/>
          <a:p>
            <a:pPr algn="ctr"/>
            <a:r>
              <a:rPr lang="en-US" sz="5400" b="1" dirty="0" smtClean="0">
                <a:solidFill>
                  <a:srgbClr val="FF0000"/>
                </a:solidFill>
              </a:rPr>
              <a:t>Opdracht 1</a:t>
            </a:r>
            <a:endParaRPr lang="nl-NL" sz="5400"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02951212"/>
              </p:ext>
            </p:extLst>
          </p:nvPr>
        </p:nvGraphicFramePr>
        <p:xfrm>
          <a:off x="1458096" y="2281881"/>
          <a:ext cx="8951142" cy="1888181"/>
        </p:xfrm>
        <a:graphic>
          <a:graphicData uri="http://schemas.openxmlformats.org/drawingml/2006/table">
            <a:tbl>
              <a:tblPr firstRow="1" firstCol="1" bandRow="1"/>
              <a:tblGrid>
                <a:gridCol w="772888"/>
                <a:gridCol w="1362603"/>
                <a:gridCol w="1363262"/>
                <a:gridCol w="1363262"/>
                <a:gridCol w="1362603"/>
                <a:gridCol w="1363262"/>
                <a:gridCol w="1363262"/>
              </a:tblGrid>
              <a:tr h="335325">
                <a:tc>
                  <a:txBody>
                    <a:bodyPr/>
                    <a:lstStyle/>
                    <a:p>
                      <a:pPr marL="0" marR="0">
                        <a:lnSpc>
                          <a:spcPct val="107000"/>
                        </a:lnSpc>
                        <a:spcBef>
                          <a:spcPts val="0"/>
                        </a:spcBef>
                        <a:spcAft>
                          <a:spcPts val="0"/>
                        </a:spcAft>
                      </a:pPr>
                      <a:r>
                        <a:rPr lang="nl-NL" sz="1100" b="1" dirty="0">
                          <a:effectLst/>
                          <a:latin typeface="Calibri" panose="020F0502020204030204" pitchFamily="34" charset="0"/>
                          <a:ea typeface="Calibri" panose="020F0502020204030204" pitchFamily="34" charset="0"/>
                          <a:cs typeface="Times New Roman" panose="02020603050405020304" pitchFamily="18" charset="0"/>
                        </a:rPr>
                        <a:t>Kracht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11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11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11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11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11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0697">
                <a:tc>
                  <a:txBody>
                    <a:bodyPr/>
                    <a:lstStyle/>
                    <a:p>
                      <a:pPr marL="0" marR="0">
                        <a:lnSpc>
                          <a:spcPct val="107000"/>
                        </a:lnSpc>
                        <a:spcBef>
                          <a:spcPts val="0"/>
                        </a:spcBef>
                        <a:spcAft>
                          <a:spcPts val="0"/>
                        </a:spcAft>
                      </a:pPr>
                      <a:r>
                        <a:rPr lang="nl-NL" sz="1100" b="1" dirty="0" smtClean="0">
                          <a:effectLst/>
                          <a:latin typeface="Calibri" panose="020F0502020204030204" pitchFamily="34" charset="0"/>
                          <a:ea typeface="Calibri" panose="020F0502020204030204" pitchFamily="34" charset="0"/>
                          <a:cs typeface="Times New Roman" panose="02020603050405020304" pitchFamily="18" charset="0"/>
                        </a:rPr>
                        <a:t>Cijfer</a:t>
                      </a:r>
                      <a:r>
                        <a:rPr lang="nl-NL" sz="1100" b="1" baseline="0" dirty="0" smtClean="0">
                          <a:effectLst/>
                          <a:latin typeface="Calibri" panose="020F0502020204030204" pitchFamily="34" charset="0"/>
                          <a:ea typeface="Calibri" panose="020F0502020204030204" pitchFamily="34" charset="0"/>
                          <a:cs typeface="Times New Roman" panose="02020603050405020304" pitchFamily="18" charset="0"/>
                        </a:rPr>
                        <a:t> voor overleg</a:t>
                      </a:r>
                      <a:endParaRPr lang="nl-NL" sz="11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nl-NL" sz="1100" b="1" dirty="0" smtClean="0">
                          <a:effectLst/>
                          <a:latin typeface="Calibri" panose="020F0502020204030204" pitchFamily="34" charset="0"/>
                          <a:ea typeface="Calibri" panose="020F0502020204030204" pitchFamily="34" charset="0"/>
                          <a:cs typeface="Times New Roman" panose="02020603050405020304" pitchFamily="18" charset="0"/>
                        </a:rPr>
                        <a:t>Cijfer na</a:t>
                      </a:r>
                      <a:r>
                        <a:rPr lang="nl-NL" sz="1100" b="1" baseline="0" dirty="0" smtClean="0">
                          <a:effectLst/>
                          <a:latin typeface="Calibri" panose="020F0502020204030204" pitchFamily="34" charset="0"/>
                          <a:ea typeface="Calibri" panose="020F0502020204030204" pitchFamily="34" charset="0"/>
                          <a:cs typeface="Times New Roman" panose="02020603050405020304" pitchFamily="18" charset="0"/>
                        </a:rPr>
                        <a:t> overleg</a:t>
                      </a: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nl-NL" sz="11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b="1" dirty="0">
                          <a:effectLst/>
                          <a:latin typeface="Calibri" panose="020F0502020204030204" pitchFamily="34" charset="0"/>
                          <a:ea typeface="Calibri" panose="020F0502020204030204" pitchFamily="34" charset="0"/>
                          <a:cs typeface="Times New Roman" panose="02020603050405020304" pitchFamily="18" charset="0"/>
                        </a:rPr>
                        <a:t> </a:t>
                      </a:r>
                      <a:r>
                        <a:rPr lang="nl-NL" sz="11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INVULLEN</a:t>
                      </a: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nl-NL"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nl-NL" sz="11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nl-NL" sz="1100" b="1" dirty="0">
                          <a:effectLst/>
                          <a:latin typeface="Calibri" panose="020F0502020204030204" pitchFamily="34" charset="0"/>
                          <a:ea typeface="Calibri" panose="020F0502020204030204" pitchFamily="34" charset="0"/>
                          <a:cs typeface="Times New Roman" panose="02020603050405020304" pitchFamily="18" charset="0"/>
                        </a:rPr>
                        <a:t> </a:t>
                      </a:r>
                      <a:r>
                        <a:rPr lang="nl-NL" sz="11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nl-NL" sz="11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INVULLEN</a:t>
                      </a:r>
                      <a:endParaRPr lang="nl-NL" sz="11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nl-NL" sz="1100" b="1" dirty="0">
                          <a:effectLst/>
                          <a:latin typeface="Calibri" panose="020F0502020204030204" pitchFamily="34" charset="0"/>
                          <a:ea typeface="Calibri" panose="020F0502020204030204" pitchFamily="34" charset="0"/>
                          <a:cs typeface="Times New Roman" panose="02020603050405020304" pitchFamily="18" charset="0"/>
                        </a:rPr>
                        <a:t> </a:t>
                      </a:r>
                      <a:r>
                        <a:rPr lang="nl-NL" sz="11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nl-NL" sz="11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INVULLEN</a:t>
                      </a:r>
                      <a:endParaRPr lang="nl-NL" sz="11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nl-NL" sz="11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nl-NL" sz="11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INVULLEN</a:t>
                      </a:r>
                      <a:endParaRPr lang="nl-NL" sz="11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nl-NL" sz="11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nl-NL" sz="11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nl-NL" sz="11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INVULLEN</a:t>
                      </a:r>
                      <a:endParaRPr lang="nl-NL" sz="11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nl-NL" sz="11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nl-NL" sz="11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nl-NL" sz="11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INVULLEN</a:t>
                      </a:r>
                      <a:endParaRPr lang="nl-NL" sz="11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nl-NL" sz="11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3081">
                <a:tc>
                  <a:txBody>
                    <a:bodyPr/>
                    <a:lstStyle/>
                    <a:p>
                      <a:pPr marL="0" marR="0">
                        <a:lnSpc>
                          <a:spcPct val="107000"/>
                        </a:lnSpc>
                        <a:spcBef>
                          <a:spcPts val="0"/>
                        </a:spcBef>
                        <a:spcAft>
                          <a:spcPts val="0"/>
                        </a:spcAft>
                      </a:pPr>
                      <a:r>
                        <a:rPr lang="nl-NL" sz="1100" b="1" dirty="0">
                          <a:effectLst/>
                          <a:latin typeface="Calibri" panose="020F0502020204030204" pitchFamily="34" charset="0"/>
                          <a:ea typeface="Calibri" panose="020F0502020204030204" pitchFamily="34" charset="0"/>
                          <a:cs typeface="Times New Roman" panose="02020603050405020304" pitchFamily="18" charset="0"/>
                        </a:rPr>
                        <a:t>Bedrijfstak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b="1" dirty="0">
                          <a:effectLst/>
                          <a:latin typeface="Calibri" panose="020F0502020204030204" pitchFamily="34" charset="0"/>
                          <a:ea typeface="Calibri" panose="020F0502020204030204" pitchFamily="34" charset="0"/>
                          <a:cs typeface="Times New Roman" panose="02020603050405020304" pitchFamily="18" charset="0"/>
                        </a:rPr>
                        <a:t>Betaald voetbalorganisaties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b="1" dirty="0">
                          <a:effectLst/>
                          <a:latin typeface="Calibri" panose="020F0502020204030204" pitchFamily="34" charset="0"/>
                          <a:ea typeface="Calibri" panose="020F0502020204030204" pitchFamily="34" charset="0"/>
                          <a:cs typeface="Times New Roman" panose="02020603050405020304" pitchFamily="18" charset="0"/>
                        </a:rPr>
                        <a:t>Luchttransport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b="1" dirty="0">
                          <a:effectLst/>
                          <a:latin typeface="Calibri" panose="020F0502020204030204" pitchFamily="34" charset="0"/>
                          <a:ea typeface="Calibri" panose="020F0502020204030204" pitchFamily="34" charset="0"/>
                          <a:cs typeface="Times New Roman" panose="02020603050405020304" pitchFamily="18" charset="0"/>
                        </a:rPr>
                        <a:t>Fastfoodrestaurants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b="1" dirty="0">
                          <a:effectLst/>
                          <a:latin typeface="Calibri" panose="020F0502020204030204" pitchFamily="34" charset="0"/>
                          <a:ea typeface="Calibri" panose="020F0502020204030204" pitchFamily="34" charset="0"/>
                          <a:cs typeface="Times New Roman" panose="02020603050405020304" pitchFamily="18" charset="0"/>
                        </a:rPr>
                        <a:t>Supermarkten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b="1" dirty="0">
                          <a:effectLst/>
                          <a:latin typeface="Calibri" panose="020F0502020204030204" pitchFamily="34" charset="0"/>
                          <a:ea typeface="Calibri" panose="020F0502020204030204" pitchFamily="34" charset="0"/>
                          <a:cs typeface="Times New Roman" panose="02020603050405020304" pitchFamily="18" charset="0"/>
                        </a:rPr>
                        <a:t>Kledingwinkels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b="1" dirty="0">
                          <a:effectLst/>
                          <a:latin typeface="Calibri" panose="020F0502020204030204" pitchFamily="34" charset="0"/>
                          <a:ea typeface="Calibri" panose="020F0502020204030204" pitchFamily="34" charset="0"/>
                          <a:cs typeface="Times New Roman" panose="02020603050405020304" pitchFamily="18" charset="0"/>
                        </a:rPr>
                        <a:t>Voortgezet</a:t>
                      </a:r>
                    </a:p>
                    <a:p>
                      <a:pPr marL="0" marR="0" algn="ctr">
                        <a:lnSpc>
                          <a:spcPct val="107000"/>
                        </a:lnSpc>
                        <a:spcBef>
                          <a:spcPts val="0"/>
                        </a:spcBef>
                        <a:spcAft>
                          <a:spcPts val="0"/>
                        </a:spcAft>
                      </a:pPr>
                      <a:r>
                        <a:rPr lang="nl-NL" sz="1100" b="1" dirty="0">
                          <a:effectLst/>
                          <a:latin typeface="Calibri" panose="020F0502020204030204" pitchFamily="34" charset="0"/>
                          <a:ea typeface="Calibri" panose="020F0502020204030204" pitchFamily="34" charset="0"/>
                          <a:cs typeface="Times New Roman" panose="02020603050405020304" pitchFamily="18" charset="0"/>
                        </a:rPr>
                        <a:t>onderwijs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36926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smtClean="0">
                <a:solidFill>
                  <a:srgbClr val="FF0000"/>
                </a:solidFill>
              </a:rPr>
              <a:t>Opdracht 1</a:t>
            </a:r>
            <a:endParaRPr lang="nl-NL" b="1" dirty="0">
              <a:solidFill>
                <a:srgbClr val="FF0000"/>
              </a:solidFill>
            </a:endParaRPr>
          </a:p>
        </p:txBody>
      </p:sp>
      <p:sp>
        <p:nvSpPr>
          <p:cNvPr id="3" name="Ondertitel 2">
            <a:extLst>
              <a:ext uri="{FF2B5EF4-FFF2-40B4-BE49-F238E27FC236}">
                <a16:creationId xmlns:a16="http://schemas.microsoft.com/office/drawing/2014/main" xmlns="" id="{7064AD21-ABBB-4255-9620-FE513206655D}"/>
              </a:ext>
            </a:extLst>
          </p:cNvPr>
          <p:cNvSpPr>
            <a:spLocks noGrp="1"/>
          </p:cNvSpPr>
          <p:nvPr>
            <p:ph type="subTitle" idx="1"/>
          </p:nvPr>
        </p:nvSpPr>
        <p:spPr>
          <a:xfrm>
            <a:off x="189470" y="2078037"/>
            <a:ext cx="11697730" cy="4380428"/>
          </a:xfrm>
        </p:spPr>
        <p:txBody>
          <a:bodyPr>
            <a:normAutofit/>
          </a:bodyPr>
          <a:lstStyle/>
          <a:p>
            <a:pPr algn="l"/>
            <a:r>
              <a:rPr lang="en-US" b="1" dirty="0" smtClean="0"/>
              <a:t>Licht het </a:t>
            </a:r>
            <a:r>
              <a:rPr lang="en-US" b="1" dirty="0" err="1" smtClean="0"/>
              <a:t>cijfer</a:t>
            </a:r>
            <a:r>
              <a:rPr lang="en-US" b="1" dirty="0" smtClean="0"/>
              <a:t> </a:t>
            </a:r>
            <a:r>
              <a:rPr lang="en-US" b="1" dirty="0" err="1" smtClean="0"/>
              <a:t>dat</a:t>
            </a:r>
            <a:r>
              <a:rPr lang="en-US" b="1" dirty="0" smtClean="0"/>
              <a:t> je </a:t>
            </a:r>
            <a:r>
              <a:rPr lang="en-US" b="1" dirty="0" err="1" smtClean="0"/>
              <a:t>bepaald</a:t>
            </a:r>
            <a:r>
              <a:rPr lang="en-US" b="1" dirty="0" smtClean="0"/>
              <a:t> </a:t>
            </a:r>
            <a:r>
              <a:rPr lang="en-US" b="1" dirty="0" err="1" smtClean="0"/>
              <a:t>hebt</a:t>
            </a:r>
            <a:r>
              <a:rPr lang="en-US" b="1" dirty="0" smtClean="0"/>
              <a:t> per </a:t>
            </a:r>
            <a:r>
              <a:rPr lang="en-US" b="1" dirty="0" err="1" smtClean="0"/>
              <a:t>bedrijfstak</a:t>
            </a:r>
            <a:r>
              <a:rPr lang="en-US" b="1" dirty="0" smtClean="0"/>
              <a:t> toe</a:t>
            </a:r>
            <a:endParaRPr lang="nl-NL" b="1" dirty="0" smtClean="0"/>
          </a:p>
          <a:p>
            <a:pPr algn="l"/>
            <a:endParaRPr lang="nl-NL" b="1" i="1" dirty="0" smtClean="0"/>
          </a:p>
          <a:p>
            <a:pPr algn="l"/>
            <a:r>
              <a:rPr lang="nl-NL" b="1" i="1" dirty="0" smtClean="0"/>
              <a:t>Betaald </a:t>
            </a:r>
            <a:r>
              <a:rPr lang="nl-NL" b="1" i="1" dirty="0"/>
              <a:t>voetbalorganisaties</a:t>
            </a:r>
            <a:endParaRPr lang="nl-NL" dirty="0"/>
          </a:p>
          <a:p>
            <a:pPr algn="l"/>
            <a:r>
              <a:rPr lang="en-US" b="1" i="1" dirty="0" smtClean="0"/>
              <a:t>……………………………</a:t>
            </a:r>
            <a:endParaRPr lang="nl-NL" b="1" i="1" dirty="0" smtClean="0"/>
          </a:p>
          <a:p>
            <a:pPr algn="l"/>
            <a:r>
              <a:rPr lang="en-US" b="1" i="1" dirty="0"/>
              <a:t>……………………………</a:t>
            </a:r>
            <a:endParaRPr lang="nl-NL" b="1" i="1" dirty="0"/>
          </a:p>
          <a:p>
            <a:pPr algn="l"/>
            <a:r>
              <a:rPr lang="nl-NL" b="1" i="1" dirty="0" smtClean="0"/>
              <a:t>Luchttransport</a:t>
            </a:r>
            <a:endParaRPr lang="nl-NL" dirty="0"/>
          </a:p>
          <a:p>
            <a:pPr algn="l"/>
            <a:r>
              <a:rPr lang="nl-NL" b="1" i="1" dirty="0" smtClean="0"/>
              <a:t>...…………………………</a:t>
            </a:r>
            <a:r>
              <a:rPr lang="nl-NL" b="1" i="1" dirty="0"/>
              <a:t> </a:t>
            </a:r>
            <a:endParaRPr lang="nl-NL" dirty="0"/>
          </a:p>
          <a:p>
            <a:pPr algn="l"/>
            <a:r>
              <a:rPr lang="en-US" b="1" i="1" dirty="0"/>
              <a:t>……………………………</a:t>
            </a:r>
            <a:endParaRPr lang="nl-NL" b="1" i="1" dirty="0"/>
          </a:p>
          <a:p>
            <a:pPr algn="l"/>
            <a:r>
              <a:rPr lang="en-US" b="1" dirty="0" err="1" smtClean="0"/>
              <a:t>enzovoort</a:t>
            </a:r>
            <a:endParaRPr lang="en-US" b="1" dirty="0" smtClean="0"/>
          </a:p>
        </p:txBody>
      </p:sp>
    </p:spTree>
    <p:extLst>
      <p:ext uri="{BB962C8B-B14F-4D97-AF65-F5344CB8AC3E}">
        <p14:creationId xmlns:p14="http://schemas.microsoft.com/office/powerpoint/2010/main" val="8395933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smtClean="0">
                <a:solidFill>
                  <a:srgbClr val="FF0000"/>
                </a:solidFill>
              </a:rPr>
              <a:t>Opdracht 2</a:t>
            </a:r>
            <a:endParaRPr lang="nl-NL" b="1" dirty="0">
              <a:solidFill>
                <a:srgbClr val="FF0000"/>
              </a:solidFill>
            </a:endParaRPr>
          </a:p>
        </p:txBody>
      </p:sp>
      <p:sp>
        <p:nvSpPr>
          <p:cNvPr id="3" name="Ondertitel 2">
            <a:extLst>
              <a:ext uri="{FF2B5EF4-FFF2-40B4-BE49-F238E27FC236}">
                <a16:creationId xmlns:a16="http://schemas.microsoft.com/office/drawing/2014/main" xmlns="" id="{7064AD21-ABBB-4255-9620-FE513206655D}"/>
              </a:ext>
            </a:extLst>
          </p:cNvPr>
          <p:cNvSpPr>
            <a:spLocks noGrp="1"/>
          </p:cNvSpPr>
          <p:nvPr>
            <p:ph type="subTitle" idx="1"/>
          </p:nvPr>
        </p:nvSpPr>
        <p:spPr>
          <a:xfrm>
            <a:off x="189470" y="2078037"/>
            <a:ext cx="11697730" cy="3861443"/>
          </a:xfrm>
        </p:spPr>
        <p:txBody>
          <a:bodyPr>
            <a:normAutofit/>
          </a:bodyPr>
          <a:lstStyle/>
          <a:p>
            <a:pPr algn="l"/>
            <a:r>
              <a:rPr lang="nl-NL" b="1" dirty="0" smtClean="0"/>
              <a:t>Ga </a:t>
            </a:r>
            <a:r>
              <a:rPr lang="nl-NL" b="1" dirty="0"/>
              <a:t>met degenen bij elkaar zitten die dezelfde kracht hebben beoordeeld. Je herkent elkaar aan de kleur van het kaartje.</a:t>
            </a:r>
          </a:p>
          <a:p>
            <a:pPr algn="l"/>
            <a:r>
              <a:rPr lang="nl-NL" b="1" dirty="0"/>
              <a:t>Wissel de cijfers en de toelichtingen uit. Bespreek de verschillen en bepaal </a:t>
            </a:r>
            <a:r>
              <a:rPr lang="nl-NL" b="1" u="sng" dirty="0"/>
              <a:t>per groepslid</a:t>
            </a:r>
            <a:r>
              <a:rPr lang="nl-NL" b="1" dirty="0"/>
              <a:t> opnieuw het cijfer per bedrijfstak. Vul dat cijfer in op </a:t>
            </a:r>
            <a:r>
              <a:rPr lang="nl-NL" b="1" dirty="0" smtClean="0"/>
              <a:t>het </a:t>
            </a:r>
            <a:r>
              <a:rPr lang="nl-NL" b="1" dirty="0" err="1" smtClean="0"/>
              <a:t>uitwerkblad</a:t>
            </a:r>
            <a:r>
              <a:rPr lang="nl-NL" b="1" dirty="0" smtClean="0"/>
              <a:t> achter </a:t>
            </a:r>
            <a:r>
              <a:rPr lang="nl-NL" b="1" dirty="0"/>
              <a:t>cijfer 2</a:t>
            </a:r>
            <a:r>
              <a:rPr lang="nl-NL" b="1" dirty="0" smtClean="0"/>
              <a:t>.</a:t>
            </a:r>
          </a:p>
          <a:p>
            <a:pPr algn="l"/>
            <a:endParaRPr lang="en-US" dirty="0"/>
          </a:p>
          <a:p>
            <a:pPr algn="l"/>
            <a:endParaRPr lang="nl-NL" dirty="0"/>
          </a:p>
          <a:p>
            <a:pPr algn="l"/>
            <a:endParaRPr lang="en-US" b="1" dirty="0" smtClean="0"/>
          </a:p>
        </p:txBody>
      </p:sp>
      <p:graphicFrame>
        <p:nvGraphicFramePr>
          <p:cNvPr id="6" name="Table 5"/>
          <p:cNvGraphicFramePr>
            <a:graphicFrameLocks noGrp="1"/>
          </p:cNvGraphicFramePr>
          <p:nvPr>
            <p:extLst>
              <p:ext uri="{D42A27DB-BD31-4B8C-83A1-F6EECF244321}">
                <p14:modId xmlns:p14="http://schemas.microsoft.com/office/powerpoint/2010/main" val="2644900297"/>
              </p:ext>
            </p:extLst>
          </p:nvPr>
        </p:nvGraphicFramePr>
        <p:xfrm>
          <a:off x="678891" y="4139556"/>
          <a:ext cx="8626475" cy="1614488"/>
        </p:xfrm>
        <a:graphic>
          <a:graphicData uri="http://schemas.openxmlformats.org/drawingml/2006/table">
            <a:tbl>
              <a:tblPr firstRow="1" firstCol="1" bandRow="1"/>
              <a:tblGrid>
                <a:gridCol w="744855"/>
                <a:gridCol w="1313180"/>
                <a:gridCol w="1313815"/>
                <a:gridCol w="1313815"/>
                <a:gridCol w="1313180"/>
                <a:gridCol w="1313815"/>
                <a:gridCol w="1313815"/>
              </a:tblGrid>
              <a:tr h="0">
                <a:tc>
                  <a:txBody>
                    <a:bodyPr/>
                    <a:lstStyle/>
                    <a:p>
                      <a:pPr marL="0" marR="0">
                        <a:lnSpc>
                          <a:spcPct val="107000"/>
                        </a:lnSpc>
                        <a:spcBef>
                          <a:spcPts val="0"/>
                        </a:spcBef>
                        <a:spcAft>
                          <a:spcPts val="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Kracht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07000"/>
                        </a:lnSpc>
                        <a:spcBef>
                          <a:spcPts val="0"/>
                        </a:spcBef>
                        <a:spcAft>
                          <a:spcPts val="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Cijfer </a:t>
                      </a:r>
                      <a:r>
                        <a:rPr lang="nl-NL" sz="1100" dirty="0" smtClean="0">
                          <a:effectLst/>
                          <a:latin typeface="Calibri" panose="020F0502020204030204" pitchFamily="34" charset="0"/>
                          <a:ea typeface="Calibri" panose="020F0502020204030204" pitchFamily="34" charset="0"/>
                          <a:cs typeface="Times New Roman" panose="02020603050405020304" pitchFamily="18" charset="0"/>
                        </a:rPr>
                        <a:t>voor</a:t>
                      </a:r>
                      <a:r>
                        <a:rPr lang="nl-NL" sz="1100" baseline="0" dirty="0" smtClean="0">
                          <a:effectLst/>
                          <a:latin typeface="Calibri" panose="020F0502020204030204" pitchFamily="34" charset="0"/>
                          <a:ea typeface="Calibri" panose="020F0502020204030204" pitchFamily="34" charset="0"/>
                          <a:cs typeface="Times New Roman" panose="02020603050405020304" pitchFamily="18" charset="0"/>
                        </a:rPr>
                        <a:t> overleg</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Cijfer </a:t>
                      </a:r>
                      <a:r>
                        <a:rPr lang="nl-NL" sz="1100" dirty="0" smtClean="0">
                          <a:effectLst/>
                          <a:latin typeface="Calibri" panose="020F0502020204030204" pitchFamily="34" charset="0"/>
                          <a:ea typeface="Calibri" panose="020F0502020204030204" pitchFamily="34" charset="0"/>
                          <a:cs typeface="Times New Roman" panose="02020603050405020304" pitchFamily="18" charset="0"/>
                        </a:rPr>
                        <a:t>na</a:t>
                      </a:r>
                      <a:r>
                        <a:rPr lang="nl-NL" sz="1100" baseline="0" dirty="0" smtClean="0">
                          <a:effectLst/>
                          <a:latin typeface="Calibri" panose="020F0502020204030204" pitchFamily="34" charset="0"/>
                          <a:ea typeface="Calibri" panose="020F0502020204030204" pitchFamily="34" charset="0"/>
                          <a:cs typeface="Times New Roman" panose="02020603050405020304" pitchFamily="18" charset="0"/>
                        </a:rPr>
                        <a:t> overleg</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dirty="0" smtClean="0">
                          <a:effectLst/>
                          <a:latin typeface="Calibri" panose="020F0502020204030204" pitchFamily="34" charset="0"/>
                          <a:ea typeface="Calibri" panose="020F0502020204030204" pitchFamily="34" charset="0"/>
                          <a:cs typeface="Times New Roman" panose="02020603050405020304" pitchFamily="18" charset="0"/>
                        </a:rPr>
                        <a:t>…………..</a:t>
                      </a:r>
                      <a:r>
                        <a:rPr lang="nl-NL"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lnSpc>
                          <a:spcPct val="107000"/>
                        </a:lnSpc>
                        <a:spcBef>
                          <a:spcPts val="0"/>
                        </a:spcBef>
                        <a:spcAft>
                          <a:spcPts val="0"/>
                        </a:spcAft>
                      </a:pPr>
                      <a:endParaRPr lang="nl-NL"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nl-NL" sz="11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nl-NL" sz="11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INVULLEN</a:t>
                      </a:r>
                      <a:r>
                        <a:rPr lang="nl-NL"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dirty="0" smtClean="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lnSpc>
                          <a:spcPct val="107000"/>
                        </a:lnSpc>
                        <a:spcBef>
                          <a:spcPts val="0"/>
                        </a:spcBef>
                        <a:spcAft>
                          <a:spcPts val="0"/>
                        </a:spcAft>
                      </a:pPr>
                      <a:endParaRPr lang="nl-NL"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nl-NL" sz="11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nl-NL" sz="11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INVULLEN</a:t>
                      </a:r>
                      <a:r>
                        <a:rPr lang="nl-NL"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dirty="0" smtClean="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lnSpc>
                          <a:spcPct val="107000"/>
                        </a:lnSpc>
                        <a:spcBef>
                          <a:spcPts val="0"/>
                        </a:spcBef>
                        <a:spcAft>
                          <a:spcPts val="0"/>
                        </a:spcAft>
                      </a:pPr>
                      <a:endParaRPr lang="nl-NL"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nl-NL" sz="11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nl-NL" sz="11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INVULLEN</a:t>
                      </a:r>
                      <a:r>
                        <a:rPr lang="nl-NL"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dirty="0" smtClean="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lnSpc>
                          <a:spcPct val="107000"/>
                        </a:lnSpc>
                        <a:spcBef>
                          <a:spcPts val="0"/>
                        </a:spcBef>
                        <a:spcAft>
                          <a:spcPts val="0"/>
                        </a:spcAft>
                      </a:pPr>
                      <a:endParaRPr lang="nl-NL"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nl-NL" sz="11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nl-NL" sz="11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INVULLEN</a:t>
                      </a:r>
                      <a:r>
                        <a:rPr lang="nl-NL"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dirty="0" smtClean="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lnSpc>
                          <a:spcPct val="107000"/>
                        </a:lnSpc>
                        <a:spcBef>
                          <a:spcPts val="0"/>
                        </a:spcBef>
                        <a:spcAft>
                          <a:spcPts val="0"/>
                        </a:spcAft>
                      </a:pPr>
                      <a:endParaRPr lang="nl-NL"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nl-NL" sz="11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nl-NL" sz="11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INVULLEN</a:t>
                      </a:r>
                      <a:r>
                        <a:rPr lang="nl-NL"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dirty="0" smtClean="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lnSpc>
                          <a:spcPct val="107000"/>
                        </a:lnSpc>
                        <a:spcBef>
                          <a:spcPts val="0"/>
                        </a:spcBef>
                        <a:spcAft>
                          <a:spcPts val="0"/>
                        </a:spcAft>
                      </a:pPr>
                      <a:endParaRPr lang="nl-NL"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nl-NL" sz="11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nl-NL" sz="11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INVULLEN</a:t>
                      </a:r>
                      <a:r>
                        <a:rPr lang="nl-NL"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07000"/>
                        </a:lnSpc>
                        <a:spcBef>
                          <a:spcPts val="0"/>
                        </a:spcBef>
                        <a:spcAft>
                          <a:spcPts val="0"/>
                        </a:spcAft>
                      </a:pPr>
                      <a:r>
                        <a:rPr lang="nl-NL" sz="1100">
                          <a:effectLst/>
                          <a:latin typeface="Calibri" panose="020F0502020204030204" pitchFamily="34" charset="0"/>
                          <a:ea typeface="Calibri" panose="020F0502020204030204" pitchFamily="34" charset="0"/>
                          <a:cs typeface="Times New Roman" panose="02020603050405020304" pitchFamily="18" charset="0"/>
                        </a:rPr>
                        <a:t>Bedrijfstak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a:effectLst/>
                          <a:latin typeface="Calibri" panose="020F0502020204030204" pitchFamily="34" charset="0"/>
                          <a:ea typeface="Calibri" panose="020F0502020204030204" pitchFamily="34" charset="0"/>
                          <a:cs typeface="Times New Roman" panose="02020603050405020304" pitchFamily="18" charset="0"/>
                        </a:rPr>
                        <a:t>Betaald voetbalorganisaties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a:effectLst/>
                          <a:latin typeface="Calibri" panose="020F0502020204030204" pitchFamily="34" charset="0"/>
                          <a:ea typeface="Calibri" panose="020F0502020204030204" pitchFamily="34" charset="0"/>
                          <a:cs typeface="Times New Roman" panose="02020603050405020304" pitchFamily="18" charset="0"/>
                        </a:rPr>
                        <a:t>Luchttransport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a:effectLst/>
                          <a:latin typeface="Calibri" panose="020F0502020204030204" pitchFamily="34" charset="0"/>
                          <a:ea typeface="Calibri" panose="020F0502020204030204" pitchFamily="34" charset="0"/>
                          <a:cs typeface="Times New Roman" panose="02020603050405020304" pitchFamily="18" charset="0"/>
                        </a:rPr>
                        <a:t>Fastfoodrestaurants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Supermarkten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Kledingwinkels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Voortgezet</a:t>
                      </a:r>
                    </a:p>
                    <a:p>
                      <a:pPr marL="0" marR="0" algn="ctr">
                        <a:lnSpc>
                          <a:spcPct val="107000"/>
                        </a:lnSpc>
                        <a:spcBef>
                          <a:spcPts val="0"/>
                        </a:spcBef>
                        <a:spcAft>
                          <a:spcPts val="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onderwijs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844607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smtClean="0">
                <a:solidFill>
                  <a:srgbClr val="FF0000"/>
                </a:solidFill>
              </a:rPr>
              <a:t>Opdracht 3</a:t>
            </a:r>
            <a:endParaRPr lang="nl-NL" b="1" dirty="0">
              <a:solidFill>
                <a:srgbClr val="FF0000"/>
              </a:solidFill>
            </a:endParaRPr>
          </a:p>
        </p:txBody>
      </p:sp>
      <p:sp>
        <p:nvSpPr>
          <p:cNvPr id="3" name="Ondertitel 2">
            <a:extLst>
              <a:ext uri="{FF2B5EF4-FFF2-40B4-BE49-F238E27FC236}">
                <a16:creationId xmlns:a16="http://schemas.microsoft.com/office/drawing/2014/main" xmlns="" id="{7064AD21-ABBB-4255-9620-FE513206655D}"/>
              </a:ext>
            </a:extLst>
          </p:cNvPr>
          <p:cNvSpPr>
            <a:spLocks noGrp="1"/>
          </p:cNvSpPr>
          <p:nvPr>
            <p:ph type="subTitle" idx="1"/>
          </p:nvPr>
        </p:nvSpPr>
        <p:spPr>
          <a:xfrm>
            <a:off x="189470" y="2078037"/>
            <a:ext cx="12002530" cy="3861443"/>
          </a:xfrm>
        </p:spPr>
        <p:txBody>
          <a:bodyPr>
            <a:normAutofit/>
          </a:bodyPr>
          <a:lstStyle/>
          <a:p>
            <a:pPr algn="l"/>
            <a:r>
              <a:rPr lang="en-US" b="1" dirty="0" err="1" smtClean="0"/>
              <a:t>Bereken</a:t>
            </a:r>
            <a:r>
              <a:rPr lang="en-US" b="1" dirty="0" smtClean="0"/>
              <a:t> het </a:t>
            </a:r>
            <a:r>
              <a:rPr lang="en-US" b="1" dirty="0" err="1" smtClean="0"/>
              <a:t>ongewogen</a:t>
            </a:r>
            <a:r>
              <a:rPr lang="en-US" b="1" dirty="0" smtClean="0"/>
              <a:t> </a:t>
            </a:r>
            <a:r>
              <a:rPr lang="en-US" b="1" dirty="0" err="1" smtClean="0"/>
              <a:t>gemiddelde</a:t>
            </a:r>
            <a:r>
              <a:rPr lang="en-US" b="1" dirty="0" smtClean="0"/>
              <a:t> </a:t>
            </a:r>
            <a:r>
              <a:rPr lang="en-US" b="1" dirty="0" err="1" smtClean="0"/>
              <a:t>cijfer</a:t>
            </a:r>
            <a:r>
              <a:rPr lang="en-US" b="1" dirty="0" smtClean="0"/>
              <a:t> per </a:t>
            </a:r>
            <a:r>
              <a:rPr lang="en-US" b="1" dirty="0" err="1" smtClean="0"/>
              <a:t>bedrijfstak</a:t>
            </a:r>
            <a:r>
              <a:rPr lang="en-US" b="1" dirty="0" smtClean="0"/>
              <a:t>. </a:t>
            </a:r>
          </a:p>
          <a:p>
            <a:pPr algn="l"/>
            <a:r>
              <a:rPr lang="en-US" b="1" dirty="0" err="1" smtClean="0"/>
              <a:t>Knip</a:t>
            </a:r>
            <a:r>
              <a:rPr lang="en-US" b="1" dirty="0" smtClean="0"/>
              <a:t> de </a:t>
            </a:r>
            <a:r>
              <a:rPr lang="en-US" b="1" dirty="0" err="1" smtClean="0"/>
              <a:t>overzichten</a:t>
            </a:r>
            <a:r>
              <a:rPr lang="en-US" b="1" dirty="0" smtClean="0"/>
              <a:t> </a:t>
            </a:r>
            <a:r>
              <a:rPr lang="en-US" b="1" dirty="0" err="1" smtClean="0"/>
              <a:t>uit</a:t>
            </a:r>
            <a:r>
              <a:rPr lang="en-US" b="1" dirty="0" smtClean="0"/>
              <a:t> </a:t>
            </a:r>
            <a:r>
              <a:rPr lang="en-US" b="1" dirty="0" err="1" smtClean="0"/>
              <a:t>en</a:t>
            </a:r>
            <a:r>
              <a:rPr lang="en-US" b="1" dirty="0" smtClean="0"/>
              <a:t> </a:t>
            </a:r>
            <a:r>
              <a:rPr lang="en-US" b="1" dirty="0" err="1" smtClean="0"/>
              <a:t>kleur</a:t>
            </a:r>
            <a:r>
              <a:rPr lang="en-US" b="1" dirty="0" smtClean="0"/>
              <a:t> </a:t>
            </a:r>
            <a:r>
              <a:rPr lang="en-US" b="1" dirty="0"/>
              <a:t>de </a:t>
            </a:r>
            <a:r>
              <a:rPr lang="en-US" b="1" dirty="0" err="1"/>
              <a:t>cijfers</a:t>
            </a:r>
            <a:r>
              <a:rPr lang="en-US" b="1" dirty="0"/>
              <a:t> in </a:t>
            </a:r>
            <a:r>
              <a:rPr lang="en-US" b="1" u="sng" dirty="0"/>
              <a:t>van </a:t>
            </a:r>
            <a:r>
              <a:rPr lang="en-US" b="1" u="sng" dirty="0" err="1"/>
              <a:t>onder</a:t>
            </a:r>
            <a:r>
              <a:rPr lang="en-US" b="1" u="sng" dirty="0"/>
              <a:t> tot </a:t>
            </a:r>
            <a:r>
              <a:rPr lang="en-US" b="1" u="sng" dirty="0" err="1"/>
              <a:t>boven</a:t>
            </a:r>
            <a:r>
              <a:rPr lang="en-US" b="1" u="sng" dirty="0"/>
              <a:t> </a:t>
            </a:r>
            <a:r>
              <a:rPr lang="en-US" b="1" dirty="0"/>
              <a:t>met de </a:t>
            </a:r>
            <a:r>
              <a:rPr lang="en-US" b="1" dirty="0" err="1"/>
              <a:t>uitgereikte</a:t>
            </a:r>
            <a:r>
              <a:rPr lang="en-US" b="1" dirty="0"/>
              <a:t> </a:t>
            </a:r>
            <a:r>
              <a:rPr lang="en-US" b="1" dirty="0" err="1"/>
              <a:t>stift</a:t>
            </a:r>
            <a:r>
              <a:rPr lang="en-US" b="1" dirty="0"/>
              <a:t>. </a:t>
            </a:r>
            <a:endParaRPr lang="nl-NL" dirty="0"/>
          </a:p>
          <a:p>
            <a:endParaRPr lang="en-US" b="1" dirty="0" smtClean="0"/>
          </a:p>
        </p:txBody>
      </p:sp>
      <p:graphicFrame>
        <p:nvGraphicFramePr>
          <p:cNvPr id="6" name="Table 5"/>
          <p:cNvGraphicFramePr>
            <a:graphicFrameLocks noGrp="1"/>
          </p:cNvGraphicFramePr>
          <p:nvPr>
            <p:extLst>
              <p:ext uri="{D42A27DB-BD31-4B8C-83A1-F6EECF244321}">
                <p14:modId xmlns:p14="http://schemas.microsoft.com/office/powerpoint/2010/main" val="3894298890"/>
              </p:ext>
            </p:extLst>
          </p:nvPr>
        </p:nvGraphicFramePr>
        <p:xfrm>
          <a:off x="936172" y="3026229"/>
          <a:ext cx="3135086" cy="3657600"/>
        </p:xfrm>
        <a:graphic>
          <a:graphicData uri="http://schemas.openxmlformats.org/drawingml/2006/table">
            <a:tbl>
              <a:tblPr firstRow="1" bandRow="1">
                <a:tableStyleId>{5C22544A-7EE6-4342-B048-85BDC9FD1C3A}</a:tableStyleId>
              </a:tblPr>
              <a:tblGrid>
                <a:gridCol w="3135086"/>
              </a:tblGrid>
              <a:tr h="302539">
                <a:tc>
                  <a:txBody>
                    <a:bodyPr/>
                    <a:lstStyle/>
                    <a:p>
                      <a:pPr algn="ctr"/>
                      <a:r>
                        <a:rPr lang="en-US" dirty="0" err="1" smtClean="0">
                          <a:solidFill>
                            <a:schemeClr val="tx1"/>
                          </a:solidFill>
                        </a:rPr>
                        <a:t>Kracht</a:t>
                      </a:r>
                      <a:r>
                        <a:rPr lang="en-US" dirty="0" smtClean="0">
                          <a:solidFill>
                            <a:schemeClr val="tx1"/>
                          </a:solidFill>
                        </a:rPr>
                        <a:t> </a:t>
                      </a:r>
                      <a:endParaRPr lang="nl-NL"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2539">
                <a:tc>
                  <a:txBody>
                    <a:bodyPr/>
                    <a:lstStyle/>
                    <a:p>
                      <a:pPr algn="ctr"/>
                      <a:r>
                        <a:rPr lang="en-US" dirty="0" smtClean="0">
                          <a:solidFill>
                            <a:schemeClr val="bg1">
                              <a:lumMod val="85000"/>
                            </a:schemeClr>
                          </a:solidFill>
                        </a:rPr>
                        <a:t>4,51-5,00</a:t>
                      </a:r>
                      <a:endParaRPr lang="nl-NL" dirty="0">
                        <a:solidFill>
                          <a:schemeClr val="bg1">
                            <a:lumMod val="8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2539">
                <a:tc>
                  <a:txBody>
                    <a:bodyPr/>
                    <a:lstStyle/>
                    <a:p>
                      <a:pPr algn="ctr"/>
                      <a:r>
                        <a:rPr lang="en-US" dirty="0" smtClean="0">
                          <a:solidFill>
                            <a:schemeClr val="bg1">
                              <a:lumMod val="85000"/>
                            </a:schemeClr>
                          </a:solidFill>
                        </a:rPr>
                        <a:t>4,01-4,50</a:t>
                      </a:r>
                      <a:endParaRPr lang="nl-NL" dirty="0">
                        <a:solidFill>
                          <a:schemeClr val="bg1">
                            <a:lumMod val="8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2539">
                <a:tc>
                  <a:txBody>
                    <a:bodyPr/>
                    <a:lstStyle/>
                    <a:p>
                      <a:pPr algn="ctr"/>
                      <a:r>
                        <a:rPr lang="en-US" dirty="0" smtClean="0">
                          <a:solidFill>
                            <a:schemeClr val="bg1">
                              <a:lumMod val="85000"/>
                            </a:schemeClr>
                          </a:solidFill>
                        </a:rPr>
                        <a:t>3,51-4,00</a:t>
                      </a:r>
                      <a:endParaRPr lang="nl-NL" dirty="0">
                        <a:solidFill>
                          <a:schemeClr val="bg1">
                            <a:lumMod val="8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2539">
                <a:tc>
                  <a:txBody>
                    <a:bodyPr/>
                    <a:lstStyle/>
                    <a:p>
                      <a:pPr algn="ctr"/>
                      <a:r>
                        <a:rPr lang="en-US" dirty="0" smtClean="0">
                          <a:solidFill>
                            <a:schemeClr val="bg1">
                              <a:lumMod val="85000"/>
                            </a:schemeClr>
                          </a:solidFill>
                        </a:rPr>
                        <a:t>3,01-3,50</a:t>
                      </a:r>
                      <a:endParaRPr lang="nl-NL" dirty="0">
                        <a:solidFill>
                          <a:schemeClr val="bg1">
                            <a:lumMod val="8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2539">
                <a:tc>
                  <a:txBody>
                    <a:bodyPr/>
                    <a:lstStyle/>
                    <a:p>
                      <a:pPr algn="ctr"/>
                      <a:r>
                        <a:rPr lang="en-US" dirty="0" smtClean="0">
                          <a:solidFill>
                            <a:schemeClr val="bg1">
                              <a:lumMod val="85000"/>
                            </a:schemeClr>
                          </a:solidFill>
                        </a:rPr>
                        <a:t>2,51-3,00</a:t>
                      </a:r>
                      <a:endParaRPr lang="nl-NL" dirty="0">
                        <a:solidFill>
                          <a:schemeClr val="bg1">
                            <a:lumMod val="8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2539">
                <a:tc>
                  <a:txBody>
                    <a:bodyPr/>
                    <a:lstStyle/>
                    <a:p>
                      <a:pPr algn="ctr"/>
                      <a:r>
                        <a:rPr lang="en-US" dirty="0" smtClean="0">
                          <a:solidFill>
                            <a:schemeClr val="bg1">
                              <a:lumMod val="85000"/>
                            </a:schemeClr>
                          </a:solidFill>
                        </a:rPr>
                        <a:t>2,01-2,50</a:t>
                      </a:r>
                      <a:endParaRPr lang="nl-NL" dirty="0">
                        <a:solidFill>
                          <a:schemeClr val="bg1">
                            <a:lumMod val="8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2539">
                <a:tc>
                  <a:txBody>
                    <a:bodyPr/>
                    <a:lstStyle/>
                    <a:p>
                      <a:pPr algn="ctr"/>
                      <a:r>
                        <a:rPr lang="en-US" dirty="0" smtClean="0">
                          <a:solidFill>
                            <a:schemeClr val="bg1">
                              <a:lumMod val="85000"/>
                            </a:schemeClr>
                          </a:solidFill>
                        </a:rPr>
                        <a:t>1,51-2,00</a:t>
                      </a:r>
                      <a:endParaRPr lang="nl-NL" dirty="0">
                        <a:solidFill>
                          <a:schemeClr val="bg1">
                            <a:lumMod val="8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2539">
                <a:tc>
                  <a:txBody>
                    <a:bodyPr/>
                    <a:lstStyle/>
                    <a:p>
                      <a:pPr algn="ctr"/>
                      <a:r>
                        <a:rPr lang="en-US" dirty="0" smtClean="0">
                          <a:solidFill>
                            <a:schemeClr val="bg1">
                              <a:lumMod val="85000"/>
                            </a:schemeClr>
                          </a:solidFill>
                        </a:rPr>
                        <a:t>1,00-1,50</a:t>
                      </a:r>
                      <a:endParaRPr lang="nl-NL" dirty="0">
                        <a:solidFill>
                          <a:schemeClr val="bg1">
                            <a:lumMod val="8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9276">
                <a:tc>
                  <a:txBody>
                    <a:bodyPr/>
                    <a:lstStyle/>
                    <a:p>
                      <a:pPr algn="ctr"/>
                      <a:r>
                        <a:rPr lang="en-US" b="1" dirty="0" err="1" smtClean="0">
                          <a:solidFill>
                            <a:schemeClr val="tx1"/>
                          </a:solidFill>
                        </a:rPr>
                        <a:t>Bedrijfstak</a:t>
                      </a:r>
                      <a:endParaRPr lang="nl-NL"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pic>
        <p:nvPicPr>
          <p:cNvPr id="4" name="Afbeelding 3"/>
          <p:cNvPicPr>
            <a:picLocks noChangeAspect="1"/>
          </p:cNvPicPr>
          <p:nvPr/>
        </p:nvPicPr>
        <p:blipFill>
          <a:blip r:embed="rId2"/>
          <a:stretch>
            <a:fillRect/>
          </a:stretch>
        </p:blipFill>
        <p:spPr>
          <a:xfrm>
            <a:off x="4071258" y="3008541"/>
            <a:ext cx="3145971" cy="3785944"/>
          </a:xfrm>
          <a:prstGeom prst="rect">
            <a:avLst/>
          </a:prstGeom>
        </p:spPr>
      </p:pic>
    </p:spTree>
    <p:extLst>
      <p:ext uri="{BB962C8B-B14F-4D97-AF65-F5344CB8AC3E}">
        <p14:creationId xmlns:p14="http://schemas.microsoft.com/office/powerpoint/2010/main" val="3457496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a:solidFill>
                  <a:srgbClr val="FF0000"/>
                </a:solidFill>
              </a:rPr>
              <a:t>Vijfkrachtenmodel van Porter</a:t>
            </a:r>
            <a:endParaRPr lang="nl-NL" b="1" dirty="0">
              <a:solidFill>
                <a:srgbClr val="FF0000"/>
              </a:solidFill>
            </a:endParaRPr>
          </a:p>
        </p:txBody>
      </p:sp>
      <p:sp>
        <p:nvSpPr>
          <p:cNvPr id="3" name="Ondertitel 2">
            <a:extLst>
              <a:ext uri="{FF2B5EF4-FFF2-40B4-BE49-F238E27FC236}">
                <a16:creationId xmlns:a16="http://schemas.microsoft.com/office/drawing/2014/main" xmlns="" id="{7064AD21-ABBB-4255-9620-FE513206655D}"/>
              </a:ext>
            </a:extLst>
          </p:cNvPr>
          <p:cNvSpPr>
            <a:spLocks noGrp="1"/>
          </p:cNvSpPr>
          <p:nvPr>
            <p:ph type="subTitle" idx="1"/>
          </p:nvPr>
        </p:nvSpPr>
        <p:spPr>
          <a:xfrm>
            <a:off x="189470" y="2078037"/>
            <a:ext cx="11697730" cy="3861443"/>
          </a:xfrm>
        </p:spPr>
        <p:txBody>
          <a:bodyPr/>
          <a:lstStyle/>
          <a:p>
            <a:pPr algn="l"/>
            <a:r>
              <a:rPr lang="en-US" b="1" dirty="0" err="1" smtClean="0"/>
              <a:t>Programma</a:t>
            </a:r>
            <a:r>
              <a:rPr lang="en-US" b="1" dirty="0" smtClean="0"/>
              <a:t>:</a:t>
            </a:r>
          </a:p>
          <a:p>
            <a:pPr algn="l"/>
            <a:r>
              <a:rPr lang="en-US" b="1" dirty="0" smtClean="0"/>
              <a:t>5 </a:t>
            </a:r>
            <a:r>
              <a:rPr lang="en-US" b="1" dirty="0" err="1" smtClean="0"/>
              <a:t>minuten</a:t>
            </a:r>
            <a:r>
              <a:rPr lang="en-US" b="1" dirty="0" smtClean="0"/>
              <a:t>	Welkom, </a:t>
            </a:r>
            <a:r>
              <a:rPr lang="en-US" b="1" dirty="0" err="1" smtClean="0"/>
              <a:t>inleiding</a:t>
            </a:r>
            <a:r>
              <a:rPr lang="en-US" b="1" dirty="0" smtClean="0"/>
              <a:t> 		Henri</a:t>
            </a:r>
          </a:p>
          <a:p>
            <a:pPr algn="l"/>
            <a:r>
              <a:rPr lang="en-US" b="1" dirty="0" smtClean="0"/>
              <a:t>25 </a:t>
            </a:r>
            <a:r>
              <a:rPr lang="en-US" b="1" dirty="0" err="1" smtClean="0"/>
              <a:t>minuten</a:t>
            </a:r>
            <a:r>
              <a:rPr lang="en-US" b="1" dirty="0" smtClean="0"/>
              <a:t>	</a:t>
            </a:r>
            <a:r>
              <a:rPr lang="en-US" b="1" dirty="0" err="1" smtClean="0"/>
              <a:t>Maken</a:t>
            </a:r>
            <a:r>
              <a:rPr lang="en-US" b="1" dirty="0" smtClean="0"/>
              <a:t> van </a:t>
            </a:r>
            <a:r>
              <a:rPr lang="en-US" b="1" dirty="0" err="1" smtClean="0"/>
              <a:t>opdrachten</a:t>
            </a:r>
            <a:r>
              <a:rPr lang="en-US" b="1" dirty="0" smtClean="0"/>
              <a:t>	Tim</a:t>
            </a:r>
          </a:p>
          <a:p>
            <a:pPr algn="l"/>
            <a:r>
              <a:rPr lang="en-US" b="1" dirty="0" smtClean="0"/>
              <a:t>15 </a:t>
            </a:r>
            <a:r>
              <a:rPr lang="en-US" b="1" dirty="0" err="1" smtClean="0"/>
              <a:t>minuten</a:t>
            </a:r>
            <a:r>
              <a:rPr lang="en-US" b="1" dirty="0" smtClean="0"/>
              <a:t>	</a:t>
            </a:r>
            <a:r>
              <a:rPr lang="en-US" b="1" dirty="0" err="1" smtClean="0"/>
              <a:t>Nabespreking</a:t>
            </a:r>
            <a:r>
              <a:rPr lang="en-US" b="1" dirty="0" smtClean="0"/>
              <a:t>			Henri</a:t>
            </a:r>
          </a:p>
          <a:p>
            <a:pPr algn="l"/>
            <a:endParaRPr lang="nl-NL" dirty="0"/>
          </a:p>
        </p:txBody>
      </p:sp>
    </p:spTree>
    <p:extLst>
      <p:ext uri="{BB962C8B-B14F-4D97-AF65-F5344CB8AC3E}">
        <p14:creationId xmlns:p14="http://schemas.microsoft.com/office/powerpoint/2010/main" val="2962802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smtClean="0">
                <a:solidFill>
                  <a:srgbClr val="FF0000"/>
                </a:solidFill>
              </a:rPr>
              <a:t>Opdracht 3</a:t>
            </a:r>
            <a:endParaRPr lang="nl-NL" b="1" dirty="0">
              <a:solidFill>
                <a:srgbClr val="FF0000"/>
              </a:solidFill>
            </a:endParaRPr>
          </a:p>
        </p:txBody>
      </p:sp>
      <p:sp>
        <p:nvSpPr>
          <p:cNvPr id="3" name="Ondertitel 2">
            <a:extLst>
              <a:ext uri="{FF2B5EF4-FFF2-40B4-BE49-F238E27FC236}">
                <a16:creationId xmlns:a16="http://schemas.microsoft.com/office/drawing/2014/main" xmlns="" id="{7064AD21-ABBB-4255-9620-FE513206655D}"/>
              </a:ext>
            </a:extLst>
          </p:cNvPr>
          <p:cNvSpPr>
            <a:spLocks noGrp="1"/>
          </p:cNvSpPr>
          <p:nvPr>
            <p:ph type="subTitle" idx="1"/>
          </p:nvPr>
        </p:nvSpPr>
        <p:spPr>
          <a:xfrm>
            <a:off x="189470" y="2078037"/>
            <a:ext cx="11697730" cy="3861443"/>
          </a:xfrm>
        </p:spPr>
        <p:txBody>
          <a:bodyPr>
            <a:normAutofit/>
          </a:bodyPr>
          <a:lstStyle/>
          <a:p>
            <a:pPr algn="l"/>
            <a:r>
              <a:rPr lang="en-US" b="1" dirty="0" err="1" smtClean="0"/>
              <a:t>Voorbeeld</a:t>
            </a:r>
            <a:r>
              <a:rPr lang="en-US" b="1" dirty="0" smtClean="0"/>
              <a:t>: </a:t>
            </a:r>
            <a:r>
              <a:rPr lang="en-US" b="1" dirty="0" err="1" smtClean="0"/>
              <a:t>cijfers</a:t>
            </a:r>
            <a:r>
              <a:rPr lang="en-US" b="1" dirty="0" smtClean="0"/>
              <a:t> </a:t>
            </a:r>
            <a:r>
              <a:rPr lang="en-US" b="1" dirty="0" err="1" smtClean="0"/>
              <a:t>zijn</a:t>
            </a:r>
            <a:r>
              <a:rPr lang="en-US" b="1" dirty="0" smtClean="0"/>
              <a:t> 4, 4, 3, 2, 4. </a:t>
            </a:r>
            <a:r>
              <a:rPr lang="en-US" b="1" dirty="0" err="1" smtClean="0"/>
              <a:t>Ongewogen</a:t>
            </a:r>
            <a:r>
              <a:rPr lang="en-US" b="1" dirty="0" smtClean="0"/>
              <a:t> </a:t>
            </a:r>
            <a:r>
              <a:rPr lang="en-US" b="1" dirty="0" err="1" smtClean="0"/>
              <a:t>gemiddelde</a:t>
            </a:r>
            <a:r>
              <a:rPr lang="en-US" b="1" dirty="0" smtClean="0"/>
              <a:t>: (4+4+3+2+4)/5 = 3,40. </a:t>
            </a:r>
            <a:endParaRPr lang="nl-NL" dirty="0"/>
          </a:p>
          <a:p>
            <a:endParaRPr lang="en-US" b="1" dirty="0" smtClean="0"/>
          </a:p>
        </p:txBody>
      </p:sp>
      <p:pic>
        <p:nvPicPr>
          <p:cNvPr id="4" name="Afbeelding 3"/>
          <p:cNvPicPr>
            <a:picLocks noChangeAspect="1"/>
          </p:cNvPicPr>
          <p:nvPr/>
        </p:nvPicPr>
        <p:blipFill>
          <a:blip r:embed="rId2"/>
          <a:stretch>
            <a:fillRect/>
          </a:stretch>
        </p:blipFill>
        <p:spPr>
          <a:xfrm>
            <a:off x="4432692" y="2541210"/>
            <a:ext cx="3211286" cy="3785944"/>
          </a:xfrm>
          <a:prstGeom prst="rect">
            <a:avLst/>
          </a:prstGeom>
        </p:spPr>
      </p:pic>
    </p:spTree>
    <p:extLst>
      <p:ext uri="{BB962C8B-B14F-4D97-AF65-F5344CB8AC3E}">
        <p14:creationId xmlns:p14="http://schemas.microsoft.com/office/powerpoint/2010/main" val="6391827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smtClean="0">
                <a:solidFill>
                  <a:srgbClr val="FF0000"/>
                </a:solidFill>
              </a:rPr>
              <a:t>Opdracht 4</a:t>
            </a:r>
            <a:endParaRPr lang="nl-NL" b="1" dirty="0">
              <a:solidFill>
                <a:srgbClr val="FF0000"/>
              </a:solidFill>
            </a:endParaRPr>
          </a:p>
        </p:txBody>
      </p:sp>
      <p:sp>
        <p:nvSpPr>
          <p:cNvPr id="3" name="Ondertitel 2">
            <a:extLst>
              <a:ext uri="{FF2B5EF4-FFF2-40B4-BE49-F238E27FC236}">
                <a16:creationId xmlns:a16="http://schemas.microsoft.com/office/drawing/2014/main" xmlns="" id="{7064AD21-ABBB-4255-9620-FE513206655D}"/>
              </a:ext>
            </a:extLst>
          </p:cNvPr>
          <p:cNvSpPr>
            <a:spLocks noGrp="1"/>
          </p:cNvSpPr>
          <p:nvPr>
            <p:ph type="subTitle" idx="1"/>
          </p:nvPr>
        </p:nvSpPr>
        <p:spPr>
          <a:xfrm>
            <a:off x="189470" y="2078037"/>
            <a:ext cx="11697730" cy="3861443"/>
          </a:xfrm>
        </p:spPr>
        <p:txBody>
          <a:bodyPr/>
          <a:lstStyle/>
          <a:p>
            <a:pPr algn="l"/>
            <a:r>
              <a:rPr lang="en-US" b="1" dirty="0" smtClean="0"/>
              <a:t>Je </a:t>
            </a:r>
            <a:r>
              <a:rPr lang="en-US" b="1" dirty="0" err="1" smtClean="0"/>
              <a:t>hebt</a:t>
            </a:r>
            <a:r>
              <a:rPr lang="en-US" b="1" dirty="0" smtClean="0"/>
              <a:t> </a:t>
            </a:r>
            <a:r>
              <a:rPr lang="en-US" b="1" dirty="0" err="1" smtClean="0"/>
              <a:t>ook</a:t>
            </a:r>
            <a:r>
              <a:rPr lang="en-US" b="1" dirty="0" smtClean="0"/>
              <a:t> </a:t>
            </a:r>
            <a:r>
              <a:rPr lang="en-US" b="1" dirty="0" err="1" smtClean="0"/>
              <a:t>een</a:t>
            </a:r>
            <a:r>
              <a:rPr lang="en-US" b="1" dirty="0" smtClean="0"/>
              <a:t> </a:t>
            </a:r>
            <a:r>
              <a:rPr lang="en-US" b="1" dirty="0" err="1" smtClean="0"/>
              <a:t>kaartje</a:t>
            </a:r>
            <a:r>
              <a:rPr lang="en-US" b="1" dirty="0" smtClean="0"/>
              <a:t> </a:t>
            </a:r>
            <a:r>
              <a:rPr lang="en-US" b="1" dirty="0" err="1" smtClean="0"/>
              <a:t>gekregen</a:t>
            </a:r>
            <a:r>
              <a:rPr lang="en-US" b="1" dirty="0" smtClean="0"/>
              <a:t> met </a:t>
            </a:r>
            <a:r>
              <a:rPr lang="en-US" b="1" dirty="0" err="1" smtClean="0"/>
              <a:t>een</a:t>
            </a:r>
            <a:r>
              <a:rPr lang="en-US" b="1" dirty="0" smtClean="0"/>
              <a:t> </a:t>
            </a:r>
            <a:r>
              <a:rPr lang="en-US" b="1" dirty="0" err="1" smtClean="0"/>
              <a:t>bedrijfstak</a:t>
            </a:r>
            <a:r>
              <a:rPr lang="en-US" b="1" dirty="0" smtClean="0"/>
              <a:t>.</a:t>
            </a:r>
          </a:p>
          <a:p>
            <a:pPr algn="l"/>
            <a:r>
              <a:rPr lang="en-US" b="1" dirty="0" smtClean="0"/>
              <a:t>Ga met </a:t>
            </a:r>
            <a:r>
              <a:rPr lang="en-US" b="1" dirty="0" err="1" smtClean="0"/>
              <a:t>degenen</a:t>
            </a:r>
            <a:r>
              <a:rPr lang="en-US" b="1" dirty="0" smtClean="0"/>
              <a:t> die </a:t>
            </a:r>
            <a:r>
              <a:rPr lang="en-US" b="1" dirty="0" err="1" smtClean="0"/>
              <a:t>dezelfde</a:t>
            </a:r>
            <a:r>
              <a:rPr lang="en-US" b="1" dirty="0" smtClean="0"/>
              <a:t> </a:t>
            </a:r>
            <a:r>
              <a:rPr lang="en-US" b="1" dirty="0" err="1" smtClean="0"/>
              <a:t>bedrijfstak</a:t>
            </a:r>
            <a:r>
              <a:rPr lang="en-US" b="1" dirty="0" smtClean="0"/>
              <a:t> </a:t>
            </a:r>
            <a:r>
              <a:rPr lang="en-US" b="1" dirty="0" err="1" smtClean="0"/>
              <a:t>hebben</a:t>
            </a:r>
            <a:r>
              <a:rPr lang="en-US" b="1" dirty="0" smtClean="0"/>
              <a:t> </a:t>
            </a:r>
            <a:r>
              <a:rPr lang="en-US" b="1" dirty="0" err="1" smtClean="0"/>
              <a:t>bij</a:t>
            </a:r>
            <a:r>
              <a:rPr lang="en-US" b="1" dirty="0" smtClean="0"/>
              <a:t> </a:t>
            </a:r>
            <a:r>
              <a:rPr lang="en-US" b="1" dirty="0" err="1" smtClean="0"/>
              <a:t>elkaar</a:t>
            </a:r>
            <a:r>
              <a:rPr lang="en-US" b="1" dirty="0" smtClean="0"/>
              <a:t> </a:t>
            </a:r>
            <a:r>
              <a:rPr lang="en-US" b="1" dirty="0" err="1" smtClean="0"/>
              <a:t>zitten</a:t>
            </a:r>
            <a:r>
              <a:rPr lang="en-US" b="1" dirty="0" smtClean="0"/>
              <a:t>.</a:t>
            </a:r>
          </a:p>
          <a:p>
            <a:pPr algn="l"/>
            <a:r>
              <a:rPr lang="en-US" b="1" dirty="0" smtClean="0"/>
              <a:t>Je </a:t>
            </a:r>
            <a:r>
              <a:rPr lang="en-US" b="1" dirty="0" err="1" smtClean="0"/>
              <a:t>krijgt</a:t>
            </a:r>
            <a:r>
              <a:rPr lang="en-US" b="1" dirty="0" smtClean="0"/>
              <a:t> </a:t>
            </a:r>
            <a:r>
              <a:rPr lang="en-US" b="1" dirty="0" err="1" smtClean="0"/>
              <a:t>als</a:t>
            </a:r>
            <a:r>
              <a:rPr lang="en-US" b="1" dirty="0" smtClean="0"/>
              <a:t> </a:t>
            </a:r>
            <a:r>
              <a:rPr lang="en-US" b="1" dirty="0" err="1" smtClean="0"/>
              <a:t>groep</a:t>
            </a:r>
            <a:r>
              <a:rPr lang="en-US" b="1" dirty="0" smtClean="0"/>
              <a:t> </a:t>
            </a:r>
            <a:r>
              <a:rPr lang="en-US" b="1" dirty="0" err="1" smtClean="0"/>
              <a:t>een</a:t>
            </a:r>
            <a:r>
              <a:rPr lang="en-US" b="1" dirty="0" smtClean="0"/>
              <a:t> </a:t>
            </a:r>
            <a:r>
              <a:rPr lang="en-US" b="1" dirty="0" err="1" smtClean="0"/>
              <a:t>overzichtsblad</a:t>
            </a:r>
            <a:r>
              <a:rPr lang="en-US" b="1" dirty="0" smtClean="0"/>
              <a:t> </a:t>
            </a:r>
            <a:r>
              <a:rPr lang="en-US" b="1" dirty="0" err="1" smtClean="0"/>
              <a:t>voor</a:t>
            </a:r>
            <a:r>
              <a:rPr lang="en-US" b="1" dirty="0" smtClean="0"/>
              <a:t> de </a:t>
            </a:r>
            <a:r>
              <a:rPr lang="en-US" b="1" dirty="0" err="1" smtClean="0"/>
              <a:t>bedrijfstak</a:t>
            </a:r>
            <a:r>
              <a:rPr lang="en-US" b="1" dirty="0" smtClean="0"/>
              <a:t>.</a:t>
            </a:r>
          </a:p>
          <a:p>
            <a:pPr algn="l"/>
            <a:r>
              <a:rPr lang="en-US" b="1" dirty="0" smtClean="0"/>
              <a:t>Leg de </a:t>
            </a:r>
            <a:r>
              <a:rPr lang="en-US" b="1" dirty="0" err="1" smtClean="0"/>
              <a:t>ingekleurde</a:t>
            </a:r>
            <a:r>
              <a:rPr lang="en-US" b="1" dirty="0" smtClean="0"/>
              <a:t> </a:t>
            </a:r>
            <a:r>
              <a:rPr lang="en-US" b="1" dirty="0" err="1" smtClean="0"/>
              <a:t>overzichten</a:t>
            </a:r>
            <a:r>
              <a:rPr lang="en-US" b="1" dirty="0" smtClean="0"/>
              <a:t> op het </a:t>
            </a:r>
            <a:r>
              <a:rPr lang="en-US" b="1" dirty="0" err="1" smtClean="0"/>
              <a:t>blad</a:t>
            </a:r>
            <a:r>
              <a:rPr lang="en-US" b="1" dirty="0" smtClean="0"/>
              <a:t>.</a:t>
            </a:r>
          </a:p>
          <a:p>
            <a:pPr algn="l"/>
            <a:r>
              <a:rPr lang="en-US" b="1" dirty="0" smtClean="0"/>
              <a:t>Trek </a:t>
            </a:r>
            <a:r>
              <a:rPr lang="en-US" b="1" dirty="0" err="1" smtClean="0"/>
              <a:t>conclusies</a:t>
            </a:r>
            <a:r>
              <a:rPr lang="en-US" b="1" dirty="0" smtClean="0"/>
              <a:t> over de </a:t>
            </a:r>
            <a:r>
              <a:rPr lang="en-US" b="1" dirty="0" err="1" smtClean="0"/>
              <a:t>bedrijfstak</a:t>
            </a:r>
            <a:r>
              <a:rPr lang="en-US" b="1" dirty="0" smtClean="0"/>
              <a:t> </a:t>
            </a:r>
            <a:r>
              <a:rPr lang="en-US" b="1" dirty="0" err="1" smtClean="0"/>
              <a:t>naar</a:t>
            </a:r>
            <a:r>
              <a:rPr lang="en-US" b="1" dirty="0" smtClean="0"/>
              <a:t> </a:t>
            </a:r>
            <a:r>
              <a:rPr lang="en-US" b="1" dirty="0" err="1" smtClean="0"/>
              <a:t>aanleiding</a:t>
            </a:r>
            <a:r>
              <a:rPr lang="en-US" b="1" dirty="0" smtClean="0"/>
              <a:t> van de </a:t>
            </a:r>
            <a:r>
              <a:rPr lang="en-US" b="1" dirty="0" err="1" smtClean="0"/>
              <a:t>krachten</a:t>
            </a:r>
            <a:r>
              <a:rPr lang="en-US" b="1" dirty="0" smtClean="0"/>
              <a:t>. </a:t>
            </a:r>
          </a:p>
          <a:p>
            <a:pPr algn="l"/>
            <a:r>
              <a:rPr lang="en-US" b="1" dirty="0" smtClean="0"/>
              <a:t>Mail het </a:t>
            </a:r>
            <a:r>
              <a:rPr lang="en-US" b="1" dirty="0" err="1" smtClean="0"/>
              <a:t>overzicht</a:t>
            </a:r>
            <a:r>
              <a:rPr lang="en-US" b="1" dirty="0" smtClean="0"/>
              <a:t> door </a:t>
            </a:r>
            <a:r>
              <a:rPr lang="en-US" b="1" dirty="0" err="1" smtClean="0"/>
              <a:t>naar</a:t>
            </a:r>
            <a:r>
              <a:rPr lang="en-US" b="1" dirty="0" smtClean="0"/>
              <a:t> de docent: economieles@gmail.com</a:t>
            </a:r>
          </a:p>
          <a:p>
            <a:pPr algn="l"/>
            <a:endParaRPr lang="en-US" b="1" dirty="0" smtClean="0"/>
          </a:p>
        </p:txBody>
      </p:sp>
    </p:spTree>
    <p:extLst>
      <p:ext uri="{BB962C8B-B14F-4D97-AF65-F5344CB8AC3E}">
        <p14:creationId xmlns:p14="http://schemas.microsoft.com/office/powerpoint/2010/main" val="29794935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957943"/>
            <a:ext cx="10515600" cy="732745"/>
          </a:xfrm>
        </p:spPr>
        <p:txBody>
          <a:bodyPr>
            <a:noAutofit/>
          </a:bodyPr>
          <a:lstStyle/>
          <a:p>
            <a:pPr algn="ctr"/>
            <a:r>
              <a:rPr lang="nl-NL" sz="5400" b="1" dirty="0" smtClean="0">
                <a:solidFill>
                  <a:srgbClr val="FF0000"/>
                </a:solidFill>
              </a:rPr>
              <a:t>Opdracht 4</a:t>
            </a:r>
            <a:endParaRPr lang="nl-NL" sz="5400" b="1" dirty="0">
              <a:solidFill>
                <a:srgbClr val="FF0000"/>
              </a:solidFill>
            </a:endParaRPr>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3684962131"/>
              </p:ext>
            </p:extLst>
          </p:nvPr>
        </p:nvGraphicFramePr>
        <p:xfrm>
          <a:off x="1948541" y="2449286"/>
          <a:ext cx="7924801" cy="3026230"/>
        </p:xfrm>
        <a:graphic>
          <a:graphicData uri="http://schemas.openxmlformats.org/drawingml/2006/table">
            <a:tbl>
              <a:tblPr firstRow="1" firstCol="1" bandRow="1"/>
              <a:tblGrid>
                <a:gridCol w="1579137"/>
                <a:gridCol w="1579137"/>
                <a:gridCol w="1579137"/>
                <a:gridCol w="1579137"/>
                <a:gridCol w="1608253"/>
              </a:tblGrid>
              <a:tr h="299139">
                <a:tc>
                  <a:txBody>
                    <a:bodyPr/>
                    <a:lstStyle/>
                    <a:p>
                      <a:pPr algn="ctr">
                        <a:lnSpc>
                          <a:spcPct val="107000"/>
                        </a:lnSpc>
                        <a:spcAft>
                          <a:spcPts val="0"/>
                        </a:spcAft>
                      </a:pPr>
                      <a:r>
                        <a:rPr lang="nl-NL" sz="1050" dirty="0">
                          <a:effectLst/>
                          <a:latin typeface="Calibri" panose="020F0502020204030204" pitchFamily="34" charset="0"/>
                          <a:ea typeface="Calibri" panose="020F0502020204030204" pitchFamily="34" charset="0"/>
                          <a:cs typeface="Times New Roman" panose="02020603050405020304" pitchFamily="18" charset="0"/>
                        </a:rPr>
                        <a:t>Toetreding</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dirty="0">
                          <a:effectLst/>
                          <a:latin typeface="Calibri" panose="020F0502020204030204" pitchFamily="34" charset="0"/>
                          <a:ea typeface="Calibri" panose="020F0502020204030204" pitchFamily="34" charset="0"/>
                          <a:cs typeface="Times New Roman" panose="02020603050405020304" pitchFamily="18" charset="0"/>
                        </a:rPr>
                        <a:t>Interne </a:t>
                      </a:r>
                      <a:r>
                        <a:rPr lang="nl-NL" sz="1050" dirty="0" smtClean="0">
                          <a:effectLst/>
                          <a:latin typeface="Calibri" panose="020F0502020204030204" pitchFamily="34" charset="0"/>
                          <a:ea typeface="Calibri" panose="020F0502020204030204" pitchFamily="34" charset="0"/>
                          <a:cs typeface="Times New Roman" panose="02020603050405020304" pitchFamily="18" charset="0"/>
                        </a:rPr>
                        <a:t>mededinging</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effectLst/>
                          <a:latin typeface="Calibri" panose="020F0502020204030204" pitchFamily="34" charset="0"/>
                          <a:ea typeface="Calibri" panose="020F0502020204030204" pitchFamily="34" charset="0"/>
                          <a:cs typeface="Times New Roman" panose="02020603050405020304" pitchFamily="18" charset="0"/>
                        </a:rPr>
                        <a:t>Substitutieproducten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effectLst/>
                          <a:latin typeface="Calibri" panose="020F0502020204030204" pitchFamily="34" charset="0"/>
                          <a:ea typeface="Calibri" panose="020F0502020204030204" pitchFamily="34" charset="0"/>
                          <a:cs typeface="Times New Roman" panose="02020603050405020304" pitchFamily="18" charset="0"/>
                        </a:rPr>
                        <a:t>Kopers</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effectLst/>
                          <a:latin typeface="Calibri" panose="020F0502020204030204" pitchFamily="34" charset="0"/>
                          <a:ea typeface="Calibri" panose="020F0502020204030204" pitchFamily="34" charset="0"/>
                          <a:cs typeface="Times New Roman" panose="02020603050405020304" pitchFamily="18" charset="0"/>
                        </a:rPr>
                        <a:t>Leveranciers</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139">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4,51-5,00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4,51-5,00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4,51-5,00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4,51-5,00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4,51-5,00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139">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4,01-4,50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4,01-4,50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4,01-4,50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4,01-4,50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4,01-4,50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139">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3,51-4,00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3,51-4,00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3,51-4,00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3,51-4,00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3,51-4,00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139">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3,01-3,50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3,01-3,50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3,01-3,50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3,01-3,50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3,01-3,50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139">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2,51-3,00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2,51-3,00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2,51-3,00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2,51-3,00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2,51-3,00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139">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2,01-2,50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2,01-2,50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2,01-2,50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2,01-2,50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2,01-2,50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139">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1,51-2,00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1,51-2,00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1,51-2,00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1,51-2,00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1,51-2,00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139">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1,00-1,50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1,00-1,50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1,00-1,50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1,00-1,50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1,00-1,50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979">
                <a:tc>
                  <a:txBody>
                    <a:bodyPr/>
                    <a:lstStyle/>
                    <a:p>
                      <a:pPr algn="ctr">
                        <a:lnSpc>
                          <a:spcPct val="107000"/>
                        </a:lnSpc>
                        <a:spcAft>
                          <a:spcPts val="0"/>
                        </a:spcAft>
                      </a:pPr>
                      <a:r>
                        <a:rPr lang="nl-NL" sz="800">
                          <a:effectLst/>
                          <a:latin typeface="Calibri" panose="020F0502020204030204" pitchFamily="34" charset="0"/>
                          <a:ea typeface="Calibri" panose="020F0502020204030204" pitchFamily="34" charset="0"/>
                          <a:cs typeface="Times New Roman" panose="02020603050405020304" pitchFamily="18" charset="0"/>
                        </a:rPr>
                        <a:t>Betaald voetbalorganisaties</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800">
                          <a:effectLst/>
                          <a:latin typeface="Calibri" panose="020F0502020204030204" pitchFamily="34" charset="0"/>
                          <a:ea typeface="Calibri" panose="020F0502020204030204" pitchFamily="34" charset="0"/>
                          <a:cs typeface="Times New Roman" panose="02020603050405020304" pitchFamily="18" charset="0"/>
                        </a:rPr>
                        <a:t>Betaald voetbalorganisaties</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800">
                          <a:effectLst/>
                          <a:latin typeface="Calibri" panose="020F0502020204030204" pitchFamily="34" charset="0"/>
                          <a:ea typeface="Calibri" panose="020F0502020204030204" pitchFamily="34" charset="0"/>
                          <a:cs typeface="Times New Roman" panose="02020603050405020304" pitchFamily="18" charset="0"/>
                        </a:rPr>
                        <a:t>Betaald voetbalorganisaties</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800">
                          <a:effectLst/>
                          <a:latin typeface="Calibri" panose="020F0502020204030204" pitchFamily="34" charset="0"/>
                          <a:ea typeface="Calibri" panose="020F0502020204030204" pitchFamily="34" charset="0"/>
                          <a:cs typeface="Times New Roman" panose="02020603050405020304" pitchFamily="18" charset="0"/>
                        </a:rPr>
                        <a:t>Betaald voetbalorganisaties</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800" dirty="0">
                          <a:effectLst/>
                          <a:latin typeface="Calibri" panose="020F0502020204030204" pitchFamily="34" charset="0"/>
                          <a:ea typeface="Calibri" panose="020F0502020204030204" pitchFamily="34" charset="0"/>
                          <a:cs typeface="Times New Roman" panose="02020603050405020304" pitchFamily="18" charset="0"/>
                        </a:rPr>
                        <a:t>Betaald voetbalorganisaties</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644828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err="1" smtClean="0">
                <a:solidFill>
                  <a:srgbClr val="FF0000"/>
                </a:solidFill>
              </a:rPr>
              <a:t>Voorbeeld</a:t>
            </a:r>
            <a:endParaRPr lang="nl-NL" b="1" dirty="0">
              <a:solidFill>
                <a:srgbClr val="FF0000"/>
              </a:solidFill>
            </a:endParaRPr>
          </a:p>
        </p:txBody>
      </p:sp>
      <p:sp>
        <p:nvSpPr>
          <p:cNvPr id="3" name="Ondertitel 2">
            <a:extLst>
              <a:ext uri="{FF2B5EF4-FFF2-40B4-BE49-F238E27FC236}">
                <a16:creationId xmlns:a16="http://schemas.microsoft.com/office/drawing/2014/main" xmlns="" id="{7064AD21-ABBB-4255-9620-FE513206655D}"/>
              </a:ext>
            </a:extLst>
          </p:cNvPr>
          <p:cNvSpPr>
            <a:spLocks noGrp="1"/>
          </p:cNvSpPr>
          <p:nvPr>
            <p:ph type="subTitle" idx="1"/>
          </p:nvPr>
        </p:nvSpPr>
        <p:spPr>
          <a:xfrm>
            <a:off x="189470" y="2078037"/>
            <a:ext cx="11697730" cy="3861443"/>
          </a:xfrm>
        </p:spPr>
        <p:txBody>
          <a:bodyPr/>
          <a:lstStyle/>
          <a:p>
            <a:pPr algn="l"/>
            <a:r>
              <a:rPr lang="en-US" b="1" dirty="0" smtClean="0"/>
              <a:t>De </a:t>
            </a:r>
            <a:r>
              <a:rPr lang="en-US" b="1" dirty="0" err="1" smtClean="0"/>
              <a:t>krachten</a:t>
            </a:r>
            <a:r>
              <a:rPr lang="en-US" b="1" dirty="0" smtClean="0"/>
              <a:t> </a:t>
            </a:r>
            <a:r>
              <a:rPr lang="en-US" b="1" dirty="0" err="1" smtClean="0"/>
              <a:t>voor</a:t>
            </a:r>
            <a:r>
              <a:rPr lang="en-US" b="1" dirty="0" smtClean="0"/>
              <a:t> </a:t>
            </a:r>
            <a:r>
              <a:rPr lang="en-US" b="1" dirty="0" err="1" smtClean="0"/>
              <a:t>een</a:t>
            </a:r>
            <a:r>
              <a:rPr lang="en-US" b="1" dirty="0" smtClean="0"/>
              <a:t> </a:t>
            </a:r>
            <a:r>
              <a:rPr lang="en-US" b="1" dirty="0" err="1" smtClean="0"/>
              <a:t>bedrijfstak</a:t>
            </a:r>
            <a:r>
              <a:rPr lang="en-US" b="1" dirty="0" smtClean="0"/>
              <a:t> </a:t>
            </a:r>
            <a:r>
              <a:rPr lang="en-US" b="1" dirty="0" err="1" smtClean="0"/>
              <a:t>zien</a:t>
            </a:r>
            <a:r>
              <a:rPr lang="en-US" b="1" dirty="0" smtClean="0"/>
              <a:t> </a:t>
            </a:r>
            <a:r>
              <a:rPr lang="en-US" b="1" dirty="0" err="1" smtClean="0"/>
              <a:t>er</a:t>
            </a:r>
            <a:r>
              <a:rPr lang="en-US" b="1" dirty="0" smtClean="0"/>
              <a:t> </a:t>
            </a:r>
            <a:r>
              <a:rPr lang="en-US" b="1" dirty="0" err="1" smtClean="0"/>
              <a:t>bijvoorbeeld</a:t>
            </a:r>
            <a:r>
              <a:rPr lang="en-US" b="1" dirty="0" smtClean="0"/>
              <a:t> </a:t>
            </a:r>
            <a:r>
              <a:rPr lang="en-US" b="1" dirty="0" err="1" smtClean="0"/>
              <a:t>als</a:t>
            </a:r>
            <a:r>
              <a:rPr lang="en-US" b="1" dirty="0" smtClean="0"/>
              <a:t> </a:t>
            </a:r>
            <a:r>
              <a:rPr lang="en-US" b="1" dirty="0" err="1" smtClean="0"/>
              <a:t>volgt</a:t>
            </a:r>
            <a:r>
              <a:rPr lang="en-US" b="1" dirty="0" smtClean="0"/>
              <a:t> </a:t>
            </a:r>
            <a:r>
              <a:rPr lang="en-US" b="1" dirty="0" err="1" smtClean="0"/>
              <a:t>uit</a:t>
            </a:r>
            <a:r>
              <a:rPr lang="en-US" b="1" dirty="0" smtClean="0"/>
              <a:t>:</a:t>
            </a:r>
          </a:p>
          <a:p>
            <a:pPr algn="l"/>
            <a:endParaRPr lang="en-US" b="1" dirty="0" smtClean="0"/>
          </a:p>
        </p:txBody>
      </p:sp>
      <p:graphicFrame>
        <p:nvGraphicFramePr>
          <p:cNvPr id="5" name="Table 4"/>
          <p:cNvGraphicFramePr>
            <a:graphicFrameLocks noGrp="1"/>
          </p:cNvGraphicFramePr>
          <p:nvPr>
            <p:extLst>
              <p:ext uri="{D42A27DB-BD31-4B8C-83A1-F6EECF244321}">
                <p14:modId xmlns:p14="http://schemas.microsoft.com/office/powerpoint/2010/main" val="820405765"/>
              </p:ext>
            </p:extLst>
          </p:nvPr>
        </p:nvGraphicFramePr>
        <p:xfrm>
          <a:off x="2812097" y="3145314"/>
          <a:ext cx="6567805" cy="1769304"/>
        </p:xfrm>
        <a:graphic>
          <a:graphicData uri="http://schemas.openxmlformats.org/drawingml/2006/table">
            <a:tbl>
              <a:tblPr firstRow="1" firstCol="1" bandRow="1"/>
              <a:tblGrid>
                <a:gridCol w="1313180"/>
                <a:gridCol w="1313815"/>
                <a:gridCol w="1313180"/>
                <a:gridCol w="1313815"/>
                <a:gridCol w="1313815"/>
              </a:tblGrid>
              <a:tr h="0">
                <a:tc>
                  <a:txBody>
                    <a:bodyPr/>
                    <a:lstStyle/>
                    <a:p>
                      <a:pPr marL="0" marR="0" algn="ctr">
                        <a:lnSpc>
                          <a:spcPct val="107000"/>
                        </a:lnSpc>
                        <a:spcBef>
                          <a:spcPts val="0"/>
                        </a:spcBef>
                        <a:spcAft>
                          <a:spcPts val="0"/>
                        </a:spcAft>
                      </a:pPr>
                      <a:r>
                        <a:rPr lang="nl-NL" sz="1050" dirty="0">
                          <a:effectLst/>
                          <a:latin typeface="Calibri" panose="020F0502020204030204" pitchFamily="34" charset="0"/>
                          <a:ea typeface="Calibri" panose="020F0502020204030204" pitchFamily="34" charset="0"/>
                          <a:cs typeface="Times New Roman" panose="02020603050405020304" pitchFamily="18" charset="0"/>
                        </a:rPr>
                        <a:t>Toetreding</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050" dirty="0">
                          <a:effectLst/>
                          <a:latin typeface="Calibri" panose="020F0502020204030204" pitchFamily="34" charset="0"/>
                          <a:ea typeface="Calibri" panose="020F0502020204030204" pitchFamily="34" charset="0"/>
                          <a:cs typeface="Times New Roman" panose="02020603050405020304" pitchFamily="18" charset="0"/>
                        </a:rPr>
                        <a:t>Interne </a:t>
                      </a:r>
                      <a:r>
                        <a:rPr lang="nl-NL" sz="1050" dirty="0" smtClean="0">
                          <a:effectLst/>
                          <a:latin typeface="Calibri" panose="020F0502020204030204" pitchFamily="34" charset="0"/>
                          <a:ea typeface="Calibri" panose="020F0502020204030204" pitchFamily="34" charset="0"/>
                          <a:cs typeface="Times New Roman" panose="02020603050405020304" pitchFamily="18" charset="0"/>
                        </a:rPr>
                        <a:t>mededinging</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050">
                          <a:effectLst/>
                          <a:latin typeface="Calibri" panose="020F0502020204030204" pitchFamily="34" charset="0"/>
                          <a:ea typeface="Calibri" panose="020F0502020204030204" pitchFamily="34" charset="0"/>
                          <a:cs typeface="Times New Roman" panose="02020603050405020304" pitchFamily="18" charset="0"/>
                        </a:rPr>
                        <a:t>Substitutieproducten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050">
                          <a:effectLst/>
                          <a:latin typeface="Calibri" panose="020F0502020204030204" pitchFamily="34" charset="0"/>
                          <a:ea typeface="Calibri" panose="020F0502020204030204" pitchFamily="34" charset="0"/>
                          <a:cs typeface="Times New Roman" panose="02020603050405020304" pitchFamily="18" charset="0"/>
                        </a:rPr>
                        <a:t>Kopers</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050">
                          <a:effectLst/>
                          <a:latin typeface="Calibri" panose="020F0502020204030204" pitchFamily="34" charset="0"/>
                          <a:ea typeface="Calibri" panose="020F0502020204030204" pitchFamily="34" charset="0"/>
                          <a:cs typeface="Times New Roman" panose="02020603050405020304" pitchFamily="18" charset="0"/>
                        </a:rPr>
                        <a:t>Leveranciers</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07000"/>
                        </a:lnSpc>
                        <a:spcBef>
                          <a:spcPts val="0"/>
                        </a:spcBef>
                        <a:spcAft>
                          <a:spcPts val="0"/>
                        </a:spcAft>
                      </a:pPr>
                      <a:r>
                        <a:rPr lang="nl-NL" sz="1050" dirty="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4,51-5,00</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4,51-5,00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4,51-5,00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4,51-5,00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4,51-5,00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07000"/>
                        </a:lnSpc>
                        <a:spcBef>
                          <a:spcPts val="0"/>
                        </a:spcBef>
                        <a:spcAft>
                          <a:spcPts val="0"/>
                        </a:spcAft>
                      </a:pPr>
                      <a:r>
                        <a:rPr lang="nl-NL" sz="1050" dirty="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4,01-4,50</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4,01-4,50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4,01-4,50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4,01-4,50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4,01-4,50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07000"/>
                        </a:lnSpc>
                        <a:spcBef>
                          <a:spcPts val="0"/>
                        </a:spcBef>
                        <a:spcAft>
                          <a:spcPts val="0"/>
                        </a:spcAft>
                      </a:pPr>
                      <a:r>
                        <a:rPr lang="nl-NL" sz="1050" dirty="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3,51-4,00</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3,51-4,00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3,51-4,00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gn="ctr">
                        <a:lnSpc>
                          <a:spcPct val="107000"/>
                        </a:lnSpc>
                        <a:spcBef>
                          <a:spcPts val="0"/>
                        </a:spcBef>
                        <a:spcAft>
                          <a:spcPts val="0"/>
                        </a:spcAft>
                      </a:pPr>
                      <a:r>
                        <a:rPr lang="nl-NL" sz="1050" dirty="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3,51-4,00</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07000"/>
                        </a:lnSpc>
                        <a:spcBef>
                          <a:spcPts val="0"/>
                        </a:spcBef>
                        <a:spcAft>
                          <a:spcPts val="0"/>
                        </a:spcAft>
                      </a:pPr>
                      <a:r>
                        <a:rPr lang="nl-NL" sz="1050" dirty="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3,01-3,50</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07000"/>
                        </a:lnSpc>
                        <a:spcBef>
                          <a:spcPts val="0"/>
                        </a:spcBef>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3,01-3,50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gn="ctr">
                        <a:lnSpc>
                          <a:spcPct val="107000"/>
                        </a:lnSpc>
                        <a:spcBef>
                          <a:spcPts val="0"/>
                        </a:spcBef>
                        <a:spcAft>
                          <a:spcPts val="0"/>
                        </a:spcAft>
                      </a:pPr>
                      <a:r>
                        <a:rPr lang="nl-NL" sz="1050" dirty="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3,01-3,50</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07000"/>
                        </a:lnSpc>
                        <a:spcBef>
                          <a:spcPts val="0"/>
                        </a:spcBef>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07000"/>
                        </a:lnSpc>
                        <a:spcBef>
                          <a:spcPts val="0"/>
                        </a:spcBef>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07000"/>
                        </a:lnSpc>
                        <a:spcBef>
                          <a:spcPts val="0"/>
                        </a:spcBef>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2,51-3,00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gn="ctr">
                        <a:lnSpc>
                          <a:spcPct val="107000"/>
                        </a:lnSpc>
                        <a:spcBef>
                          <a:spcPts val="0"/>
                        </a:spcBef>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0">
                <a:tc>
                  <a:txBody>
                    <a:bodyPr/>
                    <a:lstStyle/>
                    <a:p>
                      <a:pPr marL="0" marR="0" algn="ctr">
                        <a:lnSpc>
                          <a:spcPct val="107000"/>
                        </a:lnSpc>
                        <a:spcBef>
                          <a:spcPts val="0"/>
                        </a:spcBef>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07000"/>
                        </a:lnSpc>
                        <a:spcBef>
                          <a:spcPts val="0"/>
                        </a:spcBef>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07000"/>
                        </a:lnSpc>
                        <a:spcBef>
                          <a:spcPts val="0"/>
                        </a:spcBef>
                        <a:spcAft>
                          <a:spcPts val="0"/>
                        </a:spcAft>
                      </a:pPr>
                      <a:r>
                        <a:rPr lang="nl-NL" sz="1050">
                          <a:solidFill>
                            <a:srgbClr val="D5DCE4"/>
                          </a:solidFill>
                          <a:effectLst/>
                          <a:latin typeface="Calibri" panose="020F0502020204030204" pitchFamily="34" charset="0"/>
                          <a:ea typeface="Calibri" panose="020F0502020204030204" pitchFamily="34" charset="0"/>
                          <a:cs typeface="Times New Roman" panose="02020603050405020304" pitchFamily="18" charset="0"/>
                        </a:rPr>
                        <a:t>2,01-2,50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gn="ctr">
                        <a:lnSpc>
                          <a:spcPct val="107000"/>
                        </a:lnSpc>
                        <a:spcBef>
                          <a:spcPts val="0"/>
                        </a:spcBef>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0">
                <a:tc>
                  <a:txBody>
                    <a:bodyPr/>
                    <a:lstStyle/>
                    <a:p>
                      <a:pPr marL="0" marR="0" algn="ctr">
                        <a:lnSpc>
                          <a:spcPct val="107000"/>
                        </a:lnSpc>
                        <a:spcBef>
                          <a:spcPts val="0"/>
                        </a:spcBef>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07000"/>
                        </a:lnSpc>
                        <a:spcBef>
                          <a:spcPts val="0"/>
                        </a:spcBef>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07000"/>
                        </a:lnSpc>
                        <a:spcBef>
                          <a:spcPts val="0"/>
                        </a:spcBef>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gn="ctr">
                        <a:lnSpc>
                          <a:spcPct val="107000"/>
                        </a:lnSpc>
                        <a:spcBef>
                          <a:spcPts val="0"/>
                        </a:spcBef>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gn="ctr">
                        <a:lnSpc>
                          <a:spcPct val="107000"/>
                        </a:lnSpc>
                        <a:spcBef>
                          <a:spcPts val="0"/>
                        </a:spcBef>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0">
                <a:tc>
                  <a:txBody>
                    <a:bodyPr/>
                    <a:lstStyle/>
                    <a:p>
                      <a:pPr marL="0" marR="0" algn="ctr">
                        <a:lnSpc>
                          <a:spcPct val="107000"/>
                        </a:lnSpc>
                        <a:spcBef>
                          <a:spcPts val="0"/>
                        </a:spcBef>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07000"/>
                        </a:lnSpc>
                        <a:spcBef>
                          <a:spcPts val="0"/>
                        </a:spcBef>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07000"/>
                        </a:lnSpc>
                        <a:spcBef>
                          <a:spcPts val="0"/>
                        </a:spcBef>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gn="ctr">
                        <a:lnSpc>
                          <a:spcPct val="107000"/>
                        </a:lnSpc>
                        <a:spcBef>
                          <a:spcPts val="0"/>
                        </a:spcBef>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gn="ctr">
                        <a:lnSpc>
                          <a:spcPct val="107000"/>
                        </a:lnSpc>
                        <a:spcBef>
                          <a:spcPts val="0"/>
                        </a:spcBef>
                        <a:spcAft>
                          <a:spcPts val="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0">
                <a:tc>
                  <a:txBody>
                    <a:bodyPr/>
                    <a:lstStyle/>
                    <a:p>
                      <a:pPr marL="0" marR="0" algn="ctr">
                        <a:lnSpc>
                          <a:spcPct val="107000"/>
                        </a:lnSpc>
                        <a:spcBef>
                          <a:spcPts val="0"/>
                        </a:spcBef>
                        <a:spcAft>
                          <a:spcPts val="0"/>
                        </a:spcAft>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587465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55588"/>
            <a:ext cx="10515600" cy="735099"/>
          </a:xfrm>
        </p:spPr>
        <p:txBody>
          <a:bodyPr/>
          <a:lstStyle/>
          <a:p>
            <a:pPr algn="ctr"/>
            <a:r>
              <a:rPr lang="en-US" b="1" dirty="0" smtClean="0">
                <a:solidFill>
                  <a:srgbClr val="FF0000"/>
                </a:solidFill>
              </a:rPr>
              <a:t>Debriefing</a:t>
            </a:r>
            <a:endParaRPr lang="nl-NL" dirty="0"/>
          </a:p>
        </p:txBody>
      </p:sp>
      <p:sp>
        <p:nvSpPr>
          <p:cNvPr id="3" name="Content Placeholder 2"/>
          <p:cNvSpPr>
            <a:spLocks noGrp="1"/>
          </p:cNvSpPr>
          <p:nvPr>
            <p:ph idx="1"/>
          </p:nvPr>
        </p:nvSpPr>
        <p:spPr>
          <a:xfrm>
            <a:off x="838200" y="1825625"/>
            <a:ext cx="11125200" cy="4351338"/>
          </a:xfrm>
        </p:spPr>
        <p:txBody>
          <a:bodyPr/>
          <a:lstStyle/>
          <a:p>
            <a:pPr marL="0" indent="0">
              <a:buNone/>
            </a:pPr>
            <a:r>
              <a:rPr lang="en-US" b="1" dirty="0" err="1" smtClean="0"/>
              <a:t>Bespreek</a:t>
            </a:r>
            <a:r>
              <a:rPr lang="en-US" b="1" dirty="0" smtClean="0"/>
              <a:t> </a:t>
            </a:r>
            <a:r>
              <a:rPr lang="en-US" b="1" dirty="0" err="1" smtClean="0"/>
              <a:t>een</a:t>
            </a:r>
            <a:r>
              <a:rPr lang="en-US" b="1" dirty="0" smtClean="0"/>
              <a:t> of </a:t>
            </a:r>
            <a:r>
              <a:rPr lang="en-US" b="1" dirty="0" err="1" smtClean="0"/>
              <a:t>meerdere</a:t>
            </a:r>
            <a:r>
              <a:rPr lang="en-US" b="1" dirty="0" smtClean="0"/>
              <a:t> </a:t>
            </a:r>
            <a:r>
              <a:rPr lang="en-US" b="1" dirty="0" err="1" smtClean="0"/>
              <a:t>bedrijfstakken</a:t>
            </a:r>
            <a:r>
              <a:rPr lang="en-US" b="1" dirty="0" smtClean="0"/>
              <a:t> </a:t>
            </a:r>
            <a:r>
              <a:rPr lang="en-US" b="1" dirty="0" err="1" smtClean="0"/>
              <a:t>klassikaal</a:t>
            </a:r>
            <a:r>
              <a:rPr lang="en-US" b="1" dirty="0" smtClean="0"/>
              <a:t>.</a:t>
            </a:r>
          </a:p>
          <a:p>
            <a:pPr marL="0" indent="0">
              <a:buNone/>
            </a:pPr>
            <a:r>
              <a:rPr lang="en-US" b="1" dirty="0" smtClean="0"/>
              <a:t>Het </a:t>
            </a:r>
            <a:r>
              <a:rPr lang="en-US" b="1" dirty="0" err="1" smtClean="0"/>
              <a:t>inschatten</a:t>
            </a:r>
            <a:r>
              <a:rPr lang="en-US" b="1" dirty="0" smtClean="0"/>
              <a:t> van de </a:t>
            </a:r>
            <a:r>
              <a:rPr lang="en-US" b="1" dirty="0" err="1" smtClean="0"/>
              <a:t>krachten</a:t>
            </a:r>
            <a:r>
              <a:rPr lang="en-US" b="1" dirty="0" smtClean="0"/>
              <a:t> is </a:t>
            </a:r>
            <a:r>
              <a:rPr lang="en-US" b="1" dirty="0" err="1" smtClean="0"/>
              <a:t>onmogelijk</a:t>
            </a:r>
            <a:r>
              <a:rPr lang="en-US" b="1" dirty="0" smtClean="0"/>
              <a:t> exact in </a:t>
            </a:r>
            <a:r>
              <a:rPr lang="en-US" b="1" dirty="0" err="1" smtClean="0"/>
              <a:t>te</a:t>
            </a:r>
            <a:r>
              <a:rPr lang="en-US" b="1" dirty="0" smtClean="0"/>
              <a:t> </a:t>
            </a:r>
            <a:r>
              <a:rPr lang="en-US" b="1" dirty="0" err="1" smtClean="0"/>
              <a:t>schatten</a:t>
            </a:r>
            <a:r>
              <a:rPr lang="en-US" b="1" dirty="0" smtClean="0"/>
              <a:t>. </a:t>
            </a:r>
          </a:p>
          <a:p>
            <a:pPr marL="0" indent="0">
              <a:buNone/>
            </a:pPr>
            <a:r>
              <a:rPr lang="en-US" b="1" dirty="0" smtClean="0"/>
              <a:t>Bij </a:t>
            </a:r>
            <a:r>
              <a:rPr lang="en-US" b="1" dirty="0" err="1" smtClean="0"/>
              <a:t>sommige</a:t>
            </a:r>
            <a:r>
              <a:rPr lang="en-US" b="1" dirty="0" smtClean="0"/>
              <a:t> </a:t>
            </a:r>
            <a:r>
              <a:rPr lang="en-US" b="1" dirty="0" err="1" smtClean="0"/>
              <a:t>krachten</a:t>
            </a:r>
            <a:r>
              <a:rPr lang="en-US" b="1" dirty="0" smtClean="0"/>
              <a:t> in een </a:t>
            </a:r>
            <a:r>
              <a:rPr lang="en-US" b="1" dirty="0" err="1" smtClean="0"/>
              <a:t>bedrijfstak</a:t>
            </a:r>
            <a:r>
              <a:rPr lang="en-US" b="1" dirty="0" smtClean="0"/>
              <a:t> is het </a:t>
            </a:r>
            <a:r>
              <a:rPr lang="en-US" b="1" dirty="0" err="1" smtClean="0"/>
              <a:t>gemakkelijker</a:t>
            </a:r>
            <a:r>
              <a:rPr lang="en-US" b="1" dirty="0" smtClean="0"/>
              <a:t> </a:t>
            </a:r>
            <a:r>
              <a:rPr lang="en-US" b="1" dirty="0" err="1" smtClean="0"/>
              <a:t>dan</a:t>
            </a:r>
            <a:r>
              <a:rPr lang="en-US" b="1" dirty="0" smtClean="0"/>
              <a:t> bij </a:t>
            </a:r>
            <a:r>
              <a:rPr lang="en-US" b="1" dirty="0" err="1" smtClean="0"/>
              <a:t>andere</a:t>
            </a:r>
            <a:r>
              <a:rPr lang="en-US" b="1" dirty="0" smtClean="0"/>
              <a:t>.</a:t>
            </a:r>
          </a:p>
          <a:p>
            <a:pPr marL="0" indent="0">
              <a:buNone/>
            </a:pPr>
            <a:endParaRPr lang="nl-NL" dirty="0"/>
          </a:p>
        </p:txBody>
      </p:sp>
    </p:spTree>
    <p:extLst>
      <p:ext uri="{BB962C8B-B14F-4D97-AF65-F5344CB8AC3E}">
        <p14:creationId xmlns:p14="http://schemas.microsoft.com/office/powerpoint/2010/main" val="31957832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55588"/>
            <a:ext cx="10515600" cy="735099"/>
          </a:xfrm>
        </p:spPr>
        <p:txBody>
          <a:bodyPr/>
          <a:lstStyle/>
          <a:p>
            <a:pPr algn="ctr"/>
            <a:r>
              <a:rPr lang="en-US" b="1" dirty="0" smtClean="0">
                <a:solidFill>
                  <a:srgbClr val="FF0000"/>
                </a:solidFill>
              </a:rPr>
              <a:t>Debriefing</a:t>
            </a:r>
            <a:endParaRPr lang="nl-NL" dirty="0"/>
          </a:p>
        </p:txBody>
      </p:sp>
      <p:sp>
        <p:nvSpPr>
          <p:cNvPr id="3" name="Content Placeholder 2"/>
          <p:cNvSpPr>
            <a:spLocks noGrp="1"/>
          </p:cNvSpPr>
          <p:nvPr>
            <p:ph idx="1"/>
          </p:nvPr>
        </p:nvSpPr>
        <p:spPr>
          <a:xfrm>
            <a:off x="838200" y="1825625"/>
            <a:ext cx="11125200" cy="4351338"/>
          </a:xfrm>
        </p:spPr>
        <p:txBody>
          <a:bodyPr>
            <a:normAutofit lnSpcReduction="10000"/>
          </a:bodyPr>
          <a:lstStyle/>
          <a:p>
            <a:pPr marL="0" indent="0">
              <a:buNone/>
            </a:pPr>
            <a:r>
              <a:rPr lang="en-US" b="1" dirty="0" err="1" smtClean="0"/>
              <a:t>Dreiging</a:t>
            </a:r>
            <a:r>
              <a:rPr lang="en-US" b="1" dirty="0" smtClean="0"/>
              <a:t> van </a:t>
            </a:r>
            <a:r>
              <a:rPr lang="en-US" b="1" dirty="0" err="1" smtClean="0"/>
              <a:t>toetreding</a:t>
            </a:r>
            <a:r>
              <a:rPr lang="en-US" b="1" dirty="0" smtClean="0"/>
              <a:t> bij </a:t>
            </a:r>
            <a:r>
              <a:rPr lang="en-US" b="1" dirty="0" err="1" smtClean="0"/>
              <a:t>betaald</a:t>
            </a:r>
            <a:r>
              <a:rPr lang="en-US" b="1" dirty="0" smtClean="0"/>
              <a:t> </a:t>
            </a:r>
            <a:r>
              <a:rPr lang="en-US" b="1" dirty="0" err="1" smtClean="0"/>
              <a:t>voetbalorganisaties</a:t>
            </a:r>
            <a:r>
              <a:rPr lang="en-US" b="1" dirty="0" smtClean="0"/>
              <a:t> is heel </a:t>
            </a:r>
            <a:r>
              <a:rPr lang="en-US" b="1" dirty="0" err="1" smtClean="0"/>
              <a:t>laag</a:t>
            </a:r>
            <a:r>
              <a:rPr lang="en-US" b="1" dirty="0" smtClean="0"/>
              <a:t>.</a:t>
            </a:r>
          </a:p>
          <a:p>
            <a:pPr marL="0" indent="0">
              <a:buNone/>
            </a:pPr>
            <a:endParaRPr lang="en-US" b="1" dirty="0" smtClean="0"/>
          </a:p>
          <a:p>
            <a:pPr marL="0" indent="0">
              <a:buNone/>
            </a:pPr>
            <a:r>
              <a:rPr lang="en-US" b="1" dirty="0" err="1" smtClean="0"/>
              <a:t>Dreiging</a:t>
            </a:r>
            <a:r>
              <a:rPr lang="en-US" b="1" dirty="0" smtClean="0"/>
              <a:t> van </a:t>
            </a:r>
            <a:r>
              <a:rPr lang="en-US" b="1" dirty="0" err="1" smtClean="0"/>
              <a:t>substitutieproducten</a:t>
            </a:r>
            <a:r>
              <a:rPr lang="en-US" b="1" dirty="0" smtClean="0"/>
              <a:t> bij </a:t>
            </a:r>
            <a:r>
              <a:rPr lang="en-US" b="1" dirty="0" err="1" smtClean="0"/>
              <a:t>luchttransport</a:t>
            </a:r>
            <a:r>
              <a:rPr lang="en-US" b="1" dirty="0" smtClean="0"/>
              <a:t> is </a:t>
            </a:r>
            <a:r>
              <a:rPr lang="en-US" b="1" dirty="0" err="1" smtClean="0"/>
              <a:t>laag</a:t>
            </a:r>
            <a:r>
              <a:rPr lang="en-US" b="1" dirty="0" smtClean="0"/>
              <a:t>.</a:t>
            </a:r>
          </a:p>
          <a:p>
            <a:pPr marL="0" indent="0">
              <a:buNone/>
            </a:pPr>
            <a:endParaRPr lang="en-US" b="1" dirty="0" smtClean="0"/>
          </a:p>
          <a:p>
            <a:pPr marL="0" indent="0">
              <a:buNone/>
            </a:pPr>
            <a:r>
              <a:rPr lang="en-US" b="1" dirty="0" err="1"/>
              <a:t>O</a:t>
            </a:r>
            <a:r>
              <a:rPr lang="en-US" b="1" dirty="0" err="1" smtClean="0"/>
              <a:t>nderhandelingsmacht</a:t>
            </a:r>
            <a:r>
              <a:rPr lang="en-US" b="1" dirty="0" smtClean="0"/>
              <a:t> van </a:t>
            </a:r>
            <a:r>
              <a:rPr lang="en-US" b="1" dirty="0" err="1" smtClean="0"/>
              <a:t>leveranciers</a:t>
            </a:r>
            <a:r>
              <a:rPr lang="en-US" b="1" dirty="0" smtClean="0"/>
              <a:t> </a:t>
            </a:r>
            <a:r>
              <a:rPr lang="en-US" b="1" dirty="0"/>
              <a:t>v</a:t>
            </a:r>
            <a:r>
              <a:rPr lang="en-US" b="1" dirty="0" smtClean="0"/>
              <a:t>an </a:t>
            </a:r>
            <a:r>
              <a:rPr lang="en-US" b="1" dirty="0" err="1" smtClean="0"/>
              <a:t>supermarkten</a:t>
            </a:r>
            <a:r>
              <a:rPr lang="en-US" b="1" dirty="0" smtClean="0"/>
              <a:t> is </a:t>
            </a:r>
            <a:r>
              <a:rPr lang="en-US" b="1" dirty="0" err="1" smtClean="0"/>
              <a:t>laag</a:t>
            </a:r>
            <a:r>
              <a:rPr lang="en-US" b="1" dirty="0" smtClean="0"/>
              <a:t>.</a:t>
            </a:r>
          </a:p>
          <a:p>
            <a:pPr marL="0" indent="0">
              <a:buNone/>
            </a:pPr>
            <a:endParaRPr lang="en-US" b="1" dirty="0" smtClean="0"/>
          </a:p>
          <a:p>
            <a:pPr marL="0" indent="0">
              <a:buNone/>
            </a:pPr>
            <a:r>
              <a:rPr lang="en-US" b="1" dirty="0" err="1"/>
              <a:t>O</a:t>
            </a:r>
            <a:r>
              <a:rPr lang="en-US" b="1" dirty="0" err="1" smtClean="0"/>
              <a:t>nderhandelingsmacht</a:t>
            </a:r>
            <a:r>
              <a:rPr lang="en-US" b="1" dirty="0" smtClean="0"/>
              <a:t> van </a:t>
            </a:r>
            <a:r>
              <a:rPr lang="en-US" b="1" dirty="0" err="1" smtClean="0"/>
              <a:t>klanten</a:t>
            </a:r>
            <a:r>
              <a:rPr lang="en-US" b="1" dirty="0" smtClean="0"/>
              <a:t> bij </a:t>
            </a:r>
            <a:r>
              <a:rPr lang="en-US" b="1" dirty="0" err="1" smtClean="0"/>
              <a:t>fastfoodrestaurants</a:t>
            </a:r>
            <a:r>
              <a:rPr lang="en-US" b="1" dirty="0" smtClean="0"/>
              <a:t> is heel </a:t>
            </a:r>
            <a:r>
              <a:rPr lang="en-US" b="1" dirty="0" err="1" smtClean="0"/>
              <a:t>laag</a:t>
            </a:r>
            <a:r>
              <a:rPr lang="en-US" b="1" dirty="0" smtClean="0"/>
              <a:t>.</a:t>
            </a:r>
          </a:p>
          <a:p>
            <a:pPr marL="0" indent="0">
              <a:buNone/>
            </a:pPr>
            <a:endParaRPr lang="en-US" b="1" dirty="0"/>
          </a:p>
          <a:p>
            <a:pPr marL="0" indent="0">
              <a:buNone/>
            </a:pPr>
            <a:r>
              <a:rPr lang="en-US" b="1" dirty="0" smtClean="0"/>
              <a:t>Interne </a:t>
            </a:r>
            <a:r>
              <a:rPr lang="en-US" b="1" dirty="0" err="1" smtClean="0"/>
              <a:t>mededinging</a:t>
            </a:r>
            <a:r>
              <a:rPr lang="en-US" b="1" dirty="0" smtClean="0"/>
              <a:t> bij </a:t>
            </a:r>
            <a:r>
              <a:rPr lang="en-US" b="1" dirty="0" err="1" smtClean="0"/>
              <a:t>supermarkten</a:t>
            </a:r>
            <a:r>
              <a:rPr lang="en-US" b="1" dirty="0" smtClean="0"/>
              <a:t> is heel </a:t>
            </a:r>
            <a:r>
              <a:rPr lang="en-US" b="1" dirty="0" err="1" smtClean="0"/>
              <a:t>hoog</a:t>
            </a:r>
            <a:r>
              <a:rPr lang="en-US" b="1" dirty="0" smtClean="0"/>
              <a:t>.</a:t>
            </a:r>
          </a:p>
          <a:p>
            <a:pPr marL="0" indent="0">
              <a:buNone/>
            </a:pPr>
            <a:endParaRPr lang="nl-NL" dirty="0"/>
          </a:p>
        </p:txBody>
      </p:sp>
    </p:spTree>
    <p:extLst>
      <p:ext uri="{BB962C8B-B14F-4D97-AF65-F5344CB8AC3E}">
        <p14:creationId xmlns:p14="http://schemas.microsoft.com/office/powerpoint/2010/main" val="19721526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a:solidFill>
                  <a:srgbClr val="FF0000"/>
                </a:solidFill>
              </a:rPr>
              <a:t>Vijfkrachtenmodel van Porter</a:t>
            </a:r>
            <a:endParaRPr lang="nl-NL" b="1" dirty="0">
              <a:solidFill>
                <a:srgbClr val="FF0000"/>
              </a:solidFill>
            </a:endParaRPr>
          </a:p>
        </p:txBody>
      </p:sp>
      <p:sp>
        <p:nvSpPr>
          <p:cNvPr id="3" name="Ondertitel 2">
            <a:extLst>
              <a:ext uri="{FF2B5EF4-FFF2-40B4-BE49-F238E27FC236}">
                <a16:creationId xmlns:a16="http://schemas.microsoft.com/office/drawing/2014/main" xmlns="" id="{7064AD21-ABBB-4255-9620-FE513206655D}"/>
              </a:ext>
            </a:extLst>
          </p:cNvPr>
          <p:cNvSpPr>
            <a:spLocks noGrp="1"/>
          </p:cNvSpPr>
          <p:nvPr>
            <p:ph type="subTitle" idx="1"/>
          </p:nvPr>
        </p:nvSpPr>
        <p:spPr>
          <a:xfrm>
            <a:off x="189470" y="2078037"/>
            <a:ext cx="11697730" cy="3861443"/>
          </a:xfrm>
        </p:spPr>
        <p:txBody>
          <a:bodyPr/>
          <a:lstStyle/>
          <a:p>
            <a:r>
              <a:rPr lang="en-US" b="1" dirty="0" err="1" smtClean="0"/>
              <a:t>Ervaringen</a:t>
            </a:r>
            <a:r>
              <a:rPr lang="en-US" b="1" dirty="0" smtClean="0"/>
              <a:t> met </a:t>
            </a:r>
            <a:r>
              <a:rPr lang="en-US" b="1" dirty="0" err="1" smtClean="0"/>
              <a:t>leerlingen</a:t>
            </a:r>
            <a:endParaRPr lang="en-US" b="1" dirty="0" smtClean="0"/>
          </a:p>
          <a:p>
            <a:r>
              <a:rPr lang="en-US" b="1" dirty="0" err="1" smtClean="0"/>
              <a:t>Jullie</a:t>
            </a:r>
            <a:r>
              <a:rPr lang="en-US" b="1" dirty="0" smtClean="0"/>
              <a:t> </a:t>
            </a:r>
            <a:r>
              <a:rPr lang="en-US" b="1" dirty="0" err="1" smtClean="0"/>
              <a:t>ervaringen</a:t>
            </a:r>
            <a:endParaRPr lang="en-US" b="1" dirty="0" smtClean="0"/>
          </a:p>
        </p:txBody>
      </p:sp>
    </p:spTree>
    <p:extLst>
      <p:ext uri="{BB962C8B-B14F-4D97-AF65-F5344CB8AC3E}">
        <p14:creationId xmlns:p14="http://schemas.microsoft.com/office/powerpoint/2010/main" val="32864044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smtClean="0">
                <a:solidFill>
                  <a:srgbClr val="FF0000"/>
                </a:solidFill>
              </a:rPr>
              <a:t>Porter in 18 </a:t>
            </a:r>
            <a:r>
              <a:rPr lang="en-US" b="1" dirty="0" err="1" smtClean="0">
                <a:solidFill>
                  <a:srgbClr val="FF0000"/>
                </a:solidFill>
              </a:rPr>
              <a:t>minuten</a:t>
            </a:r>
            <a:endParaRPr lang="nl-NL" b="1" dirty="0">
              <a:solidFill>
                <a:srgbClr val="FF0000"/>
              </a:solidFill>
            </a:endParaRPr>
          </a:p>
        </p:txBody>
      </p:sp>
      <p:sp>
        <p:nvSpPr>
          <p:cNvPr id="3" name="Ondertitel 2">
            <a:extLst>
              <a:ext uri="{FF2B5EF4-FFF2-40B4-BE49-F238E27FC236}">
                <a16:creationId xmlns:a16="http://schemas.microsoft.com/office/drawing/2014/main" xmlns="" id="{7064AD21-ABBB-4255-9620-FE513206655D}"/>
              </a:ext>
            </a:extLst>
          </p:cNvPr>
          <p:cNvSpPr>
            <a:spLocks noGrp="1"/>
          </p:cNvSpPr>
          <p:nvPr>
            <p:ph type="subTitle" idx="1"/>
          </p:nvPr>
        </p:nvSpPr>
        <p:spPr>
          <a:xfrm>
            <a:off x="189470" y="2078037"/>
            <a:ext cx="11697730" cy="3861443"/>
          </a:xfrm>
        </p:spPr>
        <p:txBody>
          <a:bodyPr/>
          <a:lstStyle/>
          <a:p>
            <a:r>
              <a:rPr lang="en-US" b="1" dirty="0">
                <a:hlinkClick r:id="rId2"/>
              </a:rPr>
              <a:t>https://</a:t>
            </a:r>
            <a:r>
              <a:rPr lang="en-US" b="1" dirty="0" smtClean="0">
                <a:hlinkClick r:id="rId2"/>
              </a:rPr>
              <a:t>www.youtube.com/watch?v=YoXlJqX5Qf0</a:t>
            </a:r>
            <a:endParaRPr lang="en-US" b="1" dirty="0" smtClean="0"/>
          </a:p>
          <a:p>
            <a:endParaRPr lang="en-US" b="1" dirty="0" smtClean="0"/>
          </a:p>
        </p:txBody>
      </p:sp>
    </p:spTree>
    <p:extLst>
      <p:ext uri="{BB962C8B-B14F-4D97-AF65-F5344CB8AC3E}">
        <p14:creationId xmlns:p14="http://schemas.microsoft.com/office/powerpoint/2010/main" val="36642486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387F664-01BF-44C7-A481-3D00251D11C0}"/>
              </a:ext>
            </a:extLst>
          </p:cNvPr>
          <p:cNvSpPr>
            <a:spLocks noGrp="1"/>
          </p:cNvSpPr>
          <p:nvPr>
            <p:ph type="ctrTitle"/>
          </p:nvPr>
        </p:nvSpPr>
        <p:spPr>
          <a:xfrm>
            <a:off x="1524000" y="1122363"/>
            <a:ext cx="9144000" cy="797053"/>
          </a:xfrm>
        </p:spPr>
        <p:txBody>
          <a:bodyPr>
            <a:normAutofit fontScale="90000"/>
          </a:bodyPr>
          <a:lstStyle/>
          <a:p>
            <a:endParaRPr lang="nl-NL" b="1" dirty="0">
              <a:solidFill>
                <a:srgbClr val="FF0000"/>
              </a:solidFill>
            </a:endParaRPr>
          </a:p>
        </p:txBody>
      </p:sp>
      <p:sp>
        <p:nvSpPr>
          <p:cNvPr id="3" name="Ondertitel 2">
            <a:extLst>
              <a:ext uri="{FF2B5EF4-FFF2-40B4-BE49-F238E27FC236}">
                <a16:creationId xmlns:a16="http://schemas.microsoft.com/office/drawing/2014/main" xmlns="" id="{7064AD21-ABBB-4255-9620-FE513206655D}"/>
              </a:ext>
            </a:extLst>
          </p:cNvPr>
          <p:cNvSpPr>
            <a:spLocks noGrp="1"/>
          </p:cNvSpPr>
          <p:nvPr>
            <p:ph type="subTitle" idx="1"/>
          </p:nvPr>
        </p:nvSpPr>
        <p:spPr>
          <a:xfrm>
            <a:off x="189470" y="2078037"/>
            <a:ext cx="11697730" cy="3861443"/>
          </a:xfrm>
        </p:spPr>
        <p:txBody>
          <a:bodyPr/>
          <a:lstStyle/>
          <a:p>
            <a:endParaRPr lang="en-US" dirty="0" smtClean="0"/>
          </a:p>
          <a:p>
            <a:endParaRPr lang="en-US" dirty="0" smtClean="0"/>
          </a:p>
          <a:p>
            <a:r>
              <a:rPr lang="en-US" sz="7200" b="1" dirty="0" smtClean="0"/>
              <a:t>economieles@gmail.com</a:t>
            </a:r>
            <a:endParaRPr lang="nl-NL" sz="7200" b="1" dirty="0"/>
          </a:p>
        </p:txBody>
      </p:sp>
    </p:spTree>
    <p:extLst>
      <p:ext uri="{BB962C8B-B14F-4D97-AF65-F5344CB8AC3E}">
        <p14:creationId xmlns:p14="http://schemas.microsoft.com/office/powerpoint/2010/main" val="2012432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a:solidFill>
                  <a:srgbClr val="FF0000"/>
                </a:solidFill>
              </a:rPr>
              <a:t>Vijfkrachtenmodel van Porter</a:t>
            </a:r>
            <a:endParaRPr lang="nl-NL" b="1" dirty="0">
              <a:solidFill>
                <a:srgbClr val="FF0000"/>
              </a:solidFill>
            </a:endParaRPr>
          </a:p>
        </p:txBody>
      </p:sp>
      <p:sp>
        <p:nvSpPr>
          <p:cNvPr id="3" name="Ondertitel 2">
            <a:extLst>
              <a:ext uri="{FF2B5EF4-FFF2-40B4-BE49-F238E27FC236}">
                <a16:creationId xmlns:a16="http://schemas.microsoft.com/office/drawing/2014/main" xmlns="" id="{7064AD21-ABBB-4255-9620-FE513206655D}"/>
              </a:ext>
            </a:extLst>
          </p:cNvPr>
          <p:cNvSpPr>
            <a:spLocks noGrp="1"/>
          </p:cNvSpPr>
          <p:nvPr>
            <p:ph type="subTitle" idx="1"/>
          </p:nvPr>
        </p:nvSpPr>
        <p:spPr>
          <a:xfrm>
            <a:off x="189470" y="2078037"/>
            <a:ext cx="11697730" cy="3861443"/>
          </a:xfrm>
        </p:spPr>
        <p:txBody>
          <a:bodyPr>
            <a:normAutofit/>
          </a:bodyPr>
          <a:lstStyle/>
          <a:p>
            <a:pPr algn="l"/>
            <a:r>
              <a:rPr lang="nl-NL" b="1" dirty="0" smtClean="0"/>
              <a:t>De </a:t>
            </a:r>
            <a:r>
              <a:rPr lang="nl-NL" b="1" dirty="0"/>
              <a:t>lesonderdelen zijn bedoeld voor vwo-leerlingen.</a:t>
            </a:r>
          </a:p>
          <a:p>
            <a:pPr algn="l"/>
            <a:r>
              <a:rPr lang="nl-NL" b="1" dirty="0"/>
              <a:t>De lesonderdelen horen bij domein </a:t>
            </a:r>
            <a:r>
              <a:rPr lang="nl-NL" b="1" dirty="0" smtClean="0"/>
              <a:t>E </a:t>
            </a:r>
            <a:r>
              <a:rPr lang="nl-NL" b="1" dirty="0"/>
              <a:t>in de syllabus Bedrijfseconomie vwo.</a:t>
            </a:r>
          </a:p>
          <a:p>
            <a:pPr algn="l"/>
            <a:endParaRPr lang="nl-NL" b="1" dirty="0" smtClean="0"/>
          </a:p>
          <a:p>
            <a:pPr algn="l"/>
            <a:r>
              <a:rPr lang="nl-NL" b="1" dirty="0" smtClean="0"/>
              <a:t>Domein E: Marketing</a:t>
            </a:r>
          </a:p>
          <a:p>
            <a:pPr algn="l"/>
            <a:r>
              <a:rPr lang="en-US" b="1" i="1" dirty="0" smtClean="0"/>
              <a:t>De </a:t>
            </a:r>
            <a:r>
              <a:rPr lang="en-US" b="1" i="1" dirty="0" err="1" smtClean="0"/>
              <a:t>kandidaat</a:t>
            </a:r>
            <a:r>
              <a:rPr lang="en-US" b="1" i="1" dirty="0" smtClean="0"/>
              <a:t> </a:t>
            </a:r>
            <a:r>
              <a:rPr lang="en-US" b="1" i="1" dirty="0" err="1" smtClean="0"/>
              <a:t>kan</a:t>
            </a:r>
            <a:r>
              <a:rPr lang="en-US" b="1" i="1" dirty="0" smtClean="0"/>
              <a:t> </a:t>
            </a:r>
            <a:r>
              <a:rPr lang="en-US" b="1" i="1" dirty="0" err="1" smtClean="0"/>
              <a:t>uitleggen</a:t>
            </a:r>
            <a:r>
              <a:rPr lang="en-US" b="1" i="1" dirty="0" smtClean="0"/>
              <a:t> wat marketing </a:t>
            </a:r>
            <a:r>
              <a:rPr lang="en-US" b="1" i="1" dirty="0" err="1" smtClean="0"/>
              <a:t>inhoudt</a:t>
            </a:r>
            <a:r>
              <a:rPr lang="en-US" b="1" i="1" dirty="0" smtClean="0"/>
              <a:t>, </a:t>
            </a:r>
            <a:r>
              <a:rPr lang="en-US" b="1" i="1" dirty="0" err="1" smtClean="0"/>
              <a:t>kan</a:t>
            </a:r>
            <a:r>
              <a:rPr lang="en-US" b="1" i="1" dirty="0" smtClean="0"/>
              <a:t> </a:t>
            </a:r>
            <a:r>
              <a:rPr lang="en-US" b="1" i="1" dirty="0" err="1" smtClean="0"/>
              <a:t>marketingdoelstellingen</a:t>
            </a:r>
            <a:r>
              <a:rPr lang="en-US" b="1" i="1" dirty="0" smtClean="0"/>
              <a:t> </a:t>
            </a:r>
            <a:r>
              <a:rPr lang="en-US" b="1" i="1" dirty="0" err="1" smtClean="0"/>
              <a:t>opstellen</a:t>
            </a:r>
            <a:r>
              <a:rPr lang="en-US" b="1" i="1" dirty="0" smtClean="0"/>
              <a:t> </a:t>
            </a:r>
            <a:r>
              <a:rPr lang="en-US" b="1" i="1" dirty="0" err="1" smtClean="0"/>
              <a:t>en</a:t>
            </a:r>
            <a:r>
              <a:rPr lang="en-US" b="1" i="1" dirty="0" smtClean="0"/>
              <a:t> </a:t>
            </a:r>
            <a:r>
              <a:rPr lang="en-US" b="1" i="1" dirty="0" err="1" smtClean="0"/>
              <a:t>kan</a:t>
            </a:r>
            <a:r>
              <a:rPr lang="en-US" b="1" i="1" dirty="0" smtClean="0"/>
              <a:t> </a:t>
            </a:r>
            <a:r>
              <a:rPr lang="en-US" b="1" i="1" dirty="0" err="1" smtClean="0"/>
              <a:t>uitleggen</a:t>
            </a:r>
            <a:r>
              <a:rPr lang="en-US" b="1" i="1" dirty="0" smtClean="0"/>
              <a:t> op </a:t>
            </a:r>
            <a:r>
              <a:rPr lang="en-US" b="1" i="1" dirty="0" err="1" smtClean="0"/>
              <a:t>welke</a:t>
            </a:r>
            <a:r>
              <a:rPr lang="en-US" b="1" i="1" dirty="0" smtClean="0"/>
              <a:t> </a:t>
            </a:r>
            <a:r>
              <a:rPr lang="en-US" b="1" i="1" dirty="0" err="1" smtClean="0"/>
              <a:t>wijze</a:t>
            </a:r>
            <a:r>
              <a:rPr lang="en-US" b="1" i="1" dirty="0" smtClean="0"/>
              <a:t> </a:t>
            </a:r>
            <a:r>
              <a:rPr lang="en-US" b="1" i="1" dirty="0" err="1" smtClean="0"/>
              <a:t>deze</a:t>
            </a:r>
            <a:r>
              <a:rPr lang="en-US" b="1" i="1" dirty="0" smtClean="0"/>
              <a:t> </a:t>
            </a:r>
            <a:r>
              <a:rPr lang="en-US" b="1" i="1" dirty="0" err="1" smtClean="0"/>
              <a:t>doelen</a:t>
            </a:r>
            <a:r>
              <a:rPr lang="en-US" b="1" i="1" dirty="0" smtClean="0"/>
              <a:t> </a:t>
            </a:r>
            <a:r>
              <a:rPr lang="en-US" b="1" i="1" dirty="0" err="1" smtClean="0"/>
              <a:t>gerealiseerd</a:t>
            </a:r>
            <a:r>
              <a:rPr lang="en-US" b="1" i="1" dirty="0" smtClean="0"/>
              <a:t> </a:t>
            </a:r>
            <a:r>
              <a:rPr lang="en-US" b="1" i="1" dirty="0" err="1" smtClean="0"/>
              <a:t>kunnen</a:t>
            </a:r>
            <a:r>
              <a:rPr lang="en-US" b="1" i="1" dirty="0" smtClean="0"/>
              <a:t> </a:t>
            </a:r>
            <a:r>
              <a:rPr lang="en-US" b="1" i="1" dirty="0" err="1" smtClean="0"/>
              <a:t>worden</a:t>
            </a:r>
            <a:r>
              <a:rPr lang="en-US" b="1" i="1" dirty="0" smtClean="0"/>
              <a:t> </a:t>
            </a:r>
            <a:r>
              <a:rPr lang="en-US" b="1" i="1" dirty="0" err="1" smtClean="0"/>
              <a:t>en</a:t>
            </a:r>
            <a:r>
              <a:rPr lang="en-US" b="1" i="1" dirty="0" smtClean="0"/>
              <a:t> op </a:t>
            </a:r>
            <a:r>
              <a:rPr lang="en-US" b="1" i="1" dirty="0" err="1" smtClean="0"/>
              <a:t>welke</a:t>
            </a:r>
            <a:r>
              <a:rPr lang="en-US" b="1" i="1" dirty="0" smtClean="0"/>
              <a:t> </a:t>
            </a:r>
            <a:r>
              <a:rPr lang="en-US" b="1" i="1" dirty="0" err="1" smtClean="0"/>
              <a:t>wijze</a:t>
            </a:r>
            <a:r>
              <a:rPr lang="en-US" b="1" i="1" dirty="0" smtClean="0"/>
              <a:t> marketing </a:t>
            </a:r>
            <a:r>
              <a:rPr lang="en-US" b="1" i="1" dirty="0" err="1" smtClean="0"/>
              <a:t>uitwerkt</a:t>
            </a:r>
            <a:r>
              <a:rPr lang="en-US" b="1" i="1" dirty="0" smtClean="0"/>
              <a:t> op de </a:t>
            </a:r>
            <a:r>
              <a:rPr lang="en-US" b="1" i="1" dirty="0" err="1" smtClean="0"/>
              <a:t>consument</a:t>
            </a:r>
            <a:r>
              <a:rPr lang="en-US" b="1" i="1" dirty="0" smtClean="0"/>
              <a:t> </a:t>
            </a:r>
            <a:r>
              <a:rPr lang="en-US" b="1" i="1" dirty="0" err="1" smtClean="0"/>
              <a:t>en</a:t>
            </a:r>
            <a:r>
              <a:rPr lang="en-US" b="1" i="1" dirty="0" smtClean="0"/>
              <a:t> de </a:t>
            </a:r>
            <a:r>
              <a:rPr lang="en-US" b="1" i="1" dirty="0" err="1" smtClean="0"/>
              <a:t>maatschappij</a:t>
            </a:r>
            <a:r>
              <a:rPr lang="en-US" b="1" i="1" dirty="0" smtClean="0"/>
              <a:t>.</a:t>
            </a:r>
            <a:endParaRPr lang="nl-NL" b="1" i="1" dirty="0"/>
          </a:p>
          <a:p>
            <a:pPr algn="l"/>
            <a:endParaRPr lang="nl-NL" b="1" dirty="0" smtClean="0"/>
          </a:p>
        </p:txBody>
      </p:sp>
    </p:spTree>
    <p:extLst>
      <p:ext uri="{BB962C8B-B14F-4D97-AF65-F5344CB8AC3E}">
        <p14:creationId xmlns:p14="http://schemas.microsoft.com/office/powerpoint/2010/main" val="3589847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a:solidFill>
                  <a:srgbClr val="FF0000"/>
                </a:solidFill>
              </a:rPr>
              <a:t>Vijfkrachtenmodel van Porter</a:t>
            </a:r>
            <a:endParaRPr lang="nl-NL" b="1" dirty="0">
              <a:solidFill>
                <a:srgbClr val="FF0000"/>
              </a:solidFill>
            </a:endParaRPr>
          </a:p>
        </p:txBody>
      </p:sp>
      <p:sp>
        <p:nvSpPr>
          <p:cNvPr id="3" name="Ondertitel 2">
            <a:extLst>
              <a:ext uri="{FF2B5EF4-FFF2-40B4-BE49-F238E27FC236}">
                <a16:creationId xmlns:a16="http://schemas.microsoft.com/office/drawing/2014/main" xmlns="" id="{7064AD21-ABBB-4255-9620-FE513206655D}"/>
              </a:ext>
            </a:extLst>
          </p:cNvPr>
          <p:cNvSpPr>
            <a:spLocks noGrp="1"/>
          </p:cNvSpPr>
          <p:nvPr>
            <p:ph type="subTitle" idx="1"/>
          </p:nvPr>
        </p:nvSpPr>
        <p:spPr>
          <a:xfrm>
            <a:off x="189470" y="2078037"/>
            <a:ext cx="11697730" cy="3861443"/>
          </a:xfrm>
        </p:spPr>
        <p:txBody>
          <a:bodyPr>
            <a:normAutofit/>
          </a:bodyPr>
          <a:lstStyle/>
          <a:p>
            <a:pPr algn="l"/>
            <a:r>
              <a:rPr lang="nl-NL" b="1" dirty="0" err="1" smtClean="0"/>
              <a:t>Subdomein</a:t>
            </a:r>
            <a:r>
              <a:rPr lang="nl-NL" b="1" dirty="0" smtClean="0"/>
              <a:t> E2: Marketingbeleid</a:t>
            </a:r>
          </a:p>
          <a:p>
            <a:pPr algn="l"/>
            <a:r>
              <a:rPr lang="en-US" b="1" dirty="0" smtClean="0"/>
              <a:t>De </a:t>
            </a:r>
            <a:r>
              <a:rPr lang="en-US" b="1" dirty="0" err="1" smtClean="0"/>
              <a:t>kandidaat</a:t>
            </a:r>
            <a:r>
              <a:rPr lang="en-US" b="1" dirty="0" smtClean="0"/>
              <a:t> </a:t>
            </a:r>
            <a:r>
              <a:rPr lang="en-US" b="1" dirty="0" err="1" smtClean="0"/>
              <a:t>kan</a:t>
            </a:r>
            <a:r>
              <a:rPr lang="en-US" b="1" dirty="0" smtClean="0"/>
              <a:t> het </a:t>
            </a:r>
            <a:r>
              <a:rPr lang="en-US" b="1" dirty="0" err="1" smtClean="0"/>
              <a:t>marketingbeleid</a:t>
            </a:r>
            <a:r>
              <a:rPr lang="en-US" b="1" dirty="0" smtClean="0"/>
              <a:t> van </a:t>
            </a:r>
            <a:r>
              <a:rPr lang="en-US" b="1" dirty="0" err="1" smtClean="0"/>
              <a:t>een</a:t>
            </a:r>
            <a:r>
              <a:rPr lang="en-US" b="1" dirty="0" smtClean="0"/>
              <a:t> </a:t>
            </a:r>
            <a:r>
              <a:rPr lang="en-US" b="1" dirty="0" err="1" smtClean="0"/>
              <a:t>organisatie</a:t>
            </a:r>
            <a:r>
              <a:rPr lang="en-US" b="1" dirty="0" smtClean="0"/>
              <a:t> </a:t>
            </a:r>
            <a:r>
              <a:rPr lang="en-US" b="1" dirty="0" err="1" smtClean="0"/>
              <a:t>beschrijven</a:t>
            </a:r>
            <a:r>
              <a:rPr lang="en-US" b="1" dirty="0" smtClean="0"/>
              <a:t>, </a:t>
            </a:r>
            <a:r>
              <a:rPr lang="en-US" b="1" dirty="0" err="1" smtClean="0"/>
              <a:t>analyseren</a:t>
            </a:r>
            <a:r>
              <a:rPr lang="en-US" b="1" dirty="0" smtClean="0"/>
              <a:t> </a:t>
            </a:r>
            <a:r>
              <a:rPr lang="en-US" b="1" dirty="0" err="1" smtClean="0"/>
              <a:t>en</a:t>
            </a:r>
            <a:r>
              <a:rPr lang="en-US" b="1" dirty="0" smtClean="0"/>
              <a:t> </a:t>
            </a:r>
            <a:r>
              <a:rPr lang="en-US" b="1" dirty="0" err="1" smtClean="0"/>
              <a:t>alternatieven</a:t>
            </a:r>
            <a:r>
              <a:rPr lang="en-US" b="1" dirty="0" smtClean="0"/>
              <a:t> op </a:t>
            </a:r>
            <a:r>
              <a:rPr lang="en-US" b="1" dirty="0" err="1" smtClean="0"/>
              <a:t>hoofdpunten</a:t>
            </a:r>
            <a:r>
              <a:rPr lang="en-US" b="1" dirty="0" smtClean="0"/>
              <a:t> </a:t>
            </a:r>
            <a:r>
              <a:rPr lang="en-US" b="1" dirty="0" err="1" smtClean="0"/>
              <a:t>afwegen</a:t>
            </a:r>
            <a:r>
              <a:rPr lang="en-US" b="1" dirty="0" smtClean="0"/>
              <a:t>.</a:t>
            </a:r>
          </a:p>
          <a:p>
            <a:pPr algn="l"/>
            <a:r>
              <a:rPr lang="en-US" b="1" dirty="0" err="1" smtClean="0"/>
              <a:t>Voor</a:t>
            </a:r>
            <a:r>
              <a:rPr lang="en-US" b="1" dirty="0" smtClean="0"/>
              <a:t> het </a:t>
            </a:r>
            <a:r>
              <a:rPr lang="en-US" b="1" dirty="0" err="1" smtClean="0"/>
              <a:t>centraal</a:t>
            </a:r>
            <a:r>
              <a:rPr lang="en-US" b="1" dirty="0" smtClean="0"/>
              <a:t> </a:t>
            </a:r>
            <a:r>
              <a:rPr lang="en-US" b="1" dirty="0" err="1" smtClean="0"/>
              <a:t>examen</a:t>
            </a:r>
            <a:r>
              <a:rPr lang="en-US" b="1" dirty="0" smtClean="0"/>
              <a:t> </a:t>
            </a:r>
            <a:r>
              <a:rPr lang="en-US" b="1" dirty="0" err="1" smtClean="0"/>
              <a:t>betekent</a:t>
            </a:r>
            <a:r>
              <a:rPr lang="en-US" b="1" dirty="0" smtClean="0"/>
              <a:t> </a:t>
            </a:r>
            <a:r>
              <a:rPr lang="en-US" b="1" dirty="0" err="1" smtClean="0"/>
              <a:t>dit</a:t>
            </a:r>
            <a:r>
              <a:rPr lang="en-US" b="1" dirty="0" smtClean="0"/>
              <a:t> </a:t>
            </a:r>
            <a:r>
              <a:rPr lang="en-US" b="1" dirty="0" err="1" smtClean="0"/>
              <a:t>dat</a:t>
            </a:r>
            <a:r>
              <a:rPr lang="en-US" b="1" dirty="0" smtClean="0"/>
              <a:t> de </a:t>
            </a:r>
            <a:r>
              <a:rPr lang="en-US" b="1" dirty="0" err="1" smtClean="0"/>
              <a:t>kandidaat</a:t>
            </a:r>
            <a:r>
              <a:rPr lang="en-US" b="1" dirty="0" smtClean="0"/>
              <a:t> het </a:t>
            </a:r>
            <a:r>
              <a:rPr lang="en-US" b="1" dirty="0" err="1" smtClean="0"/>
              <a:t>marketingbeleid</a:t>
            </a:r>
            <a:r>
              <a:rPr lang="en-US" b="1" dirty="0" smtClean="0"/>
              <a:t> </a:t>
            </a:r>
            <a:r>
              <a:rPr lang="en-US" b="1" dirty="0" err="1" smtClean="0"/>
              <a:t>kan</a:t>
            </a:r>
            <a:r>
              <a:rPr lang="en-US" b="1" dirty="0" smtClean="0"/>
              <a:t> </a:t>
            </a:r>
            <a:r>
              <a:rPr lang="en-US" b="1" dirty="0" err="1" smtClean="0"/>
              <a:t>beoordelen</a:t>
            </a:r>
            <a:r>
              <a:rPr lang="en-US" b="1" dirty="0" smtClean="0"/>
              <a:t> in </a:t>
            </a:r>
            <a:r>
              <a:rPr lang="en-US" b="1" dirty="0" err="1" smtClean="0"/>
              <a:t>relatie</a:t>
            </a:r>
            <a:r>
              <a:rPr lang="en-US" b="1" dirty="0" smtClean="0"/>
              <a:t> tot het </a:t>
            </a:r>
            <a:r>
              <a:rPr lang="en-US" b="1" dirty="0" err="1" smtClean="0"/>
              <a:t>begrip</a:t>
            </a:r>
            <a:r>
              <a:rPr lang="en-US" b="1" dirty="0" smtClean="0"/>
              <a:t> </a:t>
            </a:r>
            <a:r>
              <a:rPr lang="en-US" b="1" dirty="0" err="1" smtClean="0"/>
              <a:t>klantwaardepropositie</a:t>
            </a:r>
            <a:r>
              <a:rPr lang="en-US" b="1" dirty="0" smtClean="0"/>
              <a:t>.</a:t>
            </a:r>
          </a:p>
          <a:p>
            <a:pPr algn="l"/>
            <a:endParaRPr lang="en-US" b="1" dirty="0" smtClean="0"/>
          </a:p>
        </p:txBody>
      </p:sp>
    </p:spTree>
    <p:extLst>
      <p:ext uri="{BB962C8B-B14F-4D97-AF65-F5344CB8AC3E}">
        <p14:creationId xmlns:p14="http://schemas.microsoft.com/office/powerpoint/2010/main" val="1445270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a:solidFill>
                  <a:srgbClr val="FF0000"/>
                </a:solidFill>
              </a:rPr>
              <a:t>Vijfkrachtenmodel van Porter</a:t>
            </a:r>
            <a:endParaRPr lang="nl-NL" b="1" dirty="0">
              <a:solidFill>
                <a:srgbClr val="FF0000"/>
              </a:solidFill>
            </a:endParaRPr>
          </a:p>
        </p:txBody>
      </p:sp>
      <p:sp>
        <p:nvSpPr>
          <p:cNvPr id="3" name="Ondertitel 2">
            <a:extLst>
              <a:ext uri="{FF2B5EF4-FFF2-40B4-BE49-F238E27FC236}">
                <a16:creationId xmlns:a16="http://schemas.microsoft.com/office/drawing/2014/main" xmlns="" id="{7064AD21-ABBB-4255-9620-FE513206655D}"/>
              </a:ext>
            </a:extLst>
          </p:cNvPr>
          <p:cNvSpPr>
            <a:spLocks noGrp="1"/>
          </p:cNvSpPr>
          <p:nvPr>
            <p:ph type="subTitle" idx="1"/>
          </p:nvPr>
        </p:nvSpPr>
        <p:spPr>
          <a:xfrm>
            <a:off x="189470" y="2078037"/>
            <a:ext cx="11697730" cy="4536947"/>
          </a:xfrm>
        </p:spPr>
        <p:txBody>
          <a:bodyPr>
            <a:normAutofit/>
          </a:bodyPr>
          <a:lstStyle/>
          <a:p>
            <a:pPr algn="l"/>
            <a:endParaRPr lang="nl-NL" b="1" dirty="0"/>
          </a:p>
        </p:txBody>
      </p:sp>
      <p:pic>
        <p:nvPicPr>
          <p:cNvPr id="4" name="Picture 3"/>
          <p:cNvPicPr>
            <a:picLocks noChangeAspect="1"/>
          </p:cNvPicPr>
          <p:nvPr/>
        </p:nvPicPr>
        <p:blipFill>
          <a:blip r:embed="rId2"/>
          <a:stretch>
            <a:fillRect/>
          </a:stretch>
        </p:blipFill>
        <p:spPr>
          <a:xfrm>
            <a:off x="1194487" y="1983982"/>
            <a:ext cx="6137189" cy="4493674"/>
          </a:xfrm>
          <a:prstGeom prst="rect">
            <a:avLst/>
          </a:prstGeom>
        </p:spPr>
      </p:pic>
    </p:spTree>
    <p:extLst>
      <p:ext uri="{BB962C8B-B14F-4D97-AF65-F5344CB8AC3E}">
        <p14:creationId xmlns:p14="http://schemas.microsoft.com/office/powerpoint/2010/main" val="2146898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a:solidFill>
                  <a:srgbClr val="FF0000"/>
                </a:solidFill>
              </a:rPr>
              <a:t>Vijfkrachtenmodel van Porter</a:t>
            </a:r>
            <a:endParaRPr lang="nl-NL" b="1" dirty="0">
              <a:solidFill>
                <a:srgbClr val="FF0000"/>
              </a:solidFill>
            </a:endParaRPr>
          </a:p>
        </p:txBody>
      </p:sp>
      <p:sp>
        <p:nvSpPr>
          <p:cNvPr id="3" name="Ondertitel 2">
            <a:extLst>
              <a:ext uri="{FF2B5EF4-FFF2-40B4-BE49-F238E27FC236}">
                <a16:creationId xmlns:a16="http://schemas.microsoft.com/office/drawing/2014/main" xmlns="" id="{7064AD21-ABBB-4255-9620-FE513206655D}"/>
              </a:ext>
            </a:extLst>
          </p:cNvPr>
          <p:cNvSpPr>
            <a:spLocks noGrp="1"/>
          </p:cNvSpPr>
          <p:nvPr>
            <p:ph type="subTitle" idx="1"/>
          </p:nvPr>
        </p:nvSpPr>
        <p:spPr>
          <a:xfrm>
            <a:off x="189470" y="2078037"/>
            <a:ext cx="11697730" cy="3861443"/>
          </a:xfrm>
        </p:spPr>
        <p:txBody>
          <a:bodyPr>
            <a:normAutofit/>
          </a:bodyPr>
          <a:lstStyle/>
          <a:p>
            <a:pPr algn="l"/>
            <a:r>
              <a:rPr lang="en-US" b="1" dirty="0" smtClean="0"/>
              <a:t>In het </a:t>
            </a:r>
            <a:r>
              <a:rPr lang="en-US" b="1" dirty="0" err="1" smtClean="0"/>
              <a:t>examenprogramma</a:t>
            </a:r>
            <a:r>
              <a:rPr lang="en-US" b="1" dirty="0" smtClean="0"/>
              <a:t> </a:t>
            </a:r>
            <a:r>
              <a:rPr lang="en-US" b="1" dirty="0" err="1" smtClean="0"/>
              <a:t>Bedrijfseconomie</a:t>
            </a:r>
            <a:r>
              <a:rPr lang="en-US" b="1" dirty="0" smtClean="0"/>
              <a:t> </a:t>
            </a:r>
            <a:r>
              <a:rPr lang="en-US" b="1" dirty="0" err="1" smtClean="0"/>
              <a:t>havo</a:t>
            </a:r>
            <a:r>
              <a:rPr lang="en-US" b="1" dirty="0" smtClean="0"/>
              <a:t> </a:t>
            </a:r>
            <a:r>
              <a:rPr lang="en-US" b="1" dirty="0" err="1" smtClean="0"/>
              <a:t>komt</a:t>
            </a:r>
            <a:r>
              <a:rPr lang="en-US" b="1" dirty="0" smtClean="0"/>
              <a:t> </a:t>
            </a:r>
            <a:r>
              <a:rPr lang="en-US" b="1" dirty="0" err="1" smtClean="0"/>
              <a:t>dit</a:t>
            </a:r>
            <a:r>
              <a:rPr lang="en-US" b="1" dirty="0" smtClean="0"/>
              <a:t> model </a:t>
            </a:r>
            <a:r>
              <a:rPr lang="en-US" b="1" dirty="0" err="1" smtClean="0"/>
              <a:t>niet</a:t>
            </a:r>
            <a:r>
              <a:rPr lang="en-US" b="1" dirty="0" smtClean="0"/>
              <a:t> </a:t>
            </a:r>
            <a:r>
              <a:rPr lang="en-US" b="1" dirty="0" err="1" smtClean="0"/>
              <a:t>voor</a:t>
            </a:r>
            <a:r>
              <a:rPr lang="en-US" b="1" dirty="0" smtClean="0"/>
              <a:t>.</a:t>
            </a:r>
          </a:p>
          <a:p>
            <a:pPr algn="l"/>
            <a:r>
              <a:rPr lang="en-US" b="1" dirty="0" smtClean="0"/>
              <a:t>Het </a:t>
            </a:r>
            <a:r>
              <a:rPr lang="en-US" b="1" dirty="0" err="1" smtClean="0"/>
              <a:t>subdomein</a:t>
            </a:r>
            <a:r>
              <a:rPr lang="en-US" b="1" dirty="0" smtClean="0"/>
              <a:t> E2 </a:t>
            </a:r>
            <a:r>
              <a:rPr lang="en-US" b="1" dirty="0" err="1" smtClean="0"/>
              <a:t>Marketingbeleid</a:t>
            </a:r>
            <a:r>
              <a:rPr lang="en-US" b="1" dirty="0" smtClean="0"/>
              <a:t> </a:t>
            </a:r>
            <a:r>
              <a:rPr lang="en-US" b="1" dirty="0" err="1" smtClean="0"/>
              <a:t>bij</a:t>
            </a:r>
            <a:r>
              <a:rPr lang="en-US" b="1" dirty="0" smtClean="0"/>
              <a:t> </a:t>
            </a:r>
            <a:r>
              <a:rPr lang="en-US" b="1" dirty="0" err="1" smtClean="0"/>
              <a:t>havo</a:t>
            </a:r>
            <a:r>
              <a:rPr lang="en-US" b="1" dirty="0" smtClean="0"/>
              <a:t>: “ de </a:t>
            </a:r>
            <a:r>
              <a:rPr lang="en-US" b="1" dirty="0" err="1" smtClean="0"/>
              <a:t>kandidaat</a:t>
            </a:r>
            <a:r>
              <a:rPr lang="en-US" b="1" dirty="0" smtClean="0"/>
              <a:t> </a:t>
            </a:r>
            <a:r>
              <a:rPr lang="en-US" b="1" dirty="0" err="1" smtClean="0"/>
              <a:t>kan</a:t>
            </a:r>
            <a:r>
              <a:rPr lang="en-US" b="1" dirty="0" smtClean="0"/>
              <a:t> het </a:t>
            </a:r>
            <a:r>
              <a:rPr lang="en-US" b="1" dirty="0" err="1" smtClean="0"/>
              <a:t>marketingbeleid</a:t>
            </a:r>
            <a:r>
              <a:rPr lang="en-US" b="1" dirty="0" smtClean="0"/>
              <a:t> van </a:t>
            </a:r>
            <a:r>
              <a:rPr lang="en-US" b="1" dirty="0" err="1" smtClean="0"/>
              <a:t>een</a:t>
            </a:r>
            <a:r>
              <a:rPr lang="en-US" b="1" dirty="0" smtClean="0"/>
              <a:t> </a:t>
            </a:r>
            <a:r>
              <a:rPr lang="en-US" b="1" dirty="0" err="1" smtClean="0"/>
              <a:t>organisatie</a:t>
            </a:r>
            <a:r>
              <a:rPr lang="en-US" b="1" dirty="0" smtClean="0"/>
              <a:t> </a:t>
            </a:r>
            <a:r>
              <a:rPr lang="en-US" b="1" dirty="0" err="1" smtClean="0"/>
              <a:t>beschrijven</a:t>
            </a:r>
            <a:r>
              <a:rPr lang="en-US" b="1" dirty="0" smtClean="0"/>
              <a:t>”.</a:t>
            </a:r>
            <a:endParaRPr lang="nl-NL" b="1" dirty="0"/>
          </a:p>
        </p:txBody>
      </p:sp>
    </p:spTree>
    <p:extLst>
      <p:ext uri="{BB962C8B-B14F-4D97-AF65-F5344CB8AC3E}">
        <p14:creationId xmlns:p14="http://schemas.microsoft.com/office/powerpoint/2010/main" val="4110541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387F664-01BF-44C7-A481-3D00251D11C0}"/>
              </a:ext>
            </a:extLst>
          </p:cNvPr>
          <p:cNvSpPr>
            <a:spLocks noGrp="1"/>
          </p:cNvSpPr>
          <p:nvPr>
            <p:ph type="ctrTitle"/>
          </p:nvPr>
        </p:nvSpPr>
        <p:spPr>
          <a:xfrm>
            <a:off x="1524000" y="1122363"/>
            <a:ext cx="9144000" cy="797053"/>
          </a:xfrm>
        </p:spPr>
        <p:txBody>
          <a:bodyPr>
            <a:normAutofit fontScale="90000"/>
          </a:bodyPr>
          <a:lstStyle/>
          <a:p>
            <a:r>
              <a:rPr lang="en-US" b="1" dirty="0">
                <a:solidFill>
                  <a:srgbClr val="FF0000"/>
                </a:solidFill>
              </a:rPr>
              <a:t>Vijfkrachtenmodel van Porter</a:t>
            </a:r>
            <a:endParaRPr lang="nl-NL" b="1" dirty="0">
              <a:solidFill>
                <a:srgbClr val="FF0000"/>
              </a:solidFill>
            </a:endParaRPr>
          </a:p>
        </p:txBody>
      </p:sp>
      <p:sp>
        <p:nvSpPr>
          <p:cNvPr id="3" name="Ondertitel 2">
            <a:extLst>
              <a:ext uri="{FF2B5EF4-FFF2-40B4-BE49-F238E27FC236}">
                <a16:creationId xmlns:a16="http://schemas.microsoft.com/office/drawing/2014/main" xmlns="" id="{7064AD21-ABBB-4255-9620-FE513206655D}"/>
              </a:ext>
            </a:extLst>
          </p:cNvPr>
          <p:cNvSpPr>
            <a:spLocks noGrp="1"/>
          </p:cNvSpPr>
          <p:nvPr>
            <p:ph type="subTitle" idx="1"/>
          </p:nvPr>
        </p:nvSpPr>
        <p:spPr>
          <a:xfrm>
            <a:off x="189470" y="2078037"/>
            <a:ext cx="11697730" cy="4045672"/>
          </a:xfrm>
        </p:spPr>
        <p:txBody>
          <a:bodyPr>
            <a:normAutofit lnSpcReduction="10000"/>
          </a:bodyPr>
          <a:lstStyle/>
          <a:p>
            <a:r>
              <a:rPr lang="en-US" b="1" dirty="0" err="1" smtClean="0"/>
              <a:t>Taxonomie</a:t>
            </a:r>
            <a:r>
              <a:rPr lang="en-US" b="1" dirty="0" smtClean="0"/>
              <a:t> Bloom</a:t>
            </a:r>
          </a:p>
          <a:p>
            <a:r>
              <a:rPr lang="en-US" dirty="0" smtClean="0"/>
              <a:t>						</a:t>
            </a:r>
            <a:r>
              <a:rPr lang="en-US" b="1" dirty="0" err="1" smtClean="0"/>
              <a:t>Hogere</a:t>
            </a:r>
            <a:r>
              <a:rPr lang="en-US" b="1" dirty="0" smtClean="0"/>
              <a:t> </a:t>
            </a:r>
            <a:r>
              <a:rPr lang="en-US" b="1" dirty="0" err="1" smtClean="0"/>
              <a:t>orde</a:t>
            </a:r>
            <a:r>
              <a:rPr lang="en-US" b="1" dirty="0" smtClean="0"/>
              <a:t> </a:t>
            </a:r>
            <a:r>
              <a:rPr lang="en-US" b="1" dirty="0" err="1" smtClean="0"/>
              <a:t>denken</a:t>
            </a:r>
            <a:endParaRPr lang="en-US" b="1" dirty="0"/>
          </a:p>
          <a:p>
            <a:r>
              <a:rPr lang="en-US" b="1" i="1" dirty="0" smtClean="0">
                <a:solidFill>
                  <a:schemeClr val="bg2">
                    <a:lumMod val="10000"/>
                  </a:schemeClr>
                </a:solidFill>
              </a:rPr>
              <a:t>Cre</a:t>
            </a:r>
            <a:r>
              <a:rPr lang="en-US" b="1" i="1" dirty="0" smtClean="0">
                <a:solidFill>
                  <a:schemeClr val="bg2">
                    <a:lumMod val="10000"/>
                  </a:schemeClr>
                </a:solidFill>
                <a:cs typeface="Arial" panose="020B0604020202020204" pitchFamily="34" charset="0"/>
              </a:rPr>
              <a:t>ating</a:t>
            </a:r>
            <a:endParaRPr lang="en-US" b="1" i="1" dirty="0" smtClean="0">
              <a:solidFill>
                <a:schemeClr val="bg2">
                  <a:lumMod val="10000"/>
                </a:schemeClr>
              </a:solidFill>
            </a:endParaRPr>
          </a:p>
          <a:p>
            <a:pPr>
              <a:lnSpc>
                <a:spcPct val="100000"/>
              </a:lnSpc>
            </a:pPr>
            <a:r>
              <a:rPr lang="en-US" b="1" i="1" dirty="0"/>
              <a:t>Evaluating</a:t>
            </a:r>
          </a:p>
          <a:p>
            <a:r>
              <a:rPr lang="en-US" b="1" i="1" dirty="0" smtClean="0">
                <a:solidFill>
                  <a:srgbClr val="00B050"/>
                </a:solidFill>
              </a:rPr>
              <a:t>Analyzing</a:t>
            </a:r>
          </a:p>
          <a:p>
            <a:r>
              <a:rPr lang="en-US" b="1" i="1" dirty="0" smtClean="0">
                <a:solidFill>
                  <a:schemeClr val="bg2">
                    <a:lumMod val="10000"/>
                  </a:schemeClr>
                </a:solidFill>
              </a:rPr>
              <a:t>Applying</a:t>
            </a:r>
            <a:endParaRPr lang="en-US" b="1" i="1" dirty="0">
              <a:solidFill>
                <a:schemeClr val="bg2">
                  <a:lumMod val="10000"/>
                </a:schemeClr>
              </a:solidFill>
            </a:endParaRPr>
          </a:p>
          <a:p>
            <a:r>
              <a:rPr lang="en-US" b="1" i="1" dirty="0" smtClean="0">
                <a:solidFill>
                  <a:schemeClr val="bg2">
                    <a:lumMod val="10000"/>
                  </a:schemeClr>
                </a:solidFill>
              </a:rPr>
              <a:t>Understanding</a:t>
            </a:r>
          </a:p>
          <a:p>
            <a:r>
              <a:rPr lang="en-US" b="1" i="1" dirty="0" smtClean="0"/>
              <a:t>Remembering</a:t>
            </a:r>
          </a:p>
          <a:p>
            <a:r>
              <a:rPr lang="en-US" dirty="0" smtClean="0"/>
              <a:t>						</a:t>
            </a:r>
            <a:r>
              <a:rPr lang="en-US" b="1" dirty="0" err="1" smtClean="0"/>
              <a:t>Lagere</a:t>
            </a:r>
            <a:r>
              <a:rPr lang="en-US" b="1" dirty="0" smtClean="0"/>
              <a:t> </a:t>
            </a:r>
            <a:r>
              <a:rPr lang="en-US" b="1" dirty="0" err="1" smtClean="0"/>
              <a:t>orde</a:t>
            </a:r>
            <a:r>
              <a:rPr lang="en-US" b="1" dirty="0" smtClean="0"/>
              <a:t> </a:t>
            </a:r>
            <a:r>
              <a:rPr lang="en-US" b="1" dirty="0" err="1" smtClean="0"/>
              <a:t>denken</a:t>
            </a:r>
            <a:endParaRPr lang="en-US" b="1" dirty="0"/>
          </a:p>
          <a:p>
            <a:endParaRPr lang="en-US" dirty="0" smtClean="0"/>
          </a:p>
          <a:p>
            <a:endParaRPr lang="en-US" dirty="0"/>
          </a:p>
          <a:p>
            <a:endParaRPr lang="en-US" dirty="0" smtClean="0"/>
          </a:p>
          <a:p>
            <a:endParaRPr lang="en-US" dirty="0"/>
          </a:p>
          <a:p>
            <a:endParaRPr lang="en-US" dirty="0" smtClean="0"/>
          </a:p>
          <a:p>
            <a:endParaRPr lang="en-US" dirty="0"/>
          </a:p>
          <a:p>
            <a:endParaRPr lang="nl-NL" dirty="0"/>
          </a:p>
        </p:txBody>
      </p:sp>
      <p:sp>
        <p:nvSpPr>
          <p:cNvPr id="7" name="Down Arrow 6"/>
          <p:cNvSpPr/>
          <p:nvPr/>
        </p:nvSpPr>
        <p:spPr>
          <a:xfrm rot="10800000">
            <a:off x="8257308" y="3075709"/>
            <a:ext cx="1145310" cy="2290618"/>
          </a:xfrm>
          <a:prstGeom prst="downArrow">
            <a:avLst/>
          </a:prstGeom>
          <a:solidFill>
            <a:schemeClr val="accent3">
              <a:lumMod val="60000"/>
              <a:lumOff val="4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37107989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995881"/>
            <a:ext cx="10515600" cy="694807"/>
          </a:xfrm>
        </p:spPr>
        <p:txBody>
          <a:bodyPr>
            <a:normAutofit fontScale="90000"/>
          </a:bodyPr>
          <a:lstStyle/>
          <a:p>
            <a:pPr algn="ctr"/>
            <a:r>
              <a:rPr lang="nl-NL" b="1" dirty="0" err="1" smtClean="0">
                <a:solidFill>
                  <a:srgbClr val="FF0000"/>
                </a:solidFill>
              </a:rPr>
              <a:t>Analyzing</a:t>
            </a:r>
            <a:endParaRPr lang="nl-NL" b="1" dirty="0">
              <a:solidFill>
                <a:srgbClr val="FF0000"/>
              </a:solidFill>
            </a:endParaRPr>
          </a:p>
        </p:txBody>
      </p:sp>
      <p:sp>
        <p:nvSpPr>
          <p:cNvPr id="3" name="Tijdelijke aanduiding voor inhoud 2"/>
          <p:cNvSpPr>
            <a:spLocks noGrp="1"/>
          </p:cNvSpPr>
          <p:nvPr>
            <p:ph idx="1"/>
          </p:nvPr>
        </p:nvSpPr>
        <p:spPr/>
        <p:txBody>
          <a:bodyPr>
            <a:normAutofit/>
          </a:bodyPr>
          <a:lstStyle/>
          <a:p>
            <a:pPr marL="0" indent="0">
              <a:buNone/>
            </a:pPr>
            <a:r>
              <a:rPr lang="en-US" sz="2400" b="1" dirty="0" smtClean="0"/>
              <a:t>Breaking </a:t>
            </a:r>
            <a:r>
              <a:rPr lang="en-US" sz="2400" b="1" dirty="0"/>
              <a:t>materials or concepts into parts, determining how the parts relate to one another or how they interrelate, or how the parts relate to an overall structure or purpose. </a:t>
            </a:r>
            <a:endParaRPr lang="en-US" sz="2400" b="1" dirty="0" smtClean="0"/>
          </a:p>
          <a:p>
            <a:pPr marL="0" indent="0">
              <a:buNone/>
            </a:pPr>
            <a:r>
              <a:rPr lang="en-US" sz="2400" b="1" dirty="0" smtClean="0"/>
              <a:t>Mental </a:t>
            </a:r>
            <a:r>
              <a:rPr lang="en-US" sz="2400" b="1" dirty="0"/>
              <a:t>actions </a:t>
            </a:r>
            <a:r>
              <a:rPr lang="en-US" sz="2400" b="1" dirty="0" smtClean="0"/>
              <a:t>included </a:t>
            </a:r>
            <a:r>
              <a:rPr lang="en-US" sz="2400" b="1" dirty="0"/>
              <a:t>in this function are differentiating, organizing, and attributing, as well as being able to distinguish between the components or parts. </a:t>
            </a:r>
            <a:endParaRPr lang="en-US" sz="2400" b="1" dirty="0" smtClean="0"/>
          </a:p>
          <a:p>
            <a:pPr marL="0" indent="0">
              <a:buNone/>
            </a:pPr>
            <a:r>
              <a:rPr lang="en-US" sz="2400" b="1" dirty="0" smtClean="0"/>
              <a:t>When </a:t>
            </a:r>
            <a:r>
              <a:rPr lang="en-US" sz="2400" b="1" dirty="0"/>
              <a:t>one is analyzing, he/she can illustrate this mental function by creating spreadsheets, surveys, charts, or diagrams, or graphic </a:t>
            </a:r>
            <a:r>
              <a:rPr lang="en-US" sz="2400" b="1" dirty="0" smtClean="0"/>
              <a:t>representations</a:t>
            </a:r>
            <a:r>
              <a:rPr lang="en-US" sz="2400" dirty="0" smtClean="0"/>
              <a:t>.</a:t>
            </a:r>
          </a:p>
          <a:p>
            <a:pPr marL="0" indent="0">
              <a:buNone/>
            </a:pPr>
            <a:endParaRPr lang="en-US" dirty="0"/>
          </a:p>
          <a:p>
            <a:pPr marL="0" indent="0">
              <a:buNone/>
            </a:pPr>
            <a:r>
              <a:rPr lang="en-US" sz="1300" dirty="0"/>
              <a:t>Anderson, L. W. and </a:t>
            </a:r>
            <a:r>
              <a:rPr lang="en-US" sz="1300" dirty="0" err="1"/>
              <a:t>Krathwohl</a:t>
            </a:r>
            <a:r>
              <a:rPr lang="en-US" sz="1300" dirty="0"/>
              <a:t>, D. R., et al (Eds.) (2001) A Taxonomy for Learning, Teaching, and Assessing: A Revision of Bloom’s Taxonomy of Educational Objectives. Allyn &amp; Bacon. Boston, MA (Pearson Education Group)</a:t>
            </a:r>
            <a:endParaRPr lang="nl-NL" sz="1300" dirty="0"/>
          </a:p>
        </p:txBody>
      </p:sp>
    </p:spTree>
    <p:extLst>
      <p:ext uri="{BB962C8B-B14F-4D97-AF65-F5344CB8AC3E}">
        <p14:creationId xmlns:p14="http://schemas.microsoft.com/office/powerpoint/2010/main" val="13738485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104523"/>
            <a:ext cx="10515600" cy="586165"/>
          </a:xfrm>
        </p:spPr>
        <p:txBody>
          <a:bodyPr>
            <a:normAutofit fontScale="90000"/>
          </a:bodyPr>
          <a:lstStyle/>
          <a:p>
            <a:pPr algn="ctr"/>
            <a:r>
              <a:rPr lang="nl-NL" b="1" dirty="0" smtClean="0"/>
              <a:t>NLQF/EQF</a:t>
            </a:r>
            <a:endParaRPr lang="nl-NL" b="1" dirty="0"/>
          </a:p>
        </p:txBody>
      </p:sp>
      <p:sp>
        <p:nvSpPr>
          <p:cNvPr id="3" name="Tijdelijke aanduiding voor inhoud 2"/>
          <p:cNvSpPr>
            <a:spLocks noGrp="1"/>
          </p:cNvSpPr>
          <p:nvPr>
            <p:ph idx="1"/>
          </p:nvPr>
        </p:nvSpPr>
        <p:spPr/>
        <p:txBody>
          <a:bodyPr/>
          <a:lstStyle/>
          <a:p>
            <a:pPr marL="0" indent="0">
              <a:buNone/>
            </a:pPr>
            <a:r>
              <a:rPr lang="nl-NL" dirty="0" smtClean="0"/>
              <a:t>Niveau 4+ (vwo, </a:t>
            </a:r>
            <a:r>
              <a:rPr lang="nl-NL" dirty="0" err="1" smtClean="0"/>
              <a:t>vavo</a:t>
            </a:r>
            <a:r>
              <a:rPr lang="nl-NL" dirty="0" smtClean="0"/>
              <a:t>-vwo), niveau 4 (havo, </a:t>
            </a:r>
            <a:r>
              <a:rPr lang="nl-NL" dirty="0" err="1" smtClean="0"/>
              <a:t>vavo</a:t>
            </a:r>
            <a:r>
              <a:rPr lang="nl-NL" dirty="0" smtClean="0"/>
              <a:t>-havo, mbo-4)</a:t>
            </a:r>
            <a:endParaRPr lang="nl-NL" dirty="0"/>
          </a:p>
        </p:txBody>
      </p:sp>
      <p:pic>
        <p:nvPicPr>
          <p:cNvPr id="4" name="Afbeelding 3"/>
          <p:cNvPicPr>
            <a:picLocks noChangeAspect="1"/>
          </p:cNvPicPr>
          <p:nvPr/>
        </p:nvPicPr>
        <p:blipFill>
          <a:blip r:embed="rId2"/>
          <a:stretch>
            <a:fillRect/>
          </a:stretch>
        </p:blipFill>
        <p:spPr>
          <a:xfrm>
            <a:off x="289711" y="2254312"/>
            <a:ext cx="7858408" cy="4282289"/>
          </a:xfrm>
          <a:prstGeom prst="rect">
            <a:avLst/>
          </a:prstGeom>
        </p:spPr>
      </p:pic>
    </p:spTree>
    <p:extLst>
      <p:ext uri="{BB962C8B-B14F-4D97-AF65-F5344CB8AC3E}">
        <p14:creationId xmlns:p14="http://schemas.microsoft.com/office/powerpoint/2010/main" val="4291612224"/>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440</TotalTime>
  <Words>1010</Words>
  <Application>Microsoft Office PowerPoint</Application>
  <PresentationFormat>Widescreen</PresentationFormat>
  <Paragraphs>309</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Times New Roman</vt:lpstr>
      <vt:lpstr>Kantoorthema</vt:lpstr>
      <vt:lpstr>Vijfkrachtenmodel van Porter</vt:lpstr>
      <vt:lpstr>Vijfkrachtenmodel van Porter</vt:lpstr>
      <vt:lpstr>Vijfkrachtenmodel van Porter</vt:lpstr>
      <vt:lpstr>Vijfkrachtenmodel van Porter</vt:lpstr>
      <vt:lpstr>Vijfkrachtenmodel van Porter</vt:lpstr>
      <vt:lpstr>Vijfkrachtenmodel van Porter</vt:lpstr>
      <vt:lpstr>Vijfkrachtenmodel van Porter</vt:lpstr>
      <vt:lpstr>Analyzing</vt:lpstr>
      <vt:lpstr>NLQF/EQF</vt:lpstr>
      <vt:lpstr>Vijfkrachtenmodel van Porter</vt:lpstr>
      <vt:lpstr>Doel</vt:lpstr>
      <vt:lpstr>Vijfkrachtenmodel van Porter</vt:lpstr>
      <vt:lpstr>Vijfkrachtenmodel van Porter</vt:lpstr>
      <vt:lpstr>Opdracht 1</vt:lpstr>
      <vt:lpstr>Opdracht 1</vt:lpstr>
      <vt:lpstr>Opdracht 1</vt:lpstr>
      <vt:lpstr>Opdracht 1</vt:lpstr>
      <vt:lpstr>Opdracht 2</vt:lpstr>
      <vt:lpstr>Opdracht 3</vt:lpstr>
      <vt:lpstr>Opdracht 3</vt:lpstr>
      <vt:lpstr>Opdracht 4</vt:lpstr>
      <vt:lpstr>Opdracht 4</vt:lpstr>
      <vt:lpstr>Voorbeeld</vt:lpstr>
      <vt:lpstr>Debriefing</vt:lpstr>
      <vt:lpstr>Debriefing</vt:lpstr>
      <vt:lpstr>Vijfkrachtenmodel van Porter</vt:lpstr>
      <vt:lpstr>Porter in 18 minuten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Henri van den Hout</dc:creator>
  <cp:lastModifiedBy>H.A.J.P. van den Hout</cp:lastModifiedBy>
  <cp:revision>56</cp:revision>
  <dcterms:created xsi:type="dcterms:W3CDTF">2017-09-15T13:25:34Z</dcterms:created>
  <dcterms:modified xsi:type="dcterms:W3CDTF">2018-02-09T14:04:20Z</dcterms:modified>
</cp:coreProperties>
</file>