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1"/>
  </p:handoutMasterIdLst>
  <p:sldIdLst>
    <p:sldId id="256" r:id="rId2"/>
    <p:sldId id="257" r:id="rId3"/>
    <p:sldId id="258" r:id="rId4"/>
    <p:sldId id="259" r:id="rId5"/>
    <p:sldId id="294" r:id="rId6"/>
    <p:sldId id="281" r:id="rId7"/>
    <p:sldId id="300" r:id="rId8"/>
    <p:sldId id="278" r:id="rId9"/>
    <p:sldId id="260" r:id="rId10"/>
    <p:sldId id="292" r:id="rId11"/>
    <p:sldId id="280" r:id="rId12"/>
    <p:sldId id="293" r:id="rId13"/>
    <p:sldId id="279" r:id="rId14"/>
    <p:sldId id="261" r:id="rId15"/>
    <p:sldId id="262" r:id="rId16"/>
    <p:sldId id="266" r:id="rId17"/>
    <p:sldId id="284" r:id="rId18"/>
    <p:sldId id="285" r:id="rId19"/>
    <p:sldId id="275" r:id="rId20"/>
    <p:sldId id="276" r:id="rId21"/>
    <p:sldId id="277" r:id="rId22"/>
    <p:sldId id="295" r:id="rId23"/>
    <p:sldId id="289" r:id="rId24"/>
    <p:sldId id="297" r:id="rId25"/>
    <p:sldId id="290" r:id="rId26"/>
    <p:sldId id="291" r:id="rId27"/>
    <p:sldId id="299" r:id="rId28"/>
    <p:sldId id="298" r:id="rId29"/>
    <p:sldId id="296" r:id="rId3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AA5AB0D5-CC65-4350-9F77-F2FDBB16CC7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EE6E70D1-6473-4F24-97A6-D145036B7BD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C6A19A8-507B-444D-8A22-C6787FEDEF30}" type="datetimeFigureOut">
              <a:rPr lang="nl-NL" smtClean="0"/>
              <a:t>9-2-2018</a:t>
            </a:fld>
            <a:endParaRPr lang="nl-NL"/>
          </a:p>
        </p:txBody>
      </p:sp>
      <p:sp>
        <p:nvSpPr>
          <p:cNvPr id="4" name="Tijdelijke aanduiding voor voettekst 3">
            <a:extLst>
              <a:ext uri="{FF2B5EF4-FFF2-40B4-BE49-F238E27FC236}">
                <a16:creationId xmlns:a16="http://schemas.microsoft.com/office/drawing/2014/main" id="{5CB4997B-15EA-4467-8A60-20515FBEEB9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9940F097-C4E3-47C6-9911-3A653594622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0C3484E-5360-43CC-9D7B-F15331AC49E5}" type="slidenum">
              <a:rPr lang="nl-NL" smtClean="0"/>
              <a:t>‹nr.›</a:t>
            </a:fld>
            <a:endParaRPr lang="nl-NL"/>
          </a:p>
        </p:txBody>
      </p:sp>
    </p:spTree>
    <p:extLst>
      <p:ext uri="{BB962C8B-B14F-4D97-AF65-F5344CB8AC3E}">
        <p14:creationId xmlns:p14="http://schemas.microsoft.com/office/powerpoint/2010/main" val="49883237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8D273E-AFCF-44E5-8DDD-40420142BC8E}"/>
              </a:ext>
            </a:extLst>
          </p:cNvPr>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a:extLst>
              <a:ext uri="{FF2B5EF4-FFF2-40B4-BE49-F238E27FC236}">
                <a16:creationId xmlns:a16="http://schemas.microsoft.com/office/drawing/2014/main" id="{A836DD84-1F0A-423F-9140-04EECCB610E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a:extLst>
              <a:ext uri="{FF2B5EF4-FFF2-40B4-BE49-F238E27FC236}">
                <a16:creationId xmlns:a16="http://schemas.microsoft.com/office/drawing/2014/main" id="{1BF4ED54-0008-45CA-9DB7-95A8CB614A42}"/>
              </a:ext>
            </a:extLst>
          </p:cNvPr>
          <p:cNvSpPr>
            <a:spLocks noGrp="1"/>
          </p:cNvSpPr>
          <p:nvPr>
            <p:ph type="dt" sz="half" idx="10"/>
          </p:nvPr>
        </p:nvSpPr>
        <p:spPr/>
        <p:txBody>
          <a:bodyPr/>
          <a:lstStyle/>
          <a:p>
            <a:fld id="{7DC15E92-AC95-49D8-ABA6-DA7FBCFED5B1}" type="datetimeFigureOut">
              <a:rPr lang="nl-NL" smtClean="0"/>
              <a:t>9-2-2018</a:t>
            </a:fld>
            <a:endParaRPr lang="nl-NL"/>
          </a:p>
        </p:txBody>
      </p:sp>
      <p:sp>
        <p:nvSpPr>
          <p:cNvPr id="5" name="Tijdelijke aanduiding voor voettekst 4">
            <a:extLst>
              <a:ext uri="{FF2B5EF4-FFF2-40B4-BE49-F238E27FC236}">
                <a16:creationId xmlns:a16="http://schemas.microsoft.com/office/drawing/2014/main" id="{A67FFD1B-3F03-4660-84C8-23F0A0AC71B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F347A8E-B241-4AF3-9111-A01770975C1E}"/>
              </a:ext>
            </a:extLst>
          </p:cNvPr>
          <p:cNvSpPr>
            <a:spLocks noGrp="1"/>
          </p:cNvSpPr>
          <p:nvPr>
            <p:ph type="sldNum" sz="quarter" idx="12"/>
          </p:nvPr>
        </p:nvSpPr>
        <p:spPr/>
        <p:txBody>
          <a:bodyPr/>
          <a:lstStyle/>
          <a:p>
            <a:fld id="{0B39CBE3-4D3A-4CBC-9AB7-1014BD6F3F38}" type="slidenum">
              <a:rPr lang="nl-NL" smtClean="0"/>
              <a:t>‹nr.›</a:t>
            </a:fld>
            <a:endParaRPr lang="nl-NL"/>
          </a:p>
        </p:txBody>
      </p:sp>
    </p:spTree>
    <p:extLst>
      <p:ext uri="{BB962C8B-B14F-4D97-AF65-F5344CB8AC3E}">
        <p14:creationId xmlns:p14="http://schemas.microsoft.com/office/powerpoint/2010/main" val="3363832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C2E5FE-C4D6-42E2-B03D-3D088C02BA0E}"/>
              </a:ext>
            </a:extLst>
          </p:cNvPr>
          <p:cNvSpPr>
            <a:spLocks noGrp="1"/>
          </p:cNvSpPr>
          <p:nvPr>
            <p:ph type="title"/>
          </p:nvPr>
        </p:nvSpPr>
        <p:spPr/>
        <p:txBody>
          <a:bodyPr/>
          <a:lstStyle/>
          <a:p>
            <a:r>
              <a:rPr lang="nl-NL"/>
              <a:t>Klik om de stijl te bewerken</a:t>
            </a:r>
          </a:p>
        </p:txBody>
      </p:sp>
      <p:sp>
        <p:nvSpPr>
          <p:cNvPr id="3" name="Tijdelijke aanduiding voor verticale tekst 2">
            <a:extLst>
              <a:ext uri="{FF2B5EF4-FFF2-40B4-BE49-F238E27FC236}">
                <a16:creationId xmlns:a16="http://schemas.microsoft.com/office/drawing/2014/main" id="{75DA2C20-4E56-450A-A8AE-7676907913CB}"/>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B302439-EB98-4F5F-91FA-9FCB53DBE516}"/>
              </a:ext>
            </a:extLst>
          </p:cNvPr>
          <p:cNvSpPr>
            <a:spLocks noGrp="1"/>
          </p:cNvSpPr>
          <p:nvPr>
            <p:ph type="dt" sz="half" idx="10"/>
          </p:nvPr>
        </p:nvSpPr>
        <p:spPr/>
        <p:txBody>
          <a:bodyPr/>
          <a:lstStyle/>
          <a:p>
            <a:fld id="{7DC15E92-AC95-49D8-ABA6-DA7FBCFED5B1}" type="datetimeFigureOut">
              <a:rPr lang="nl-NL" smtClean="0"/>
              <a:t>9-2-2018</a:t>
            </a:fld>
            <a:endParaRPr lang="nl-NL"/>
          </a:p>
        </p:txBody>
      </p:sp>
      <p:sp>
        <p:nvSpPr>
          <p:cNvPr id="5" name="Tijdelijke aanduiding voor voettekst 4">
            <a:extLst>
              <a:ext uri="{FF2B5EF4-FFF2-40B4-BE49-F238E27FC236}">
                <a16:creationId xmlns:a16="http://schemas.microsoft.com/office/drawing/2014/main" id="{E84F1877-3028-4385-A85C-7DA6D962C0E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E05D375-5113-41DC-9175-88B468E64EF5}"/>
              </a:ext>
            </a:extLst>
          </p:cNvPr>
          <p:cNvSpPr>
            <a:spLocks noGrp="1"/>
          </p:cNvSpPr>
          <p:nvPr>
            <p:ph type="sldNum" sz="quarter" idx="12"/>
          </p:nvPr>
        </p:nvSpPr>
        <p:spPr/>
        <p:txBody>
          <a:bodyPr/>
          <a:lstStyle/>
          <a:p>
            <a:fld id="{0B39CBE3-4D3A-4CBC-9AB7-1014BD6F3F38}" type="slidenum">
              <a:rPr lang="nl-NL" smtClean="0"/>
              <a:t>‹nr.›</a:t>
            </a:fld>
            <a:endParaRPr lang="nl-NL"/>
          </a:p>
        </p:txBody>
      </p:sp>
    </p:spTree>
    <p:extLst>
      <p:ext uri="{BB962C8B-B14F-4D97-AF65-F5344CB8AC3E}">
        <p14:creationId xmlns:p14="http://schemas.microsoft.com/office/powerpoint/2010/main" val="1424654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F1E1A7D2-AD66-434F-B14F-0C6E5D033F0B}"/>
              </a:ext>
            </a:extLst>
          </p:cNvPr>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a:extLst>
              <a:ext uri="{FF2B5EF4-FFF2-40B4-BE49-F238E27FC236}">
                <a16:creationId xmlns:a16="http://schemas.microsoft.com/office/drawing/2014/main" id="{067F560B-3DD7-4AA9-8614-3F77515565B5}"/>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CFB1204-1E10-4CD1-82E4-D166F46ADC11}"/>
              </a:ext>
            </a:extLst>
          </p:cNvPr>
          <p:cNvSpPr>
            <a:spLocks noGrp="1"/>
          </p:cNvSpPr>
          <p:nvPr>
            <p:ph type="dt" sz="half" idx="10"/>
          </p:nvPr>
        </p:nvSpPr>
        <p:spPr/>
        <p:txBody>
          <a:bodyPr/>
          <a:lstStyle/>
          <a:p>
            <a:fld id="{7DC15E92-AC95-49D8-ABA6-DA7FBCFED5B1}" type="datetimeFigureOut">
              <a:rPr lang="nl-NL" smtClean="0"/>
              <a:t>9-2-2018</a:t>
            </a:fld>
            <a:endParaRPr lang="nl-NL"/>
          </a:p>
        </p:txBody>
      </p:sp>
      <p:sp>
        <p:nvSpPr>
          <p:cNvPr id="5" name="Tijdelijke aanduiding voor voettekst 4">
            <a:extLst>
              <a:ext uri="{FF2B5EF4-FFF2-40B4-BE49-F238E27FC236}">
                <a16:creationId xmlns:a16="http://schemas.microsoft.com/office/drawing/2014/main" id="{63A4976A-EE79-4D6D-86A6-EFBCD1CBFF7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7A229BC-9B50-49A9-A99F-5B482FBE24D9}"/>
              </a:ext>
            </a:extLst>
          </p:cNvPr>
          <p:cNvSpPr>
            <a:spLocks noGrp="1"/>
          </p:cNvSpPr>
          <p:nvPr>
            <p:ph type="sldNum" sz="quarter" idx="12"/>
          </p:nvPr>
        </p:nvSpPr>
        <p:spPr/>
        <p:txBody>
          <a:bodyPr/>
          <a:lstStyle/>
          <a:p>
            <a:fld id="{0B39CBE3-4D3A-4CBC-9AB7-1014BD6F3F38}" type="slidenum">
              <a:rPr lang="nl-NL" smtClean="0"/>
              <a:t>‹nr.›</a:t>
            </a:fld>
            <a:endParaRPr lang="nl-NL"/>
          </a:p>
        </p:txBody>
      </p:sp>
    </p:spTree>
    <p:extLst>
      <p:ext uri="{BB962C8B-B14F-4D97-AF65-F5344CB8AC3E}">
        <p14:creationId xmlns:p14="http://schemas.microsoft.com/office/powerpoint/2010/main" val="1689341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6DD39B-7364-4AC3-914A-2B6AABBD5317}"/>
              </a:ext>
            </a:extLst>
          </p:cNvPr>
          <p:cNvSpPr>
            <a:spLocks noGrp="1"/>
          </p:cNvSpPr>
          <p:nvPr>
            <p:ph type="title"/>
          </p:nvPr>
        </p:nvSpPr>
        <p:spPr/>
        <p:txBody>
          <a:bodyPr/>
          <a:lstStyle/>
          <a:p>
            <a:r>
              <a:rPr lang="nl-NL"/>
              <a:t>Klik om de stijl te bewerken</a:t>
            </a:r>
          </a:p>
        </p:txBody>
      </p:sp>
      <p:sp>
        <p:nvSpPr>
          <p:cNvPr id="3" name="Tijdelijke aanduiding voor inhoud 2">
            <a:extLst>
              <a:ext uri="{FF2B5EF4-FFF2-40B4-BE49-F238E27FC236}">
                <a16:creationId xmlns:a16="http://schemas.microsoft.com/office/drawing/2014/main" id="{544CB9DA-B265-4238-96D7-4266B961E585}"/>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E9389DA-087D-47E1-AE7B-A10B953FBF7B}"/>
              </a:ext>
            </a:extLst>
          </p:cNvPr>
          <p:cNvSpPr>
            <a:spLocks noGrp="1"/>
          </p:cNvSpPr>
          <p:nvPr>
            <p:ph type="dt" sz="half" idx="10"/>
          </p:nvPr>
        </p:nvSpPr>
        <p:spPr/>
        <p:txBody>
          <a:bodyPr/>
          <a:lstStyle/>
          <a:p>
            <a:fld id="{7DC15E92-AC95-49D8-ABA6-DA7FBCFED5B1}" type="datetimeFigureOut">
              <a:rPr lang="nl-NL" smtClean="0"/>
              <a:t>9-2-2018</a:t>
            </a:fld>
            <a:endParaRPr lang="nl-NL"/>
          </a:p>
        </p:txBody>
      </p:sp>
      <p:sp>
        <p:nvSpPr>
          <p:cNvPr id="5" name="Tijdelijke aanduiding voor voettekst 4">
            <a:extLst>
              <a:ext uri="{FF2B5EF4-FFF2-40B4-BE49-F238E27FC236}">
                <a16:creationId xmlns:a16="http://schemas.microsoft.com/office/drawing/2014/main" id="{3934494E-1B94-414E-B9FA-1DF023FA706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362BC54-4D63-458F-872D-5299030D4EBA}"/>
              </a:ext>
            </a:extLst>
          </p:cNvPr>
          <p:cNvSpPr>
            <a:spLocks noGrp="1"/>
          </p:cNvSpPr>
          <p:nvPr>
            <p:ph type="sldNum" sz="quarter" idx="12"/>
          </p:nvPr>
        </p:nvSpPr>
        <p:spPr/>
        <p:txBody>
          <a:bodyPr/>
          <a:lstStyle/>
          <a:p>
            <a:fld id="{0B39CBE3-4D3A-4CBC-9AB7-1014BD6F3F38}" type="slidenum">
              <a:rPr lang="nl-NL" smtClean="0"/>
              <a:t>‹nr.›</a:t>
            </a:fld>
            <a:endParaRPr lang="nl-NL"/>
          </a:p>
        </p:txBody>
      </p:sp>
    </p:spTree>
    <p:extLst>
      <p:ext uri="{BB962C8B-B14F-4D97-AF65-F5344CB8AC3E}">
        <p14:creationId xmlns:p14="http://schemas.microsoft.com/office/powerpoint/2010/main" val="1869431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8BC4CC-4503-4B0A-A0CF-DA39A0ACE176}"/>
              </a:ext>
            </a:extLst>
          </p:cNvPr>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a:extLst>
              <a:ext uri="{FF2B5EF4-FFF2-40B4-BE49-F238E27FC236}">
                <a16:creationId xmlns:a16="http://schemas.microsoft.com/office/drawing/2014/main" id="{52220A6C-841F-4681-8F53-0FF148FE56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FB097DFE-80D5-4626-8ED0-931539D12C28}"/>
              </a:ext>
            </a:extLst>
          </p:cNvPr>
          <p:cNvSpPr>
            <a:spLocks noGrp="1"/>
          </p:cNvSpPr>
          <p:nvPr>
            <p:ph type="dt" sz="half" idx="10"/>
          </p:nvPr>
        </p:nvSpPr>
        <p:spPr/>
        <p:txBody>
          <a:bodyPr/>
          <a:lstStyle/>
          <a:p>
            <a:fld id="{7DC15E92-AC95-49D8-ABA6-DA7FBCFED5B1}" type="datetimeFigureOut">
              <a:rPr lang="nl-NL" smtClean="0"/>
              <a:t>9-2-2018</a:t>
            </a:fld>
            <a:endParaRPr lang="nl-NL"/>
          </a:p>
        </p:txBody>
      </p:sp>
      <p:sp>
        <p:nvSpPr>
          <p:cNvPr id="5" name="Tijdelijke aanduiding voor voettekst 4">
            <a:extLst>
              <a:ext uri="{FF2B5EF4-FFF2-40B4-BE49-F238E27FC236}">
                <a16:creationId xmlns:a16="http://schemas.microsoft.com/office/drawing/2014/main" id="{08D0632F-5111-4776-87AC-C8BBDEDF1C6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1E9AC12-25E1-43B5-9453-0C3B3D6414FE}"/>
              </a:ext>
            </a:extLst>
          </p:cNvPr>
          <p:cNvSpPr>
            <a:spLocks noGrp="1"/>
          </p:cNvSpPr>
          <p:nvPr>
            <p:ph type="sldNum" sz="quarter" idx="12"/>
          </p:nvPr>
        </p:nvSpPr>
        <p:spPr/>
        <p:txBody>
          <a:bodyPr/>
          <a:lstStyle/>
          <a:p>
            <a:fld id="{0B39CBE3-4D3A-4CBC-9AB7-1014BD6F3F38}" type="slidenum">
              <a:rPr lang="nl-NL" smtClean="0"/>
              <a:t>‹nr.›</a:t>
            </a:fld>
            <a:endParaRPr lang="nl-NL"/>
          </a:p>
        </p:txBody>
      </p:sp>
    </p:spTree>
    <p:extLst>
      <p:ext uri="{BB962C8B-B14F-4D97-AF65-F5344CB8AC3E}">
        <p14:creationId xmlns:p14="http://schemas.microsoft.com/office/powerpoint/2010/main" val="3428827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28B995-4F2C-4C49-B5DB-1056FD9A85A3}"/>
              </a:ext>
            </a:extLst>
          </p:cNvPr>
          <p:cNvSpPr>
            <a:spLocks noGrp="1"/>
          </p:cNvSpPr>
          <p:nvPr>
            <p:ph type="title"/>
          </p:nvPr>
        </p:nvSpPr>
        <p:spPr/>
        <p:txBody>
          <a:bodyPr/>
          <a:lstStyle/>
          <a:p>
            <a:r>
              <a:rPr lang="nl-NL"/>
              <a:t>Klik om de stijl te bewerken</a:t>
            </a:r>
          </a:p>
        </p:txBody>
      </p:sp>
      <p:sp>
        <p:nvSpPr>
          <p:cNvPr id="3" name="Tijdelijke aanduiding voor inhoud 2">
            <a:extLst>
              <a:ext uri="{FF2B5EF4-FFF2-40B4-BE49-F238E27FC236}">
                <a16:creationId xmlns:a16="http://schemas.microsoft.com/office/drawing/2014/main" id="{2270C5B7-DE74-42B7-883A-0C45DC2CAB8F}"/>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ACEC588F-E50A-4E2A-BDB5-CF84DC1A4ADE}"/>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363A0FE0-9A38-4206-BAB6-353C2EDBE5CA}"/>
              </a:ext>
            </a:extLst>
          </p:cNvPr>
          <p:cNvSpPr>
            <a:spLocks noGrp="1"/>
          </p:cNvSpPr>
          <p:nvPr>
            <p:ph type="dt" sz="half" idx="10"/>
          </p:nvPr>
        </p:nvSpPr>
        <p:spPr/>
        <p:txBody>
          <a:bodyPr/>
          <a:lstStyle/>
          <a:p>
            <a:fld id="{7DC15E92-AC95-49D8-ABA6-DA7FBCFED5B1}" type="datetimeFigureOut">
              <a:rPr lang="nl-NL" smtClean="0"/>
              <a:t>9-2-2018</a:t>
            </a:fld>
            <a:endParaRPr lang="nl-NL"/>
          </a:p>
        </p:txBody>
      </p:sp>
      <p:sp>
        <p:nvSpPr>
          <p:cNvPr id="6" name="Tijdelijke aanduiding voor voettekst 5">
            <a:extLst>
              <a:ext uri="{FF2B5EF4-FFF2-40B4-BE49-F238E27FC236}">
                <a16:creationId xmlns:a16="http://schemas.microsoft.com/office/drawing/2014/main" id="{D582F731-5F2B-4F23-8DB0-D209ED3B98F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96A09B3-2A6A-4C42-AE58-4E7164E1AA35}"/>
              </a:ext>
            </a:extLst>
          </p:cNvPr>
          <p:cNvSpPr>
            <a:spLocks noGrp="1"/>
          </p:cNvSpPr>
          <p:nvPr>
            <p:ph type="sldNum" sz="quarter" idx="12"/>
          </p:nvPr>
        </p:nvSpPr>
        <p:spPr/>
        <p:txBody>
          <a:bodyPr/>
          <a:lstStyle/>
          <a:p>
            <a:fld id="{0B39CBE3-4D3A-4CBC-9AB7-1014BD6F3F38}" type="slidenum">
              <a:rPr lang="nl-NL" smtClean="0"/>
              <a:t>‹nr.›</a:t>
            </a:fld>
            <a:endParaRPr lang="nl-NL"/>
          </a:p>
        </p:txBody>
      </p:sp>
    </p:spTree>
    <p:extLst>
      <p:ext uri="{BB962C8B-B14F-4D97-AF65-F5344CB8AC3E}">
        <p14:creationId xmlns:p14="http://schemas.microsoft.com/office/powerpoint/2010/main" val="3750565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B10132-6919-4C58-A622-B70537ADBAE7}"/>
              </a:ext>
            </a:extLst>
          </p:cNvPr>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a:extLst>
              <a:ext uri="{FF2B5EF4-FFF2-40B4-BE49-F238E27FC236}">
                <a16:creationId xmlns:a16="http://schemas.microsoft.com/office/drawing/2014/main" id="{F17C5E13-70D3-4AA9-AAAD-F10C2CDDF65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992FF067-2C96-44D5-9FC9-F2D8294114E0}"/>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77C7B7AC-5CD7-45D8-AE52-8E68C972B0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FD6EEB2C-A93A-4205-9C9C-062ADD0E3B7C}"/>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13DAC014-C0D5-4F19-AE6B-D8BB241A104B}"/>
              </a:ext>
            </a:extLst>
          </p:cNvPr>
          <p:cNvSpPr>
            <a:spLocks noGrp="1"/>
          </p:cNvSpPr>
          <p:nvPr>
            <p:ph type="dt" sz="half" idx="10"/>
          </p:nvPr>
        </p:nvSpPr>
        <p:spPr/>
        <p:txBody>
          <a:bodyPr/>
          <a:lstStyle/>
          <a:p>
            <a:fld id="{7DC15E92-AC95-49D8-ABA6-DA7FBCFED5B1}" type="datetimeFigureOut">
              <a:rPr lang="nl-NL" smtClean="0"/>
              <a:t>9-2-2018</a:t>
            </a:fld>
            <a:endParaRPr lang="nl-NL"/>
          </a:p>
        </p:txBody>
      </p:sp>
      <p:sp>
        <p:nvSpPr>
          <p:cNvPr id="8" name="Tijdelijke aanduiding voor voettekst 7">
            <a:extLst>
              <a:ext uri="{FF2B5EF4-FFF2-40B4-BE49-F238E27FC236}">
                <a16:creationId xmlns:a16="http://schemas.microsoft.com/office/drawing/2014/main" id="{F5C547D4-2AC8-48DD-99D7-87F34A67AA9B}"/>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8BF628C7-D1C2-4A24-B59D-394DFE3C2696}"/>
              </a:ext>
            </a:extLst>
          </p:cNvPr>
          <p:cNvSpPr>
            <a:spLocks noGrp="1"/>
          </p:cNvSpPr>
          <p:nvPr>
            <p:ph type="sldNum" sz="quarter" idx="12"/>
          </p:nvPr>
        </p:nvSpPr>
        <p:spPr/>
        <p:txBody>
          <a:bodyPr/>
          <a:lstStyle/>
          <a:p>
            <a:fld id="{0B39CBE3-4D3A-4CBC-9AB7-1014BD6F3F38}" type="slidenum">
              <a:rPr lang="nl-NL" smtClean="0"/>
              <a:t>‹nr.›</a:t>
            </a:fld>
            <a:endParaRPr lang="nl-NL"/>
          </a:p>
        </p:txBody>
      </p:sp>
    </p:spTree>
    <p:extLst>
      <p:ext uri="{BB962C8B-B14F-4D97-AF65-F5344CB8AC3E}">
        <p14:creationId xmlns:p14="http://schemas.microsoft.com/office/powerpoint/2010/main" val="4133140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B7D488-9404-462C-A51F-26D40E1F53B5}"/>
              </a:ext>
            </a:extLst>
          </p:cNvPr>
          <p:cNvSpPr>
            <a:spLocks noGrp="1"/>
          </p:cNvSpPr>
          <p:nvPr>
            <p:ph type="title"/>
          </p:nvPr>
        </p:nvSpPr>
        <p:spPr/>
        <p:txBody>
          <a:bodyPr/>
          <a:lstStyle/>
          <a:p>
            <a:r>
              <a:rPr lang="nl-NL"/>
              <a:t>Klik om de stijl te bewerken</a:t>
            </a:r>
          </a:p>
        </p:txBody>
      </p:sp>
      <p:sp>
        <p:nvSpPr>
          <p:cNvPr id="3" name="Tijdelijke aanduiding voor datum 2">
            <a:extLst>
              <a:ext uri="{FF2B5EF4-FFF2-40B4-BE49-F238E27FC236}">
                <a16:creationId xmlns:a16="http://schemas.microsoft.com/office/drawing/2014/main" id="{2A52F8BA-189C-48FD-B403-9E20DDA0B4BB}"/>
              </a:ext>
            </a:extLst>
          </p:cNvPr>
          <p:cNvSpPr>
            <a:spLocks noGrp="1"/>
          </p:cNvSpPr>
          <p:nvPr>
            <p:ph type="dt" sz="half" idx="10"/>
          </p:nvPr>
        </p:nvSpPr>
        <p:spPr/>
        <p:txBody>
          <a:bodyPr/>
          <a:lstStyle/>
          <a:p>
            <a:fld id="{7DC15E92-AC95-49D8-ABA6-DA7FBCFED5B1}" type="datetimeFigureOut">
              <a:rPr lang="nl-NL" smtClean="0"/>
              <a:t>9-2-2018</a:t>
            </a:fld>
            <a:endParaRPr lang="nl-NL"/>
          </a:p>
        </p:txBody>
      </p:sp>
      <p:sp>
        <p:nvSpPr>
          <p:cNvPr id="4" name="Tijdelijke aanduiding voor voettekst 3">
            <a:extLst>
              <a:ext uri="{FF2B5EF4-FFF2-40B4-BE49-F238E27FC236}">
                <a16:creationId xmlns:a16="http://schemas.microsoft.com/office/drawing/2014/main" id="{99A8EE40-3EEB-43C7-A1D7-EE231E57BB0C}"/>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63C1F38E-BFE1-4626-A779-128917E46BDA}"/>
              </a:ext>
            </a:extLst>
          </p:cNvPr>
          <p:cNvSpPr>
            <a:spLocks noGrp="1"/>
          </p:cNvSpPr>
          <p:nvPr>
            <p:ph type="sldNum" sz="quarter" idx="12"/>
          </p:nvPr>
        </p:nvSpPr>
        <p:spPr/>
        <p:txBody>
          <a:bodyPr/>
          <a:lstStyle/>
          <a:p>
            <a:fld id="{0B39CBE3-4D3A-4CBC-9AB7-1014BD6F3F38}" type="slidenum">
              <a:rPr lang="nl-NL" smtClean="0"/>
              <a:t>‹nr.›</a:t>
            </a:fld>
            <a:endParaRPr lang="nl-NL"/>
          </a:p>
        </p:txBody>
      </p:sp>
    </p:spTree>
    <p:extLst>
      <p:ext uri="{BB962C8B-B14F-4D97-AF65-F5344CB8AC3E}">
        <p14:creationId xmlns:p14="http://schemas.microsoft.com/office/powerpoint/2010/main" val="4286732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C32D28F4-6F9F-4214-B1C1-5B6E85E42A41}"/>
              </a:ext>
            </a:extLst>
          </p:cNvPr>
          <p:cNvSpPr>
            <a:spLocks noGrp="1"/>
          </p:cNvSpPr>
          <p:nvPr>
            <p:ph type="dt" sz="half" idx="10"/>
          </p:nvPr>
        </p:nvSpPr>
        <p:spPr/>
        <p:txBody>
          <a:bodyPr/>
          <a:lstStyle/>
          <a:p>
            <a:fld id="{7DC15E92-AC95-49D8-ABA6-DA7FBCFED5B1}" type="datetimeFigureOut">
              <a:rPr lang="nl-NL" smtClean="0"/>
              <a:t>9-2-2018</a:t>
            </a:fld>
            <a:endParaRPr lang="nl-NL"/>
          </a:p>
        </p:txBody>
      </p:sp>
      <p:sp>
        <p:nvSpPr>
          <p:cNvPr id="3" name="Tijdelijke aanduiding voor voettekst 2">
            <a:extLst>
              <a:ext uri="{FF2B5EF4-FFF2-40B4-BE49-F238E27FC236}">
                <a16:creationId xmlns:a16="http://schemas.microsoft.com/office/drawing/2014/main" id="{EC7418D5-2384-4799-AEB1-F2813CD0370C}"/>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E7BBBE0A-D384-4D2A-9C5B-040829CF5CC7}"/>
              </a:ext>
            </a:extLst>
          </p:cNvPr>
          <p:cNvSpPr>
            <a:spLocks noGrp="1"/>
          </p:cNvSpPr>
          <p:nvPr>
            <p:ph type="sldNum" sz="quarter" idx="12"/>
          </p:nvPr>
        </p:nvSpPr>
        <p:spPr/>
        <p:txBody>
          <a:bodyPr/>
          <a:lstStyle/>
          <a:p>
            <a:fld id="{0B39CBE3-4D3A-4CBC-9AB7-1014BD6F3F38}" type="slidenum">
              <a:rPr lang="nl-NL" smtClean="0"/>
              <a:t>‹nr.›</a:t>
            </a:fld>
            <a:endParaRPr lang="nl-NL"/>
          </a:p>
        </p:txBody>
      </p:sp>
    </p:spTree>
    <p:extLst>
      <p:ext uri="{BB962C8B-B14F-4D97-AF65-F5344CB8AC3E}">
        <p14:creationId xmlns:p14="http://schemas.microsoft.com/office/powerpoint/2010/main" val="4038145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CB094E-ED7E-4DFE-B8F3-7B31624507BB}"/>
              </a:ext>
            </a:extLst>
          </p:cNvPr>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a:extLst>
              <a:ext uri="{FF2B5EF4-FFF2-40B4-BE49-F238E27FC236}">
                <a16:creationId xmlns:a16="http://schemas.microsoft.com/office/drawing/2014/main" id="{19C49C5E-6E02-454B-9728-07F47D8D21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FAC8922C-A83F-4DDE-AC7F-BE26A5B95F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003156A3-C7A0-428D-9F99-073E81B1EA55}"/>
              </a:ext>
            </a:extLst>
          </p:cNvPr>
          <p:cNvSpPr>
            <a:spLocks noGrp="1"/>
          </p:cNvSpPr>
          <p:nvPr>
            <p:ph type="dt" sz="half" idx="10"/>
          </p:nvPr>
        </p:nvSpPr>
        <p:spPr/>
        <p:txBody>
          <a:bodyPr/>
          <a:lstStyle/>
          <a:p>
            <a:fld id="{7DC15E92-AC95-49D8-ABA6-DA7FBCFED5B1}" type="datetimeFigureOut">
              <a:rPr lang="nl-NL" smtClean="0"/>
              <a:t>9-2-2018</a:t>
            </a:fld>
            <a:endParaRPr lang="nl-NL"/>
          </a:p>
        </p:txBody>
      </p:sp>
      <p:sp>
        <p:nvSpPr>
          <p:cNvPr id="6" name="Tijdelijke aanduiding voor voettekst 5">
            <a:extLst>
              <a:ext uri="{FF2B5EF4-FFF2-40B4-BE49-F238E27FC236}">
                <a16:creationId xmlns:a16="http://schemas.microsoft.com/office/drawing/2014/main" id="{69251FDF-3124-47D8-AF01-C0E4A3DD2E6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D01BAE1-0C25-47B5-8AEC-A59829B1EB6B}"/>
              </a:ext>
            </a:extLst>
          </p:cNvPr>
          <p:cNvSpPr>
            <a:spLocks noGrp="1"/>
          </p:cNvSpPr>
          <p:nvPr>
            <p:ph type="sldNum" sz="quarter" idx="12"/>
          </p:nvPr>
        </p:nvSpPr>
        <p:spPr/>
        <p:txBody>
          <a:bodyPr/>
          <a:lstStyle/>
          <a:p>
            <a:fld id="{0B39CBE3-4D3A-4CBC-9AB7-1014BD6F3F38}" type="slidenum">
              <a:rPr lang="nl-NL" smtClean="0"/>
              <a:t>‹nr.›</a:t>
            </a:fld>
            <a:endParaRPr lang="nl-NL"/>
          </a:p>
        </p:txBody>
      </p:sp>
    </p:spTree>
    <p:extLst>
      <p:ext uri="{BB962C8B-B14F-4D97-AF65-F5344CB8AC3E}">
        <p14:creationId xmlns:p14="http://schemas.microsoft.com/office/powerpoint/2010/main" val="2857216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790BCC-7500-455B-A5DA-4C33BB0AC369}"/>
              </a:ext>
            </a:extLst>
          </p:cNvPr>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a:extLst>
              <a:ext uri="{FF2B5EF4-FFF2-40B4-BE49-F238E27FC236}">
                <a16:creationId xmlns:a16="http://schemas.microsoft.com/office/drawing/2014/main" id="{CD17987A-8E2E-4D79-9C24-7173901ABD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087C9307-D2EC-4473-A45D-2821B78FF9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773BBC49-0CF0-419B-96F6-7E2D589647C4}"/>
              </a:ext>
            </a:extLst>
          </p:cNvPr>
          <p:cNvSpPr>
            <a:spLocks noGrp="1"/>
          </p:cNvSpPr>
          <p:nvPr>
            <p:ph type="dt" sz="half" idx="10"/>
          </p:nvPr>
        </p:nvSpPr>
        <p:spPr/>
        <p:txBody>
          <a:bodyPr/>
          <a:lstStyle/>
          <a:p>
            <a:fld id="{7DC15E92-AC95-49D8-ABA6-DA7FBCFED5B1}" type="datetimeFigureOut">
              <a:rPr lang="nl-NL" smtClean="0"/>
              <a:t>9-2-2018</a:t>
            </a:fld>
            <a:endParaRPr lang="nl-NL"/>
          </a:p>
        </p:txBody>
      </p:sp>
      <p:sp>
        <p:nvSpPr>
          <p:cNvPr id="6" name="Tijdelijke aanduiding voor voettekst 5">
            <a:extLst>
              <a:ext uri="{FF2B5EF4-FFF2-40B4-BE49-F238E27FC236}">
                <a16:creationId xmlns:a16="http://schemas.microsoft.com/office/drawing/2014/main" id="{E5946035-04D2-4CB5-BECD-9C4854F60FC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EF247B0-A520-4914-A3B9-1E20FFB68F8B}"/>
              </a:ext>
            </a:extLst>
          </p:cNvPr>
          <p:cNvSpPr>
            <a:spLocks noGrp="1"/>
          </p:cNvSpPr>
          <p:nvPr>
            <p:ph type="sldNum" sz="quarter" idx="12"/>
          </p:nvPr>
        </p:nvSpPr>
        <p:spPr/>
        <p:txBody>
          <a:bodyPr/>
          <a:lstStyle/>
          <a:p>
            <a:fld id="{0B39CBE3-4D3A-4CBC-9AB7-1014BD6F3F38}" type="slidenum">
              <a:rPr lang="nl-NL" smtClean="0"/>
              <a:t>‹nr.›</a:t>
            </a:fld>
            <a:endParaRPr lang="nl-NL"/>
          </a:p>
        </p:txBody>
      </p:sp>
    </p:spTree>
    <p:extLst>
      <p:ext uri="{BB962C8B-B14F-4D97-AF65-F5344CB8AC3E}">
        <p14:creationId xmlns:p14="http://schemas.microsoft.com/office/powerpoint/2010/main" val="3611820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5539E49B-076F-471E-AD23-0F44EFE105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a:extLst>
              <a:ext uri="{FF2B5EF4-FFF2-40B4-BE49-F238E27FC236}">
                <a16:creationId xmlns:a16="http://schemas.microsoft.com/office/drawing/2014/main" id="{8166C9AC-8506-47B6-8660-AF1C4EE326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767946E-47A6-442B-AC22-21340FB124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C15E92-AC95-49D8-ABA6-DA7FBCFED5B1}" type="datetimeFigureOut">
              <a:rPr lang="nl-NL" smtClean="0"/>
              <a:t>9-2-2018</a:t>
            </a:fld>
            <a:endParaRPr lang="nl-NL"/>
          </a:p>
        </p:txBody>
      </p:sp>
      <p:sp>
        <p:nvSpPr>
          <p:cNvPr id="5" name="Tijdelijke aanduiding voor voettekst 4">
            <a:extLst>
              <a:ext uri="{FF2B5EF4-FFF2-40B4-BE49-F238E27FC236}">
                <a16:creationId xmlns:a16="http://schemas.microsoft.com/office/drawing/2014/main" id="{BDE2377E-6D68-4387-9E1E-9C8D447B48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46D8CA2A-1947-4945-BA70-1C65612639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39CBE3-4D3A-4CBC-9AB7-1014BD6F3F38}" type="slidenum">
              <a:rPr lang="nl-NL" smtClean="0"/>
              <a:t>‹nr.›</a:t>
            </a:fld>
            <a:endParaRPr lang="nl-NL"/>
          </a:p>
        </p:txBody>
      </p:sp>
    </p:spTree>
    <p:extLst>
      <p:ext uri="{BB962C8B-B14F-4D97-AF65-F5344CB8AC3E}">
        <p14:creationId xmlns:p14="http://schemas.microsoft.com/office/powerpoint/2010/main" val="11670466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87F664-01BF-44C7-A481-3D00251D11C0}"/>
              </a:ext>
            </a:extLst>
          </p:cNvPr>
          <p:cNvSpPr>
            <a:spLocks noGrp="1"/>
          </p:cNvSpPr>
          <p:nvPr>
            <p:ph type="ctrTitle"/>
          </p:nvPr>
        </p:nvSpPr>
        <p:spPr/>
        <p:txBody>
          <a:bodyPr>
            <a:normAutofit/>
          </a:bodyPr>
          <a:lstStyle/>
          <a:p>
            <a:r>
              <a:rPr lang="nl-NL" dirty="0"/>
              <a:t>Twee manieren </a:t>
            </a:r>
            <a:br>
              <a:rPr lang="nl-NL" dirty="0"/>
            </a:br>
            <a:r>
              <a:rPr lang="nl-NL" dirty="0"/>
              <a:t>van benadering</a:t>
            </a:r>
          </a:p>
        </p:txBody>
      </p:sp>
      <p:sp>
        <p:nvSpPr>
          <p:cNvPr id="3" name="Ondertitel 2">
            <a:extLst>
              <a:ext uri="{FF2B5EF4-FFF2-40B4-BE49-F238E27FC236}">
                <a16:creationId xmlns:a16="http://schemas.microsoft.com/office/drawing/2014/main" id="{7064AD21-ABBB-4255-9620-FE513206655D}"/>
              </a:ext>
            </a:extLst>
          </p:cNvPr>
          <p:cNvSpPr>
            <a:spLocks noGrp="1"/>
          </p:cNvSpPr>
          <p:nvPr>
            <p:ph type="subTitle" idx="1"/>
          </p:nvPr>
        </p:nvSpPr>
        <p:spPr/>
        <p:txBody>
          <a:bodyPr/>
          <a:lstStyle/>
          <a:p>
            <a:r>
              <a:rPr lang="nl-NL" dirty="0"/>
              <a:t>Peter van der Veen en Theo Roos</a:t>
            </a:r>
          </a:p>
        </p:txBody>
      </p:sp>
    </p:spTree>
    <p:extLst>
      <p:ext uri="{BB962C8B-B14F-4D97-AF65-F5344CB8AC3E}">
        <p14:creationId xmlns:p14="http://schemas.microsoft.com/office/powerpoint/2010/main" val="24985946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Voorbereiding op de markt </a:t>
            </a:r>
          </a:p>
        </p:txBody>
      </p:sp>
      <p:sp>
        <p:nvSpPr>
          <p:cNvPr id="3" name="Tijdelijke aanduiding voor inhoud 2">
            <a:extLst>
              <a:ext uri="{FF2B5EF4-FFF2-40B4-BE49-F238E27FC236}">
                <a16:creationId xmlns:a16="http://schemas.microsoft.com/office/drawing/2014/main" id="{66F52668-9D12-47BC-8478-BA5627017373}"/>
              </a:ext>
            </a:extLst>
          </p:cNvPr>
          <p:cNvSpPr>
            <a:spLocks noGrp="1"/>
          </p:cNvSpPr>
          <p:nvPr>
            <p:ph idx="1"/>
          </p:nvPr>
        </p:nvSpPr>
        <p:spPr>
          <a:xfrm>
            <a:off x="838200" y="2457973"/>
            <a:ext cx="10515600" cy="3718989"/>
          </a:xfrm>
        </p:spPr>
        <p:txBody>
          <a:bodyPr>
            <a:normAutofit/>
          </a:bodyPr>
          <a:lstStyle/>
          <a:p>
            <a:r>
              <a:rPr lang="nl-NL" b="1" dirty="0"/>
              <a:t>Korte pitch van de verkopers over hun pizza.</a:t>
            </a:r>
            <a:br>
              <a:rPr lang="nl-NL" b="1" dirty="0"/>
            </a:br>
            <a:br>
              <a:rPr lang="nl-NL" b="1" dirty="0"/>
            </a:br>
            <a:br>
              <a:rPr lang="nl-NL" b="1" dirty="0"/>
            </a:br>
            <a:endParaRPr lang="nl-NL" b="1" dirty="0"/>
          </a:p>
          <a:p>
            <a:r>
              <a:rPr lang="nl-NL" b="1" dirty="0"/>
              <a:t>Individuele opdracht (</a:t>
            </a:r>
            <a:r>
              <a:rPr lang="nl-NL" b="1" dirty="0">
                <a:solidFill>
                  <a:srgbClr val="0070C0"/>
                </a:solidFill>
              </a:rPr>
              <a:t>Opdracht 2b</a:t>
            </a:r>
            <a:r>
              <a:rPr lang="nl-NL" b="1" dirty="0"/>
              <a:t>: Tweede </a:t>
            </a:r>
            <a:br>
              <a:rPr lang="nl-NL" b="1" dirty="0"/>
            </a:br>
            <a:r>
              <a:rPr lang="nl-NL" b="1" dirty="0"/>
              <a:t>mogelijkheid tot kopen)</a:t>
            </a:r>
            <a:br>
              <a:rPr lang="nl-NL" b="1" dirty="0"/>
            </a:br>
            <a:r>
              <a:rPr lang="nl-NL" b="1" dirty="0"/>
              <a:t>Bepaal aan de hand van jouw op klantkaart bij </a:t>
            </a:r>
            <a:br>
              <a:rPr lang="nl-NL" b="1" dirty="0"/>
            </a:br>
            <a:r>
              <a:rPr lang="nl-NL" b="1" dirty="0"/>
              <a:t>wie je een pizza gaat kopen.</a:t>
            </a:r>
          </a:p>
        </p:txBody>
      </p:sp>
      <p:pic>
        <p:nvPicPr>
          <p:cNvPr id="4" name="Afbeelding 3">
            <a:extLst>
              <a:ext uri="{FF2B5EF4-FFF2-40B4-BE49-F238E27FC236}">
                <a16:creationId xmlns:a16="http://schemas.microsoft.com/office/drawing/2014/main" id="{C7BE96C4-CBA2-4612-A163-7446E40AE6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pic>
        <p:nvPicPr>
          <p:cNvPr id="6" name="Afbeelding 5">
            <a:extLst>
              <a:ext uri="{FF2B5EF4-FFF2-40B4-BE49-F238E27FC236}">
                <a16:creationId xmlns:a16="http://schemas.microsoft.com/office/drawing/2014/main" id="{7A0C8B01-1F4F-4B19-9936-DFD31F285D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33453" y="948044"/>
            <a:ext cx="3368351" cy="4961912"/>
          </a:xfrm>
          <a:prstGeom prst="rect">
            <a:avLst/>
          </a:prstGeom>
        </p:spPr>
      </p:pic>
    </p:spTree>
    <p:extLst>
      <p:ext uri="{BB962C8B-B14F-4D97-AF65-F5344CB8AC3E}">
        <p14:creationId xmlns:p14="http://schemas.microsoft.com/office/powerpoint/2010/main" val="396516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Vandaag is </a:t>
            </a:r>
            <a:r>
              <a:rPr lang="nl-NL" b="1" dirty="0" err="1"/>
              <a:t>pizzadag</a:t>
            </a:r>
            <a:r>
              <a:rPr lang="nl-NL" b="1" dirty="0"/>
              <a:t>! </a:t>
            </a:r>
          </a:p>
        </p:txBody>
      </p:sp>
      <p:sp>
        <p:nvSpPr>
          <p:cNvPr id="3" name="Tijdelijke aanduiding voor inhoud 2">
            <a:extLst>
              <a:ext uri="{FF2B5EF4-FFF2-40B4-BE49-F238E27FC236}">
                <a16:creationId xmlns:a16="http://schemas.microsoft.com/office/drawing/2014/main" id="{66F52668-9D12-47BC-8478-BA5627017373}"/>
              </a:ext>
            </a:extLst>
          </p:cNvPr>
          <p:cNvSpPr>
            <a:spLocks noGrp="1"/>
          </p:cNvSpPr>
          <p:nvPr>
            <p:ph idx="1"/>
          </p:nvPr>
        </p:nvSpPr>
        <p:spPr>
          <a:xfrm>
            <a:off x="838200" y="2457973"/>
            <a:ext cx="10515600" cy="3718989"/>
          </a:xfrm>
        </p:spPr>
        <p:txBody>
          <a:bodyPr/>
          <a:lstStyle/>
          <a:p>
            <a:r>
              <a:rPr lang="nl-NL" b="1" dirty="0"/>
              <a:t>De Pizzeria is open!                                    </a:t>
            </a:r>
            <a:r>
              <a:rPr lang="nl-NL" sz="4400" b="1" dirty="0">
                <a:solidFill>
                  <a:srgbClr val="FF0000"/>
                </a:solidFill>
              </a:rPr>
              <a:t>NIEUWE SMAKEN!</a:t>
            </a:r>
            <a:endParaRPr lang="nl-NL" b="1" dirty="0">
              <a:solidFill>
                <a:srgbClr val="FF0000"/>
              </a:solidFill>
            </a:endParaRPr>
          </a:p>
        </p:txBody>
      </p:sp>
      <p:pic>
        <p:nvPicPr>
          <p:cNvPr id="4" name="Afbeelding 3">
            <a:extLst>
              <a:ext uri="{FF2B5EF4-FFF2-40B4-BE49-F238E27FC236}">
                <a16:creationId xmlns:a16="http://schemas.microsoft.com/office/drawing/2014/main" id="{C7BE96C4-CBA2-4612-A163-7446E40AE6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pic>
        <p:nvPicPr>
          <p:cNvPr id="6" name="Afbeelding 5">
            <a:extLst>
              <a:ext uri="{FF2B5EF4-FFF2-40B4-BE49-F238E27FC236}">
                <a16:creationId xmlns:a16="http://schemas.microsoft.com/office/drawing/2014/main" id="{50E245E5-E290-4FF4-AE36-F84917B6E2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4130" y="3246734"/>
            <a:ext cx="5623739" cy="2743565"/>
          </a:xfrm>
          <a:prstGeom prst="rect">
            <a:avLst/>
          </a:prstGeom>
        </p:spPr>
      </p:pic>
    </p:spTree>
    <p:extLst>
      <p:ext uri="{BB962C8B-B14F-4D97-AF65-F5344CB8AC3E}">
        <p14:creationId xmlns:p14="http://schemas.microsoft.com/office/powerpoint/2010/main" val="284112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Vandaag is </a:t>
            </a:r>
            <a:r>
              <a:rPr lang="nl-NL" b="1" dirty="0" err="1"/>
              <a:t>pizzadag</a:t>
            </a:r>
            <a:r>
              <a:rPr lang="nl-NL" b="1" dirty="0"/>
              <a:t>! </a:t>
            </a:r>
          </a:p>
        </p:txBody>
      </p:sp>
      <p:sp>
        <p:nvSpPr>
          <p:cNvPr id="3" name="Tijdelijke aanduiding voor inhoud 2">
            <a:extLst>
              <a:ext uri="{FF2B5EF4-FFF2-40B4-BE49-F238E27FC236}">
                <a16:creationId xmlns:a16="http://schemas.microsoft.com/office/drawing/2014/main" id="{66F52668-9D12-47BC-8478-BA5627017373}"/>
              </a:ext>
            </a:extLst>
          </p:cNvPr>
          <p:cNvSpPr>
            <a:spLocks noGrp="1"/>
          </p:cNvSpPr>
          <p:nvPr>
            <p:ph idx="1"/>
          </p:nvPr>
        </p:nvSpPr>
        <p:spPr>
          <a:xfrm>
            <a:off x="838200" y="2457973"/>
            <a:ext cx="10515600" cy="3718989"/>
          </a:xfrm>
        </p:spPr>
        <p:txBody>
          <a:bodyPr>
            <a:normAutofit/>
          </a:bodyPr>
          <a:lstStyle/>
          <a:p>
            <a:r>
              <a:rPr lang="nl-NL" b="1" dirty="0">
                <a:solidFill>
                  <a:srgbClr val="0070C0"/>
                </a:solidFill>
              </a:rPr>
              <a:t>Opdracht 2 voor verkopende groepen</a:t>
            </a:r>
            <a:endParaRPr lang="nl-NL" b="1" dirty="0"/>
          </a:p>
          <a:p>
            <a:r>
              <a:rPr lang="nl-NL" b="1" dirty="0"/>
              <a:t>Bepaal de winst en de groei van de winst</a:t>
            </a:r>
            <a:br>
              <a:rPr lang="nl-NL" b="1" dirty="0"/>
            </a:br>
            <a:endParaRPr lang="nl-NL" b="1" dirty="0"/>
          </a:p>
          <a:p>
            <a:r>
              <a:rPr lang="nl-NL" b="1" dirty="0">
                <a:solidFill>
                  <a:srgbClr val="0070C0"/>
                </a:solidFill>
              </a:rPr>
              <a:t>Opdracht 3</a:t>
            </a:r>
            <a:endParaRPr lang="nl-NL" b="1" dirty="0"/>
          </a:p>
          <a:p>
            <a:r>
              <a:rPr lang="nl-NL" b="1" dirty="0"/>
              <a:t>Maak zo nodig de opdracht af</a:t>
            </a:r>
            <a:endParaRPr lang="nl-NL" dirty="0"/>
          </a:p>
          <a:p>
            <a:pPr marL="457200" lvl="1" indent="0">
              <a:buNone/>
            </a:pPr>
            <a:endParaRPr lang="nl-NL" b="1" dirty="0"/>
          </a:p>
        </p:txBody>
      </p:sp>
      <p:pic>
        <p:nvPicPr>
          <p:cNvPr id="4" name="Afbeelding 3">
            <a:extLst>
              <a:ext uri="{FF2B5EF4-FFF2-40B4-BE49-F238E27FC236}">
                <a16:creationId xmlns:a16="http://schemas.microsoft.com/office/drawing/2014/main" id="{C021A8AC-6125-4353-977E-FB20477FA9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spTree>
    <p:extLst>
      <p:ext uri="{BB962C8B-B14F-4D97-AF65-F5344CB8AC3E}">
        <p14:creationId xmlns:p14="http://schemas.microsoft.com/office/powerpoint/2010/main" val="9772969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Vandaag is </a:t>
            </a:r>
            <a:r>
              <a:rPr lang="nl-NL" b="1" dirty="0" err="1"/>
              <a:t>pizzadag</a:t>
            </a:r>
            <a:r>
              <a:rPr lang="nl-NL" b="1" dirty="0"/>
              <a:t>!</a:t>
            </a:r>
          </a:p>
        </p:txBody>
      </p:sp>
      <p:sp>
        <p:nvSpPr>
          <p:cNvPr id="3" name="Tijdelijke aanduiding voor inhoud 2">
            <a:extLst>
              <a:ext uri="{FF2B5EF4-FFF2-40B4-BE49-F238E27FC236}">
                <a16:creationId xmlns:a16="http://schemas.microsoft.com/office/drawing/2014/main" id="{66F52668-9D12-47BC-8478-BA5627017373}"/>
              </a:ext>
            </a:extLst>
          </p:cNvPr>
          <p:cNvSpPr>
            <a:spLocks noGrp="1"/>
          </p:cNvSpPr>
          <p:nvPr>
            <p:ph idx="1"/>
          </p:nvPr>
        </p:nvSpPr>
        <p:spPr>
          <a:xfrm>
            <a:off x="838200" y="2457973"/>
            <a:ext cx="10515600" cy="4291743"/>
          </a:xfrm>
        </p:spPr>
        <p:txBody>
          <a:bodyPr>
            <a:normAutofit/>
          </a:bodyPr>
          <a:lstStyle/>
          <a:p>
            <a:r>
              <a:rPr lang="nl-NL" b="1" dirty="0"/>
              <a:t>Nabespreking deel 1 van het proces:</a:t>
            </a:r>
            <a:br>
              <a:rPr lang="nl-NL" sz="5100" b="1" dirty="0"/>
            </a:br>
            <a:endParaRPr lang="nl-NL" sz="3300" dirty="0"/>
          </a:p>
          <a:p>
            <a:r>
              <a:rPr lang="nl-NL" dirty="0"/>
              <a:t>Wat is het verschil tussen de aanpak van groep C en groep E?</a:t>
            </a:r>
            <a:endParaRPr lang="nl-NL" b="1" dirty="0"/>
          </a:p>
          <a:p>
            <a:pPr marL="0" lvl="0" indent="0">
              <a:buNone/>
            </a:pPr>
            <a:endParaRPr lang="nl-NL" dirty="0"/>
          </a:p>
          <a:p>
            <a:pPr marL="0" lvl="0" indent="0">
              <a:buNone/>
            </a:pPr>
            <a:endParaRPr lang="nl-NL" sz="3300" dirty="0"/>
          </a:p>
          <a:p>
            <a:pPr lvl="1"/>
            <a:endParaRPr lang="nl-NL" b="1" dirty="0"/>
          </a:p>
        </p:txBody>
      </p:sp>
      <p:pic>
        <p:nvPicPr>
          <p:cNvPr id="4" name="Afbeelding 3">
            <a:extLst>
              <a:ext uri="{FF2B5EF4-FFF2-40B4-BE49-F238E27FC236}">
                <a16:creationId xmlns:a16="http://schemas.microsoft.com/office/drawing/2014/main" id="{C697285B-98F4-4834-B222-4E9882DE3E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spTree>
    <p:extLst>
      <p:ext uri="{BB962C8B-B14F-4D97-AF65-F5344CB8AC3E}">
        <p14:creationId xmlns:p14="http://schemas.microsoft.com/office/powerpoint/2010/main" val="1921219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Vandaag is </a:t>
            </a:r>
            <a:r>
              <a:rPr lang="nl-NL" b="1" dirty="0" err="1"/>
              <a:t>pizzadag</a:t>
            </a:r>
            <a:r>
              <a:rPr lang="nl-NL" b="1" dirty="0"/>
              <a:t>!</a:t>
            </a:r>
          </a:p>
        </p:txBody>
      </p:sp>
      <p:sp>
        <p:nvSpPr>
          <p:cNvPr id="3" name="Tijdelijke aanduiding voor inhoud 2">
            <a:extLst>
              <a:ext uri="{FF2B5EF4-FFF2-40B4-BE49-F238E27FC236}">
                <a16:creationId xmlns:a16="http://schemas.microsoft.com/office/drawing/2014/main" id="{66F52668-9D12-47BC-8478-BA5627017373}"/>
              </a:ext>
            </a:extLst>
          </p:cNvPr>
          <p:cNvSpPr>
            <a:spLocks noGrp="1"/>
          </p:cNvSpPr>
          <p:nvPr>
            <p:ph idx="1"/>
          </p:nvPr>
        </p:nvSpPr>
        <p:spPr>
          <a:xfrm>
            <a:off x="838200" y="2457973"/>
            <a:ext cx="10515600" cy="4291743"/>
          </a:xfrm>
        </p:spPr>
        <p:txBody>
          <a:bodyPr>
            <a:normAutofit/>
          </a:bodyPr>
          <a:lstStyle/>
          <a:p>
            <a:r>
              <a:rPr lang="nl-NL" b="1" dirty="0"/>
              <a:t>Vragen aan de verkopende groepen:</a:t>
            </a:r>
            <a:br>
              <a:rPr lang="nl-NL" sz="5100" b="1" dirty="0"/>
            </a:br>
            <a:endParaRPr lang="nl-NL" sz="3300" dirty="0"/>
          </a:p>
          <a:p>
            <a:pPr marL="514350" lvl="0" indent="-514350">
              <a:buFont typeface="+mj-lt"/>
              <a:buAutoNum type="arabicPeriod"/>
            </a:pPr>
            <a:r>
              <a:rPr lang="nl-NL" dirty="0"/>
              <a:t>Hoe heb je gereageerd toen de situatie veranderde </a:t>
            </a:r>
            <a:br>
              <a:rPr lang="nl-NL" dirty="0"/>
            </a:br>
            <a:r>
              <a:rPr lang="nl-NL" dirty="0"/>
              <a:t>(toen er paprika op de markt kwam)?</a:t>
            </a:r>
            <a:br>
              <a:rPr lang="nl-NL" dirty="0"/>
            </a:br>
            <a:endParaRPr lang="nl-NL" dirty="0"/>
          </a:p>
          <a:p>
            <a:pPr marL="514350" lvl="0" indent="-514350">
              <a:buFont typeface="+mj-lt"/>
              <a:buAutoNum type="arabicPeriod"/>
            </a:pPr>
            <a:r>
              <a:rPr lang="nl-NL" dirty="0"/>
              <a:t>Wat waren de gevolgen voor je winst?</a:t>
            </a:r>
          </a:p>
          <a:p>
            <a:pPr marL="0" lvl="0" indent="0">
              <a:buNone/>
            </a:pPr>
            <a:endParaRPr lang="nl-NL" sz="3300" dirty="0"/>
          </a:p>
          <a:p>
            <a:pPr lvl="1"/>
            <a:endParaRPr lang="nl-NL" b="1" dirty="0"/>
          </a:p>
        </p:txBody>
      </p:sp>
      <p:pic>
        <p:nvPicPr>
          <p:cNvPr id="4" name="Afbeelding 3">
            <a:extLst>
              <a:ext uri="{FF2B5EF4-FFF2-40B4-BE49-F238E27FC236}">
                <a16:creationId xmlns:a16="http://schemas.microsoft.com/office/drawing/2014/main" id="{C697285B-98F4-4834-B222-4E9882DE3E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spTree>
    <p:extLst>
      <p:ext uri="{BB962C8B-B14F-4D97-AF65-F5344CB8AC3E}">
        <p14:creationId xmlns:p14="http://schemas.microsoft.com/office/powerpoint/2010/main" val="519315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endParaRPr lang="nl-NL" b="1" dirty="0"/>
          </a:p>
        </p:txBody>
      </p:sp>
      <p:graphicFrame>
        <p:nvGraphicFramePr>
          <p:cNvPr id="5" name="Tijdelijke aanduiding voor inhoud 4">
            <a:extLst>
              <a:ext uri="{FF2B5EF4-FFF2-40B4-BE49-F238E27FC236}">
                <a16:creationId xmlns:a16="http://schemas.microsoft.com/office/drawing/2014/main" id="{AE4EC292-FE83-4D15-A3F8-1ABAD62D03CD}"/>
              </a:ext>
            </a:extLst>
          </p:cNvPr>
          <p:cNvGraphicFramePr>
            <a:graphicFrameLocks noGrp="1"/>
          </p:cNvGraphicFramePr>
          <p:nvPr>
            <p:ph idx="1"/>
            <p:extLst>
              <p:ext uri="{D42A27DB-BD31-4B8C-83A1-F6EECF244321}">
                <p14:modId xmlns:p14="http://schemas.microsoft.com/office/powerpoint/2010/main" val="460048660"/>
              </p:ext>
            </p:extLst>
          </p:nvPr>
        </p:nvGraphicFramePr>
        <p:xfrm>
          <a:off x="192947" y="1027855"/>
          <a:ext cx="11920758" cy="1153668"/>
        </p:xfrm>
        <a:graphic>
          <a:graphicData uri="http://schemas.openxmlformats.org/drawingml/2006/table">
            <a:tbl>
              <a:tblPr firstRow="1" bandRow="1">
                <a:tableStyleId>{5C22544A-7EE6-4342-B048-85BDC9FD1C3A}</a:tableStyleId>
              </a:tblPr>
              <a:tblGrid>
                <a:gridCol w="3973586">
                  <a:extLst>
                    <a:ext uri="{9D8B030D-6E8A-4147-A177-3AD203B41FA5}">
                      <a16:colId xmlns:a16="http://schemas.microsoft.com/office/drawing/2014/main" val="1669390627"/>
                    </a:ext>
                  </a:extLst>
                </a:gridCol>
                <a:gridCol w="3973586">
                  <a:extLst>
                    <a:ext uri="{9D8B030D-6E8A-4147-A177-3AD203B41FA5}">
                      <a16:colId xmlns:a16="http://schemas.microsoft.com/office/drawing/2014/main" val="2018323919"/>
                    </a:ext>
                  </a:extLst>
                </a:gridCol>
                <a:gridCol w="3973586">
                  <a:extLst>
                    <a:ext uri="{9D8B030D-6E8A-4147-A177-3AD203B41FA5}">
                      <a16:colId xmlns:a16="http://schemas.microsoft.com/office/drawing/2014/main" val="1997446663"/>
                    </a:ext>
                  </a:extLst>
                </a:gridCol>
              </a:tblGrid>
              <a:tr h="370840">
                <a:tc>
                  <a:txBody>
                    <a:bodyPr/>
                    <a:lstStyle/>
                    <a:p>
                      <a:pPr>
                        <a:lnSpc>
                          <a:spcPct val="107000"/>
                        </a:lnSpc>
                        <a:spcAft>
                          <a:spcPts val="0"/>
                        </a:spcAft>
                      </a:pPr>
                      <a:r>
                        <a:rPr lang="nl-NL" sz="1200" b="1">
                          <a:effectLst/>
                          <a:latin typeface="Calibri" panose="020F0502020204030204" pitchFamily="34" charset="0"/>
                          <a:ea typeface="Calibri" panose="020F0502020204030204" pitchFamily="34" charset="0"/>
                          <a:cs typeface="Times New Roman" panose="02020603050405020304" pitchFamily="18" charset="0"/>
                        </a:rPr>
                        <a:t>Onderwerp</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Causation</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a:effectLst/>
                          <a:latin typeface="Calibri" panose="020F0502020204030204" pitchFamily="34" charset="0"/>
                          <a:ea typeface="Calibri" panose="020F0502020204030204" pitchFamily="34" charset="0"/>
                          <a:cs typeface="Times New Roman" panose="02020603050405020304" pitchFamily="18" charset="0"/>
                        </a:rPr>
                        <a:t>Effectuation</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16159096"/>
                  </a:ext>
                </a:extLst>
              </a:tr>
              <a:tr h="370840">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1.</a:t>
                      </a:r>
                      <a:br>
                        <a:rPr lang="nl-NL" sz="1200" b="1" dirty="0">
                          <a:effectLst/>
                          <a:latin typeface="Calibri" panose="020F0502020204030204" pitchFamily="34" charset="0"/>
                          <a:ea typeface="Calibri" panose="020F0502020204030204" pitchFamily="34" charset="0"/>
                          <a:cs typeface="Times New Roman" panose="02020603050405020304" pitchFamily="18" charset="0"/>
                        </a:rPr>
                      </a:br>
                      <a:r>
                        <a:rPr lang="nl-NL" sz="1200" b="1" dirty="0">
                          <a:effectLst/>
                          <a:latin typeface="Calibri" panose="020F0502020204030204" pitchFamily="34" charset="0"/>
                          <a:ea typeface="Calibri" panose="020F0502020204030204" pitchFamily="34" charset="0"/>
                          <a:cs typeface="Times New Roman" panose="02020603050405020304" pitchFamily="18" charset="0"/>
                        </a:rPr>
                        <a:t>Kijk op de toekomst</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Voorspelbaarheid</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De toekomst is een logisch vervolg op het heden, dus accurate voorspellingen zijn nodig en nuttig.</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Marktonderzoek is dus leidend</a:t>
                      </a: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Creativiteit</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De toekomst wordt gevormd door eigenzinnige ideeën en mensen. Voorspellingen zijn dus nutteloos en vrijwel onmogelijk</a:t>
                      </a:r>
                    </a:p>
                  </a:txBody>
                  <a:tcPr marL="68580" marR="68580" marT="0" marB="0"/>
                </a:tc>
                <a:extLst>
                  <a:ext uri="{0D108BD9-81ED-4DB2-BD59-A6C34878D82A}">
                    <a16:rowId xmlns:a16="http://schemas.microsoft.com/office/drawing/2014/main" val="4265404626"/>
                  </a:ext>
                </a:extLst>
              </a:tr>
            </a:tbl>
          </a:graphicData>
        </a:graphic>
      </p:graphicFrame>
      <p:sp>
        <p:nvSpPr>
          <p:cNvPr id="4" name="Tekstvak 3">
            <a:extLst>
              <a:ext uri="{FF2B5EF4-FFF2-40B4-BE49-F238E27FC236}">
                <a16:creationId xmlns:a16="http://schemas.microsoft.com/office/drawing/2014/main" id="{ECCD0344-A3AD-404C-88B4-706FFEABBC5B}"/>
              </a:ext>
            </a:extLst>
          </p:cNvPr>
          <p:cNvSpPr txBox="1"/>
          <p:nvPr/>
        </p:nvSpPr>
        <p:spPr>
          <a:xfrm>
            <a:off x="192947" y="77385"/>
            <a:ext cx="2975495" cy="830997"/>
          </a:xfrm>
          <a:prstGeom prst="rect">
            <a:avLst/>
          </a:prstGeom>
          <a:solidFill>
            <a:schemeClr val="bg1"/>
          </a:solidFill>
        </p:spPr>
        <p:txBody>
          <a:bodyPr wrap="none" rtlCol="0">
            <a:spAutoFit/>
          </a:bodyPr>
          <a:lstStyle/>
          <a:p>
            <a:r>
              <a:rPr lang="nl-NL" sz="4800" b="1" dirty="0"/>
              <a:t>De Theorie</a:t>
            </a:r>
          </a:p>
        </p:txBody>
      </p:sp>
    </p:spTree>
    <p:extLst>
      <p:ext uri="{BB962C8B-B14F-4D97-AF65-F5344CB8AC3E}">
        <p14:creationId xmlns:p14="http://schemas.microsoft.com/office/powerpoint/2010/main" val="1296860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endParaRPr lang="nl-NL" b="1" dirty="0"/>
          </a:p>
        </p:txBody>
      </p:sp>
      <p:graphicFrame>
        <p:nvGraphicFramePr>
          <p:cNvPr id="5" name="Tijdelijke aanduiding voor inhoud 4">
            <a:extLst>
              <a:ext uri="{FF2B5EF4-FFF2-40B4-BE49-F238E27FC236}">
                <a16:creationId xmlns:a16="http://schemas.microsoft.com/office/drawing/2014/main" id="{AE4EC292-FE83-4D15-A3F8-1ABAD62D03CD}"/>
              </a:ext>
            </a:extLst>
          </p:cNvPr>
          <p:cNvGraphicFramePr>
            <a:graphicFrameLocks noGrp="1"/>
          </p:cNvGraphicFramePr>
          <p:nvPr>
            <p:ph idx="1"/>
            <p:extLst>
              <p:ext uri="{D42A27DB-BD31-4B8C-83A1-F6EECF244321}">
                <p14:modId xmlns:p14="http://schemas.microsoft.com/office/powerpoint/2010/main" val="1920913492"/>
              </p:ext>
            </p:extLst>
          </p:nvPr>
        </p:nvGraphicFramePr>
        <p:xfrm>
          <a:off x="192947" y="1027855"/>
          <a:ext cx="11920758" cy="2523617"/>
        </p:xfrm>
        <a:graphic>
          <a:graphicData uri="http://schemas.openxmlformats.org/drawingml/2006/table">
            <a:tbl>
              <a:tblPr firstRow="1" bandRow="1">
                <a:tableStyleId>{5C22544A-7EE6-4342-B048-85BDC9FD1C3A}</a:tableStyleId>
              </a:tblPr>
              <a:tblGrid>
                <a:gridCol w="3973586">
                  <a:extLst>
                    <a:ext uri="{9D8B030D-6E8A-4147-A177-3AD203B41FA5}">
                      <a16:colId xmlns:a16="http://schemas.microsoft.com/office/drawing/2014/main" val="1669390627"/>
                    </a:ext>
                  </a:extLst>
                </a:gridCol>
                <a:gridCol w="3973586">
                  <a:extLst>
                    <a:ext uri="{9D8B030D-6E8A-4147-A177-3AD203B41FA5}">
                      <a16:colId xmlns:a16="http://schemas.microsoft.com/office/drawing/2014/main" val="2018323919"/>
                    </a:ext>
                  </a:extLst>
                </a:gridCol>
                <a:gridCol w="3973586">
                  <a:extLst>
                    <a:ext uri="{9D8B030D-6E8A-4147-A177-3AD203B41FA5}">
                      <a16:colId xmlns:a16="http://schemas.microsoft.com/office/drawing/2014/main" val="1997446663"/>
                    </a:ext>
                  </a:extLst>
                </a:gridCol>
              </a:tblGrid>
              <a:tr h="370840">
                <a:tc>
                  <a:txBody>
                    <a:bodyPr/>
                    <a:lstStyle/>
                    <a:p>
                      <a:pPr>
                        <a:lnSpc>
                          <a:spcPct val="107000"/>
                        </a:lnSpc>
                        <a:spcAft>
                          <a:spcPts val="0"/>
                        </a:spcAft>
                      </a:pPr>
                      <a:r>
                        <a:rPr lang="nl-NL" sz="1200" b="1">
                          <a:effectLst/>
                          <a:latin typeface="Calibri" panose="020F0502020204030204" pitchFamily="34" charset="0"/>
                          <a:ea typeface="Calibri" panose="020F0502020204030204" pitchFamily="34" charset="0"/>
                          <a:cs typeface="Times New Roman" panose="02020603050405020304" pitchFamily="18" charset="0"/>
                        </a:rPr>
                        <a:t>Onderwerp</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Causation</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a:effectLst/>
                          <a:latin typeface="Calibri" panose="020F0502020204030204" pitchFamily="34" charset="0"/>
                          <a:ea typeface="Calibri" panose="020F0502020204030204" pitchFamily="34" charset="0"/>
                          <a:cs typeface="Times New Roman" panose="02020603050405020304" pitchFamily="18" charset="0"/>
                        </a:rPr>
                        <a:t>Effectuation</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16159096"/>
                  </a:ext>
                </a:extLst>
              </a:tr>
              <a:tr h="370840">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1.</a:t>
                      </a:r>
                      <a:br>
                        <a:rPr lang="nl-NL" sz="1200" b="1" dirty="0">
                          <a:effectLst/>
                          <a:latin typeface="Calibri" panose="020F0502020204030204" pitchFamily="34" charset="0"/>
                          <a:ea typeface="Calibri" panose="020F0502020204030204" pitchFamily="34" charset="0"/>
                          <a:cs typeface="Times New Roman" panose="02020603050405020304" pitchFamily="18" charset="0"/>
                        </a:rPr>
                      </a:br>
                      <a:r>
                        <a:rPr lang="nl-NL" sz="1200" b="1" dirty="0">
                          <a:effectLst/>
                          <a:latin typeface="Calibri" panose="020F0502020204030204" pitchFamily="34" charset="0"/>
                          <a:ea typeface="Calibri" panose="020F0502020204030204" pitchFamily="34" charset="0"/>
                          <a:cs typeface="Times New Roman" panose="02020603050405020304" pitchFamily="18" charset="0"/>
                        </a:rPr>
                        <a:t>Kijk op de toekomst</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Voorspelbaarheid</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De toekomst is een logisch vervolg op het heden, dus accurate voorspellingen zijn nodig en nuttig.</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Marktonderzoek is dus leidend.</a:t>
                      </a:r>
                    </a:p>
                  </a:txBody>
                  <a:tcPr marL="68580" marR="68580" marT="0" marB="0"/>
                </a:tc>
                <a:tc>
                  <a:txBody>
                    <a:bodyPr/>
                    <a:lstStyle/>
                    <a:p>
                      <a:pPr>
                        <a:lnSpc>
                          <a:spcPct val="107000"/>
                        </a:lnSpc>
                        <a:spcAft>
                          <a:spcPts val="0"/>
                        </a:spcAft>
                      </a:pPr>
                      <a:r>
                        <a:rPr lang="nl-NL" sz="1200">
                          <a:effectLst/>
                          <a:latin typeface="Calibri" panose="020F0502020204030204" pitchFamily="34" charset="0"/>
                          <a:ea typeface="Calibri" panose="020F0502020204030204" pitchFamily="34" charset="0"/>
                          <a:cs typeface="Times New Roman" panose="02020603050405020304" pitchFamily="18" charset="0"/>
                        </a:rPr>
                        <a:t>Creativiteit</a:t>
                      </a:r>
                      <a:br>
                        <a:rPr lang="nl-NL" sz="1200">
                          <a:effectLst/>
                          <a:latin typeface="Calibri" panose="020F0502020204030204" pitchFamily="34" charset="0"/>
                          <a:ea typeface="Calibri" panose="020F0502020204030204" pitchFamily="34" charset="0"/>
                          <a:cs typeface="Times New Roman" panose="02020603050405020304" pitchFamily="18" charset="0"/>
                        </a:rPr>
                      </a:br>
                      <a:r>
                        <a:rPr lang="nl-NL" sz="1200">
                          <a:effectLst/>
                          <a:latin typeface="Calibri" panose="020F0502020204030204" pitchFamily="34" charset="0"/>
                          <a:ea typeface="Calibri" panose="020F0502020204030204" pitchFamily="34" charset="0"/>
                          <a:cs typeface="Times New Roman" panose="02020603050405020304" pitchFamily="18" charset="0"/>
                        </a:rPr>
                        <a:t>De toekomst wordt gevormd door eigenzinnige ideeën en mensen. Voorspellingen zijn dus nutteloos en vrijwel onmogelijk</a:t>
                      </a:r>
                    </a:p>
                  </a:txBody>
                  <a:tcPr marL="68580" marR="68580" marT="0" marB="0"/>
                </a:tc>
                <a:extLst>
                  <a:ext uri="{0D108BD9-81ED-4DB2-BD59-A6C34878D82A}">
                    <a16:rowId xmlns:a16="http://schemas.microsoft.com/office/drawing/2014/main" val="4265404626"/>
                  </a:ext>
                </a:extLst>
              </a:tr>
              <a:tr h="370840">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2.</a:t>
                      </a:r>
                      <a:br>
                        <a:rPr lang="nl-NL" sz="1200" b="1" dirty="0">
                          <a:effectLst/>
                          <a:latin typeface="Calibri" panose="020F0502020204030204" pitchFamily="34" charset="0"/>
                          <a:ea typeface="Calibri" panose="020F0502020204030204" pitchFamily="34" charset="0"/>
                          <a:cs typeface="Times New Roman" panose="02020603050405020304" pitchFamily="18" charset="0"/>
                        </a:rPr>
                      </a:br>
                      <a:r>
                        <a:rPr lang="nl-NL" sz="1200" b="1" dirty="0">
                          <a:effectLst/>
                          <a:latin typeface="Calibri" panose="020F0502020204030204" pitchFamily="34" charset="0"/>
                          <a:ea typeface="Calibri" panose="020F0502020204030204" pitchFamily="34" charset="0"/>
                          <a:cs typeface="Times New Roman" panose="02020603050405020304" pitchFamily="18" charset="0"/>
                        </a:rPr>
                        <a:t>Houding t.o.v. onverwachte gebeurtenissen</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a:effectLst/>
                          <a:latin typeface="Calibri" panose="020F0502020204030204" pitchFamily="34" charset="0"/>
                          <a:ea typeface="Calibri" panose="020F0502020204030204" pitchFamily="34" charset="0"/>
                          <a:cs typeface="Times New Roman" panose="02020603050405020304" pitchFamily="18" charset="0"/>
                        </a:rPr>
                        <a:t>Vermijding</a:t>
                      </a:r>
                      <a:br>
                        <a:rPr lang="nl-NL" sz="1200">
                          <a:effectLst/>
                          <a:latin typeface="Calibri" panose="020F0502020204030204" pitchFamily="34" charset="0"/>
                          <a:ea typeface="Calibri" panose="020F0502020204030204" pitchFamily="34" charset="0"/>
                          <a:cs typeface="Times New Roman" panose="02020603050405020304" pitchFamily="18" charset="0"/>
                        </a:rPr>
                      </a:br>
                      <a:r>
                        <a:rPr lang="nl-NL" sz="1200">
                          <a:effectLst/>
                          <a:latin typeface="Calibri" panose="020F0502020204030204" pitchFamily="34" charset="0"/>
                          <a:ea typeface="Calibri" panose="020F0502020204030204" pitchFamily="34" charset="0"/>
                          <a:cs typeface="Times New Roman" panose="02020603050405020304" pitchFamily="18" charset="0"/>
                        </a:rPr>
                        <a:t>Accurate voorspellingen, behoudende planning en ultieme focus op het halen van het doel is het ultieme kenmerk van causation. On verwachte gebeurtenissen zijn dan ook hobbels op de weg die moeten worden vermeden</a:t>
                      </a: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Omarming</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Laat je niet beperken en leiden door voorspellingen. Creatief gebruik maken van veranderde omstandigheden. Doelen veranderen constant en dat kenmerkt effectuation. Onverwachte gebeurtenissen zijn dus mogelijkheden om nieuwe dingen in de markt te zetten en moeten dus worden omarmd.</a:t>
                      </a:r>
                    </a:p>
                  </a:txBody>
                  <a:tcPr marL="68580" marR="68580" marT="0" marB="0"/>
                </a:tc>
                <a:extLst>
                  <a:ext uri="{0D108BD9-81ED-4DB2-BD59-A6C34878D82A}">
                    <a16:rowId xmlns:a16="http://schemas.microsoft.com/office/drawing/2014/main" val="834412550"/>
                  </a:ext>
                </a:extLst>
              </a:tr>
            </a:tbl>
          </a:graphicData>
        </a:graphic>
      </p:graphicFrame>
      <p:sp>
        <p:nvSpPr>
          <p:cNvPr id="4" name="Tekstvak 3">
            <a:extLst>
              <a:ext uri="{FF2B5EF4-FFF2-40B4-BE49-F238E27FC236}">
                <a16:creationId xmlns:a16="http://schemas.microsoft.com/office/drawing/2014/main" id="{AC30FC39-07CF-4ACF-A984-647F50FCBA85}"/>
              </a:ext>
            </a:extLst>
          </p:cNvPr>
          <p:cNvSpPr txBox="1"/>
          <p:nvPr/>
        </p:nvSpPr>
        <p:spPr>
          <a:xfrm>
            <a:off x="192947" y="86716"/>
            <a:ext cx="2975495" cy="830997"/>
          </a:xfrm>
          <a:prstGeom prst="rect">
            <a:avLst/>
          </a:prstGeom>
          <a:solidFill>
            <a:schemeClr val="bg1"/>
          </a:solidFill>
        </p:spPr>
        <p:txBody>
          <a:bodyPr wrap="none" rtlCol="0">
            <a:spAutoFit/>
          </a:bodyPr>
          <a:lstStyle/>
          <a:p>
            <a:r>
              <a:rPr lang="nl-NL" sz="4800" b="1" dirty="0"/>
              <a:t>De Theorie</a:t>
            </a:r>
          </a:p>
        </p:txBody>
      </p:sp>
    </p:spTree>
    <p:extLst>
      <p:ext uri="{BB962C8B-B14F-4D97-AF65-F5344CB8AC3E}">
        <p14:creationId xmlns:p14="http://schemas.microsoft.com/office/powerpoint/2010/main" val="643847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Vandaag is </a:t>
            </a:r>
            <a:r>
              <a:rPr lang="nl-NL" b="1" dirty="0" err="1"/>
              <a:t>pizzadag</a:t>
            </a:r>
            <a:r>
              <a:rPr lang="nl-NL" b="1" dirty="0"/>
              <a:t>!</a:t>
            </a:r>
          </a:p>
        </p:txBody>
      </p:sp>
      <p:pic>
        <p:nvPicPr>
          <p:cNvPr id="6" name="Tijdelijke aanduiding voor inhoud 5">
            <a:extLst>
              <a:ext uri="{FF2B5EF4-FFF2-40B4-BE49-F238E27FC236}">
                <a16:creationId xmlns:a16="http://schemas.microsoft.com/office/drawing/2014/main" id="{BBC0192B-6449-4E51-902A-34518D4322C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2822" y="2809186"/>
            <a:ext cx="3560386" cy="3307714"/>
          </a:xfrm>
        </p:spPr>
      </p:pic>
      <p:pic>
        <p:nvPicPr>
          <p:cNvPr id="4" name="Afbeelding 3">
            <a:extLst>
              <a:ext uri="{FF2B5EF4-FFF2-40B4-BE49-F238E27FC236}">
                <a16:creationId xmlns:a16="http://schemas.microsoft.com/office/drawing/2014/main" id="{433926F2-160B-4D7B-9BDA-885637A661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pic>
        <p:nvPicPr>
          <p:cNvPr id="8" name="Afbeelding 7">
            <a:extLst>
              <a:ext uri="{FF2B5EF4-FFF2-40B4-BE49-F238E27FC236}">
                <a16:creationId xmlns:a16="http://schemas.microsoft.com/office/drawing/2014/main" id="{B9EA81C4-3E67-4D0F-85E0-B03FA80E4D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50006" y="2809186"/>
            <a:ext cx="5511419" cy="2893495"/>
          </a:xfrm>
          <a:prstGeom prst="rect">
            <a:avLst/>
          </a:prstGeom>
        </p:spPr>
      </p:pic>
    </p:spTree>
    <p:extLst>
      <p:ext uri="{BB962C8B-B14F-4D97-AF65-F5344CB8AC3E}">
        <p14:creationId xmlns:p14="http://schemas.microsoft.com/office/powerpoint/2010/main" val="11648982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Vandaag is </a:t>
            </a:r>
            <a:r>
              <a:rPr lang="nl-NL" b="1" dirty="0" err="1"/>
              <a:t>pizzadag</a:t>
            </a:r>
            <a:r>
              <a:rPr lang="nl-NL" b="1" dirty="0"/>
              <a:t>!</a:t>
            </a:r>
          </a:p>
        </p:txBody>
      </p:sp>
      <p:sp>
        <p:nvSpPr>
          <p:cNvPr id="3" name="Tijdelijke aanduiding voor inhoud 2">
            <a:extLst>
              <a:ext uri="{FF2B5EF4-FFF2-40B4-BE49-F238E27FC236}">
                <a16:creationId xmlns:a16="http://schemas.microsoft.com/office/drawing/2014/main" id="{66F52668-9D12-47BC-8478-BA5627017373}"/>
              </a:ext>
            </a:extLst>
          </p:cNvPr>
          <p:cNvSpPr>
            <a:spLocks noGrp="1"/>
          </p:cNvSpPr>
          <p:nvPr>
            <p:ph idx="1"/>
          </p:nvPr>
        </p:nvSpPr>
        <p:spPr>
          <a:xfrm>
            <a:off x="838200" y="2457973"/>
            <a:ext cx="10515600" cy="3718989"/>
          </a:xfrm>
        </p:spPr>
        <p:txBody>
          <a:bodyPr>
            <a:normAutofit fontScale="85000" lnSpcReduction="20000"/>
          </a:bodyPr>
          <a:lstStyle/>
          <a:p>
            <a:r>
              <a:rPr lang="nl-NL" b="1" dirty="0"/>
              <a:t>Huiswerk: </a:t>
            </a:r>
            <a:br>
              <a:rPr lang="nl-NL" b="1" dirty="0"/>
            </a:br>
            <a:endParaRPr lang="nl-NL" b="1" dirty="0"/>
          </a:p>
          <a:p>
            <a:r>
              <a:rPr lang="nl-NL" b="1" dirty="0"/>
              <a:t>Laat zien wat John in de twee benoemde </a:t>
            </a:r>
            <a:br>
              <a:rPr lang="nl-NL" b="1" dirty="0"/>
            </a:br>
            <a:r>
              <a:rPr lang="nl-NL" b="1" dirty="0"/>
              <a:t>fases (1, kijk op de toekomst, 2. houding </a:t>
            </a:r>
            <a:br>
              <a:rPr lang="nl-NL" b="1" dirty="0"/>
            </a:br>
            <a:r>
              <a:rPr lang="nl-NL" b="1" dirty="0"/>
              <a:t>t.o.v. onverwachte gebeurtenissen) doet</a:t>
            </a:r>
            <a:br>
              <a:rPr lang="nl-NL" b="1" dirty="0"/>
            </a:br>
            <a:endParaRPr lang="nl-NL" b="1" dirty="0"/>
          </a:p>
          <a:p>
            <a:r>
              <a:rPr lang="nl-NL" b="1" dirty="0"/>
              <a:t>Ontdek nog minimaal 3 verschillen die</a:t>
            </a:r>
            <a:br>
              <a:rPr lang="nl-NL" b="1" dirty="0"/>
            </a:br>
            <a:r>
              <a:rPr lang="nl-NL" b="1" dirty="0"/>
              <a:t>niet in de twee benoemde fases thuishoren. </a:t>
            </a:r>
            <a:br>
              <a:rPr lang="nl-NL" b="1" dirty="0"/>
            </a:br>
            <a:br>
              <a:rPr lang="nl-NL" b="1" dirty="0"/>
            </a:br>
            <a:endParaRPr lang="nl-NL" b="1" dirty="0"/>
          </a:p>
          <a:p>
            <a:r>
              <a:rPr lang="nl-NL" b="1" dirty="0"/>
              <a:t>Vul hiervoor de tabel op het antwoordblad in.</a:t>
            </a:r>
            <a:br>
              <a:rPr lang="nl-NL" b="1" dirty="0"/>
            </a:br>
            <a:endParaRPr lang="nl-NL" b="1" dirty="0"/>
          </a:p>
        </p:txBody>
      </p:sp>
      <p:pic>
        <p:nvPicPr>
          <p:cNvPr id="4" name="Afbeelding 3">
            <a:extLst>
              <a:ext uri="{FF2B5EF4-FFF2-40B4-BE49-F238E27FC236}">
                <a16:creationId xmlns:a16="http://schemas.microsoft.com/office/drawing/2014/main" id="{433926F2-160B-4D7B-9BDA-885637A661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pic>
        <p:nvPicPr>
          <p:cNvPr id="6" name="Afbeelding 5">
            <a:extLst>
              <a:ext uri="{FF2B5EF4-FFF2-40B4-BE49-F238E27FC236}">
                <a16:creationId xmlns:a16="http://schemas.microsoft.com/office/drawing/2014/main" id="{6A81B3BA-8017-46FC-9240-62F973E226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4297" y="2652860"/>
            <a:ext cx="4163505" cy="2602191"/>
          </a:xfrm>
          <a:prstGeom prst="rect">
            <a:avLst/>
          </a:prstGeom>
        </p:spPr>
      </p:pic>
    </p:spTree>
    <p:extLst>
      <p:ext uri="{BB962C8B-B14F-4D97-AF65-F5344CB8AC3E}">
        <p14:creationId xmlns:p14="http://schemas.microsoft.com/office/powerpoint/2010/main" val="26117565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endParaRPr lang="nl-NL" b="1" dirty="0"/>
          </a:p>
        </p:txBody>
      </p:sp>
      <p:graphicFrame>
        <p:nvGraphicFramePr>
          <p:cNvPr id="5" name="Tijdelijke aanduiding voor inhoud 4">
            <a:extLst>
              <a:ext uri="{FF2B5EF4-FFF2-40B4-BE49-F238E27FC236}">
                <a16:creationId xmlns:a16="http://schemas.microsoft.com/office/drawing/2014/main" id="{AE4EC292-FE83-4D15-A3F8-1ABAD62D03CD}"/>
              </a:ext>
            </a:extLst>
          </p:cNvPr>
          <p:cNvGraphicFramePr>
            <a:graphicFrameLocks noGrp="1"/>
          </p:cNvGraphicFramePr>
          <p:nvPr>
            <p:ph idx="1"/>
            <p:extLst>
              <p:ext uri="{D42A27DB-BD31-4B8C-83A1-F6EECF244321}">
                <p14:modId xmlns:p14="http://schemas.microsoft.com/office/powerpoint/2010/main" val="3154221310"/>
              </p:ext>
            </p:extLst>
          </p:nvPr>
        </p:nvGraphicFramePr>
        <p:xfrm>
          <a:off x="192947" y="1027855"/>
          <a:ext cx="11920758" cy="3502152"/>
        </p:xfrm>
        <a:graphic>
          <a:graphicData uri="http://schemas.openxmlformats.org/drawingml/2006/table">
            <a:tbl>
              <a:tblPr firstRow="1" bandRow="1">
                <a:tableStyleId>{5C22544A-7EE6-4342-B048-85BDC9FD1C3A}</a:tableStyleId>
              </a:tblPr>
              <a:tblGrid>
                <a:gridCol w="3973586">
                  <a:extLst>
                    <a:ext uri="{9D8B030D-6E8A-4147-A177-3AD203B41FA5}">
                      <a16:colId xmlns:a16="http://schemas.microsoft.com/office/drawing/2014/main" val="1669390627"/>
                    </a:ext>
                  </a:extLst>
                </a:gridCol>
                <a:gridCol w="3973586">
                  <a:extLst>
                    <a:ext uri="{9D8B030D-6E8A-4147-A177-3AD203B41FA5}">
                      <a16:colId xmlns:a16="http://schemas.microsoft.com/office/drawing/2014/main" val="2018323919"/>
                    </a:ext>
                  </a:extLst>
                </a:gridCol>
                <a:gridCol w="3973586">
                  <a:extLst>
                    <a:ext uri="{9D8B030D-6E8A-4147-A177-3AD203B41FA5}">
                      <a16:colId xmlns:a16="http://schemas.microsoft.com/office/drawing/2014/main" val="1997446663"/>
                    </a:ext>
                  </a:extLst>
                </a:gridCol>
              </a:tblGrid>
              <a:tr h="370840">
                <a:tc>
                  <a:txBody>
                    <a:bodyPr/>
                    <a:lstStyle/>
                    <a:p>
                      <a:pPr>
                        <a:lnSpc>
                          <a:spcPct val="107000"/>
                        </a:lnSpc>
                        <a:spcAft>
                          <a:spcPts val="0"/>
                        </a:spcAft>
                      </a:pPr>
                      <a:r>
                        <a:rPr lang="nl-NL" sz="1200" b="1">
                          <a:effectLst/>
                          <a:latin typeface="Calibri" panose="020F0502020204030204" pitchFamily="34" charset="0"/>
                          <a:ea typeface="Calibri" panose="020F0502020204030204" pitchFamily="34" charset="0"/>
                          <a:cs typeface="Times New Roman" panose="02020603050405020304" pitchFamily="18" charset="0"/>
                        </a:rPr>
                        <a:t>Onderwerp</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Causation</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a:effectLst/>
                          <a:latin typeface="Calibri" panose="020F0502020204030204" pitchFamily="34" charset="0"/>
                          <a:ea typeface="Calibri" panose="020F0502020204030204" pitchFamily="34" charset="0"/>
                          <a:cs typeface="Times New Roman" panose="02020603050405020304" pitchFamily="18" charset="0"/>
                        </a:rPr>
                        <a:t>Effectuation</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16159096"/>
                  </a:ext>
                </a:extLst>
              </a:tr>
              <a:tr h="370840">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1.</a:t>
                      </a:r>
                      <a:br>
                        <a:rPr lang="nl-NL" sz="1200" b="1" dirty="0">
                          <a:effectLst/>
                          <a:latin typeface="Calibri" panose="020F0502020204030204" pitchFamily="34" charset="0"/>
                          <a:ea typeface="Calibri" panose="020F0502020204030204" pitchFamily="34" charset="0"/>
                          <a:cs typeface="Times New Roman" panose="02020603050405020304" pitchFamily="18" charset="0"/>
                        </a:rPr>
                      </a:br>
                      <a:r>
                        <a:rPr lang="nl-NL" sz="1200" b="1" dirty="0">
                          <a:effectLst/>
                          <a:latin typeface="Calibri" panose="020F0502020204030204" pitchFamily="34" charset="0"/>
                          <a:ea typeface="Calibri" panose="020F0502020204030204" pitchFamily="34" charset="0"/>
                          <a:cs typeface="Times New Roman" panose="02020603050405020304" pitchFamily="18" charset="0"/>
                        </a:rPr>
                        <a:t>Kijk op de toekomst</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Voorspelbaarheid</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De toekomst is een logisch vervolg op het heden, dus accurate voorspellingen zijn nodig en nuttig.</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Marktonderzoek is dus leidend.</a:t>
                      </a:r>
                    </a:p>
                  </a:txBody>
                  <a:tcPr marL="68580" marR="68580" marT="0" marB="0"/>
                </a:tc>
                <a:tc>
                  <a:txBody>
                    <a:bodyPr/>
                    <a:lstStyle/>
                    <a:p>
                      <a:pPr>
                        <a:lnSpc>
                          <a:spcPct val="107000"/>
                        </a:lnSpc>
                        <a:spcAft>
                          <a:spcPts val="0"/>
                        </a:spcAft>
                      </a:pPr>
                      <a:r>
                        <a:rPr lang="nl-NL" sz="1200">
                          <a:effectLst/>
                          <a:latin typeface="Calibri" panose="020F0502020204030204" pitchFamily="34" charset="0"/>
                          <a:ea typeface="Calibri" panose="020F0502020204030204" pitchFamily="34" charset="0"/>
                          <a:cs typeface="Times New Roman" panose="02020603050405020304" pitchFamily="18" charset="0"/>
                        </a:rPr>
                        <a:t>Creativiteit</a:t>
                      </a:r>
                      <a:br>
                        <a:rPr lang="nl-NL" sz="1200">
                          <a:effectLst/>
                          <a:latin typeface="Calibri" panose="020F0502020204030204" pitchFamily="34" charset="0"/>
                          <a:ea typeface="Calibri" panose="020F0502020204030204" pitchFamily="34" charset="0"/>
                          <a:cs typeface="Times New Roman" panose="02020603050405020304" pitchFamily="18" charset="0"/>
                        </a:rPr>
                      </a:br>
                      <a:r>
                        <a:rPr lang="nl-NL" sz="1200">
                          <a:effectLst/>
                          <a:latin typeface="Calibri" panose="020F0502020204030204" pitchFamily="34" charset="0"/>
                          <a:ea typeface="Calibri" panose="020F0502020204030204" pitchFamily="34" charset="0"/>
                          <a:cs typeface="Times New Roman" panose="02020603050405020304" pitchFamily="18" charset="0"/>
                        </a:rPr>
                        <a:t>De toekomst wordt gevormd door eigenzinnige ideeën en mensen. Voorspellingen zijn dus nutteloos en vrijwel onmogelijk</a:t>
                      </a:r>
                    </a:p>
                  </a:txBody>
                  <a:tcPr marL="68580" marR="68580" marT="0" marB="0"/>
                </a:tc>
                <a:extLst>
                  <a:ext uri="{0D108BD9-81ED-4DB2-BD59-A6C34878D82A}">
                    <a16:rowId xmlns:a16="http://schemas.microsoft.com/office/drawing/2014/main" val="4265404626"/>
                  </a:ext>
                </a:extLst>
              </a:tr>
              <a:tr h="370840">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2.</a:t>
                      </a:r>
                      <a:br>
                        <a:rPr lang="nl-NL" sz="1200" b="1" dirty="0">
                          <a:effectLst/>
                          <a:latin typeface="Calibri" panose="020F0502020204030204" pitchFamily="34" charset="0"/>
                          <a:ea typeface="Calibri" panose="020F0502020204030204" pitchFamily="34" charset="0"/>
                          <a:cs typeface="Times New Roman" panose="02020603050405020304" pitchFamily="18" charset="0"/>
                        </a:rPr>
                      </a:br>
                      <a:r>
                        <a:rPr lang="nl-NL" sz="1200" b="1" dirty="0">
                          <a:effectLst/>
                          <a:latin typeface="Calibri" panose="020F0502020204030204" pitchFamily="34" charset="0"/>
                          <a:ea typeface="Calibri" panose="020F0502020204030204" pitchFamily="34" charset="0"/>
                          <a:cs typeface="Times New Roman" panose="02020603050405020304" pitchFamily="18" charset="0"/>
                        </a:rPr>
                        <a:t>Houding t.o.v. onverwachte gebeurtenissen</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a:effectLst/>
                          <a:latin typeface="Calibri" panose="020F0502020204030204" pitchFamily="34" charset="0"/>
                          <a:ea typeface="Calibri" panose="020F0502020204030204" pitchFamily="34" charset="0"/>
                          <a:cs typeface="Times New Roman" panose="02020603050405020304" pitchFamily="18" charset="0"/>
                        </a:rPr>
                        <a:t>Vermijding</a:t>
                      </a:r>
                      <a:br>
                        <a:rPr lang="nl-NL" sz="1200">
                          <a:effectLst/>
                          <a:latin typeface="Calibri" panose="020F0502020204030204" pitchFamily="34" charset="0"/>
                          <a:ea typeface="Calibri" panose="020F0502020204030204" pitchFamily="34" charset="0"/>
                          <a:cs typeface="Times New Roman" panose="02020603050405020304" pitchFamily="18" charset="0"/>
                        </a:rPr>
                      </a:br>
                      <a:r>
                        <a:rPr lang="nl-NL" sz="1200">
                          <a:effectLst/>
                          <a:latin typeface="Calibri" panose="020F0502020204030204" pitchFamily="34" charset="0"/>
                          <a:ea typeface="Calibri" panose="020F0502020204030204" pitchFamily="34" charset="0"/>
                          <a:cs typeface="Times New Roman" panose="02020603050405020304" pitchFamily="18" charset="0"/>
                        </a:rPr>
                        <a:t>Accurate voorspellingen, behoudende planning en ultieme focus op het halen van het doel is het ultieme kenmerk van causation. On verwachte gebeurtenissen zijn dan ook hobbels op de weg die moeten worden vermeden</a:t>
                      </a: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Omarming</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Laat je niet beperken en leiden door voorspellingen. Creatief gebruik maken van veranderde omstandigheden. Doelen veranderen constant en dat kenmerkt effectuation. Onverwachte gebeurtenissen zijn dus mogelijkheden om nieuwe dingen in de markt te zetten en moeten dus worden omarmd.</a:t>
                      </a:r>
                    </a:p>
                  </a:txBody>
                  <a:tcPr marL="68580" marR="68580" marT="0" marB="0"/>
                </a:tc>
                <a:extLst>
                  <a:ext uri="{0D108BD9-81ED-4DB2-BD59-A6C34878D82A}">
                    <a16:rowId xmlns:a16="http://schemas.microsoft.com/office/drawing/2014/main" val="834412550"/>
                  </a:ext>
                </a:extLst>
              </a:tr>
              <a:tr h="370840">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3.</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Basis om in actie te komen</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a:effectLst/>
                          <a:latin typeface="Calibri" panose="020F0502020204030204" pitchFamily="34" charset="0"/>
                          <a:ea typeface="Calibri" panose="020F0502020204030204" pitchFamily="34" charset="0"/>
                          <a:cs typeface="Times New Roman" panose="02020603050405020304" pitchFamily="18" charset="0"/>
                        </a:rPr>
                        <a:t>Doelgericht</a:t>
                      </a:r>
                      <a:br>
                        <a:rPr lang="nl-NL" sz="1200">
                          <a:effectLst/>
                          <a:latin typeface="Calibri" panose="020F0502020204030204" pitchFamily="34" charset="0"/>
                          <a:ea typeface="Calibri" panose="020F0502020204030204" pitchFamily="34" charset="0"/>
                          <a:cs typeface="Times New Roman" panose="02020603050405020304" pitchFamily="18" charset="0"/>
                        </a:rPr>
                      </a:br>
                      <a:r>
                        <a:rPr lang="nl-NL" sz="1200">
                          <a:effectLst/>
                          <a:latin typeface="Calibri" panose="020F0502020204030204" pitchFamily="34" charset="0"/>
                          <a:ea typeface="Calibri" panose="020F0502020204030204" pitchFamily="34" charset="0"/>
                          <a:cs typeface="Times New Roman" panose="02020603050405020304" pitchFamily="18" charset="0"/>
                        </a:rPr>
                        <a:t>Er worden doelen en subdoelen gesteld, zelfs als die beperkend werken. Het doel bepaalt welke acties worden verricht en welke mensen daarvoor worden ingezet</a:t>
                      </a: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Op middelen gebaseerd</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Er wordt gewerkt met de middelen die tot de beschikking staan. De mensen die ingezet worden bepalen wat er kan en moet worden gedaan in plaats van andersom</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60701856"/>
                  </a:ext>
                </a:extLst>
              </a:tr>
            </a:tbl>
          </a:graphicData>
        </a:graphic>
      </p:graphicFrame>
      <p:sp>
        <p:nvSpPr>
          <p:cNvPr id="3" name="Tekstvak 2">
            <a:extLst>
              <a:ext uri="{FF2B5EF4-FFF2-40B4-BE49-F238E27FC236}">
                <a16:creationId xmlns:a16="http://schemas.microsoft.com/office/drawing/2014/main" id="{D2677BA5-9140-40B6-A809-C34CF47DA564}"/>
              </a:ext>
            </a:extLst>
          </p:cNvPr>
          <p:cNvSpPr txBox="1"/>
          <p:nvPr/>
        </p:nvSpPr>
        <p:spPr>
          <a:xfrm>
            <a:off x="192947" y="86716"/>
            <a:ext cx="2975495" cy="830997"/>
          </a:xfrm>
          <a:prstGeom prst="rect">
            <a:avLst/>
          </a:prstGeom>
          <a:solidFill>
            <a:schemeClr val="bg1"/>
          </a:solidFill>
        </p:spPr>
        <p:txBody>
          <a:bodyPr wrap="none" rtlCol="0">
            <a:spAutoFit/>
          </a:bodyPr>
          <a:lstStyle/>
          <a:p>
            <a:r>
              <a:rPr lang="nl-NL" sz="4800" b="1" dirty="0"/>
              <a:t>De Theorie</a:t>
            </a:r>
          </a:p>
        </p:txBody>
      </p:sp>
    </p:spTree>
    <p:extLst>
      <p:ext uri="{BB962C8B-B14F-4D97-AF65-F5344CB8AC3E}">
        <p14:creationId xmlns:p14="http://schemas.microsoft.com/office/powerpoint/2010/main" val="3501971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Vandaag is </a:t>
            </a:r>
            <a:r>
              <a:rPr lang="nl-NL" b="1" dirty="0" err="1"/>
              <a:t>pizzadag</a:t>
            </a:r>
            <a:r>
              <a:rPr lang="nl-NL" b="1" dirty="0"/>
              <a:t>! – Korte uitleg</a:t>
            </a:r>
          </a:p>
        </p:txBody>
      </p:sp>
      <p:sp>
        <p:nvSpPr>
          <p:cNvPr id="3" name="Tijdelijke aanduiding voor inhoud 2">
            <a:extLst>
              <a:ext uri="{FF2B5EF4-FFF2-40B4-BE49-F238E27FC236}">
                <a16:creationId xmlns:a16="http://schemas.microsoft.com/office/drawing/2014/main" id="{66F52668-9D12-47BC-8478-BA5627017373}"/>
              </a:ext>
            </a:extLst>
          </p:cNvPr>
          <p:cNvSpPr>
            <a:spLocks noGrp="1"/>
          </p:cNvSpPr>
          <p:nvPr>
            <p:ph idx="1"/>
          </p:nvPr>
        </p:nvSpPr>
        <p:spPr>
          <a:xfrm>
            <a:off x="838200" y="2457973"/>
            <a:ext cx="10515600" cy="3718989"/>
          </a:xfrm>
        </p:spPr>
        <p:txBody>
          <a:bodyPr>
            <a:normAutofit/>
          </a:bodyPr>
          <a:lstStyle/>
          <a:p>
            <a:r>
              <a:rPr lang="nl-NL" sz="3600" b="1" dirty="0"/>
              <a:t>Zet een pizzeria op!</a:t>
            </a:r>
            <a:br>
              <a:rPr lang="nl-NL" sz="3600" b="1" dirty="0"/>
            </a:br>
            <a:endParaRPr lang="nl-NL" sz="3600" b="1" dirty="0"/>
          </a:p>
          <a:p>
            <a:r>
              <a:rPr lang="nl-NL" sz="3600" b="1" dirty="0"/>
              <a:t>Op basis van de opdracht die elke groep krijgt</a:t>
            </a:r>
            <a:br>
              <a:rPr lang="nl-NL" sz="3600" b="1" dirty="0"/>
            </a:br>
            <a:r>
              <a:rPr lang="nl-NL" sz="2400" b="1" dirty="0"/>
              <a:t>Er zijn twee manieren van benadering, dus ook twee soorten opdrachten</a:t>
            </a:r>
            <a:br>
              <a:rPr lang="nl-NL" sz="3600" b="1" dirty="0"/>
            </a:br>
            <a:endParaRPr lang="nl-NL" sz="3600" b="1" dirty="0"/>
          </a:p>
          <a:p>
            <a:r>
              <a:rPr lang="nl-NL" sz="3600" b="1" dirty="0"/>
              <a:t>Pizza’s worden verkocht</a:t>
            </a:r>
            <a:endParaRPr lang="nl-NL" b="1" dirty="0"/>
          </a:p>
        </p:txBody>
      </p:sp>
      <p:pic>
        <p:nvPicPr>
          <p:cNvPr id="6" name="Afbeelding 5">
            <a:extLst>
              <a:ext uri="{FF2B5EF4-FFF2-40B4-BE49-F238E27FC236}">
                <a16:creationId xmlns:a16="http://schemas.microsoft.com/office/drawing/2014/main" id="{A1DF459B-7124-4689-A38C-5A429318E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spTree>
    <p:extLst>
      <p:ext uri="{BB962C8B-B14F-4D97-AF65-F5344CB8AC3E}">
        <p14:creationId xmlns:p14="http://schemas.microsoft.com/office/powerpoint/2010/main" val="14751413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endParaRPr lang="nl-NL" b="1" dirty="0"/>
          </a:p>
        </p:txBody>
      </p:sp>
      <p:graphicFrame>
        <p:nvGraphicFramePr>
          <p:cNvPr id="5" name="Tijdelijke aanduiding voor inhoud 4">
            <a:extLst>
              <a:ext uri="{FF2B5EF4-FFF2-40B4-BE49-F238E27FC236}">
                <a16:creationId xmlns:a16="http://schemas.microsoft.com/office/drawing/2014/main" id="{AE4EC292-FE83-4D15-A3F8-1ABAD62D03CD}"/>
              </a:ext>
            </a:extLst>
          </p:cNvPr>
          <p:cNvGraphicFramePr>
            <a:graphicFrameLocks noGrp="1"/>
          </p:cNvGraphicFramePr>
          <p:nvPr>
            <p:ph idx="1"/>
            <p:extLst>
              <p:ext uri="{D42A27DB-BD31-4B8C-83A1-F6EECF244321}">
                <p14:modId xmlns:p14="http://schemas.microsoft.com/office/powerpoint/2010/main" val="2549172089"/>
              </p:ext>
            </p:extLst>
          </p:nvPr>
        </p:nvGraphicFramePr>
        <p:xfrm>
          <a:off x="352425" y="1027855"/>
          <a:ext cx="11761280" cy="4480687"/>
        </p:xfrm>
        <a:graphic>
          <a:graphicData uri="http://schemas.openxmlformats.org/drawingml/2006/table">
            <a:tbl>
              <a:tblPr firstRow="1" bandRow="1">
                <a:tableStyleId>{5C22544A-7EE6-4342-B048-85BDC9FD1C3A}</a:tableStyleId>
              </a:tblPr>
              <a:tblGrid>
                <a:gridCol w="3814108">
                  <a:extLst>
                    <a:ext uri="{9D8B030D-6E8A-4147-A177-3AD203B41FA5}">
                      <a16:colId xmlns:a16="http://schemas.microsoft.com/office/drawing/2014/main" val="1669390627"/>
                    </a:ext>
                  </a:extLst>
                </a:gridCol>
                <a:gridCol w="3973586">
                  <a:extLst>
                    <a:ext uri="{9D8B030D-6E8A-4147-A177-3AD203B41FA5}">
                      <a16:colId xmlns:a16="http://schemas.microsoft.com/office/drawing/2014/main" val="2018323919"/>
                    </a:ext>
                  </a:extLst>
                </a:gridCol>
                <a:gridCol w="3973586">
                  <a:extLst>
                    <a:ext uri="{9D8B030D-6E8A-4147-A177-3AD203B41FA5}">
                      <a16:colId xmlns:a16="http://schemas.microsoft.com/office/drawing/2014/main" val="1997446663"/>
                    </a:ext>
                  </a:extLst>
                </a:gridCol>
              </a:tblGrid>
              <a:tr h="370840">
                <a:tc>
                  <a:txBody>
                    <a:bodyPr/>
                    <a:lstStyle/>
                    <a:p>
                      <a:pPr>
                        <a:lnSpc>
                          <a:spcPct val="107000"/>
                        </a:lnSpc>
                        <a:spcAft>
                          <a:spcPts val="0"/>
                        </a:spcAft>
                      </a:pPr>
                      <a:r>
                        <a:rPr lang="nl-NL" sz="1200" b="1">
                          <a:effectLst/>
                          <a:latin typeface="Calibri" panose="020F0502020204030204" pitchFamily="34" charset="0"/>
                          <a:ea typeface="Calibri" panose="020F0502020204030204" pitchFamily="34" charset="0"/>
                          <a:cs typeface="Times New Roman" panose="02020603050405020304" pitchFamily="18" charset="0"/>
                        </a:rPr>
                        <a:t>Onderwerp</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Causation</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a:effectLst/>
                          <a:latin typeface="Calibri" panose="020F0502020204030204" pitchFamily="34" charset="0"/>
                          <a:ea typeface="Calibri" panose="020F0502020204030204" pitchFamily="34" charset="0"/>
                          <a:cs typeface="Times New Roman" panose="02020603050405020304" pitchFamily="18" charset="0"/>
                        </a:rPr>
                        <a:t>Effectuation</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16159096"/>
                  </a:ext>
                </a:extLst>
              </a:tr>
              <a:tr h="370840">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1.</a:t>
                      </a:r>
                      <a:br>
                        <a:rPr lang="nl-NL" sz="1200" b="1" dirty="0">
                          <a:effectLst/>
                          <a:latin typeface="Calibri" panose="020F0502020204030204" pitchFamily="34" charset="0"/>
                          <a:ea typeface="Calibri" panose="020F0502020204030204" pitchFamily="34" charset="0"/>
                          <a:cs typeface="Times New Roman" panose="02020603050405020304" pitchFamily="18" charset="0"/>
                        </a:rPr>
                      </a:br>
                      <a:r>
                        <a:rPr lang="nl-NL" sz="1200" b="1" dirty="0">
                          <a:effectLst/>
                          <a:latin typeface="Calibri" panose="020F0502020204030204" pitchFamily="34" charset="0"/>
                          <a:ea typeface="Calibri" panose="020F0502020204030204" pitchFamily="34" charset="0"/>
                          <a:cs typeface="Times New Roman" panose="02020603050405020304" pitchFamily="18" charset="0"/>
                        </a:rPr>
                        <a:t>Kijk op de toekomst</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Voorspelbaarheid</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De toekomst is een logisch vervolg op het heden, dus accurate voorspellingen zijn nodig en nuttig.</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Marktonderzoek is dus leidend.</a:t>
                      </a:r>
                    </a:p>
                  </a:txBody>
                  <a:tcPr marL="68580" marR="68580" marT="0" marB="0"/>
                </a:tc>
                <a:tc>
                  <a:txBody>
                    <a:bodyPr/>
                    <a:lstStyle/>
                    <a:p>
                      <a:pPr>
                        <a:lnSpc>
                          <a:spcPct val="107000"/>
                        </a:lnSpc>
                        <a:spcAft>
                          <a:spcPts val="0"/>
                        </a:spcAft>
                      </a:pPr>
                      <a:r>
                        <a:rPr lang="nl-NL" sz="1200">
                          <a:effectLst/>
                          <a:latin typeface="Calibri" panose="020F0502020204030204" pitchFamily="34" charset="0"/>
                          <a:ea typeface="Calibri" panose="020F0502020204030204" pitchFamily="34" charset="0"/>
                          <a:cs typeface="Times New Roman" panose="02020603050405020304" pitchFamily="18" charset="0"/>
                        </a:rPr>
                        <a:t>Creativiteit</a:t>
                      </a:r>
                      <a:br>
                        <a:rPr lang="nl-NL" sz="1200">
                          <a:effectLst/>
                          <a:latin typeface="Calibri" panose="020F0502020204030204" pitchFamily="34" charset="0"/>
                          <a:ea typeface="Calibri" panose="020F0502020204030204" pitchFamily="34" charset="0"/>
                          <a:cs typeface="Times New Roman" panose="02020603050405020304" pitchFamily="18" charset="0"/>
                        </a:rPr>
                      </a:br>
                      <a:r>
                        <a:rPr lang="nl-NL" sz="1200">
                          <a:effectLst/>
                          <a:latin typeface="Calibri" panose="020F0502020204030204" pitchFamily="34" charset="0"/>
                          <a:ea typeface="Calibri" panose="020F0502020204030204" pitchFamily="34" charset="0"/>
                          <a:cs typeface="Times New Roman" panose="02020603050405020304" pitchFamily="18" charset="0"/>
                        </a:rPr>
                        <a:t>De toekomst wordt gevormd door eigenzinnige ideeën en mensen. Voorspellingen zijn dus nutteloos en vrijwel onmogelijk</a:t>
                      </a:r>
                    </a:p>
                  </a:txBody>
                  <a:tcPr marL="68580" marR="68580" marT="0" marB="0"/>
                </a:tc>
                <a:extLst>
                  <a:ext uri="{0D108BD9-81ED-4DB2-BD59-A6C34878D82A}">
                    <a16:rowId xmlns:a16="http://schemas.microsoft.com/office/drawing/2014/main" val="4265404626"/>
                  </a:ext>
                </a:extLst>
              </a:tr>
              <a:tr h="370840">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2.</a:t>
                      </a:r>
                      <a:br>
                        <a:rPr lang="nl-NL" sz="1200" b="1" dirty="0">
                          <a:effectLst/>
                          <a:latin typeface="Calibri" panose="020F0502020204030204" pitchFamily="34" charset="0"/>
                          <a:ea typeface="Calibri" panose="020F0502020204030204" pitchFamily="34" charset="0"/>
                          <a:cs typeface="Times New Roman" panose="02020603050405020304" pitchFamily="18" charset="0"/>
                        </a:rPr>
                      </a:br>
                      <a:r>
                        <a:rPr lang="nl-NL" sz="1200" b="1" dirty="0">
                          <a:effectLst/>
                          <a:latin typeface="Calibri" panose="020F0502020204030204" pitchFamily="34" charset="0"/>
                          <a:ea typeface="Calibri" panose="020F0502020204030204" pitchFamily="34" charset="0"/>
                          <a:cs typeface="Times New Roman" panose="02020603050405020304" pitchFamily="18" charset="0"/>
                        </a:rPr>
                        <a:t>Houding t.o.v. onverwachte gebeurtenissen</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a:effectLst/>
                          <a:latin typeface="Calibri" panose="020F0502020204030204" pitchFamily="34" charset="0"/>
                          <a:ea typeface="Calibri" panose="020F0502020204030204" pitchFamily="34" charset="0"/>
                          <a:cs typeface="Times New Roman" panose="02020603050405020304" pitchFamily="18" charset="0"/>
                        </a:rPr>
                        <a:t>Vermijding</a:t>
                      </a:r>
                      <a:br>
                        <a:rPr lang="nl-NL" sz="1200">
                          <a:effectLst/>
                          <a:latin typeface="Calibri" panose="020F0502020204030204" pitchFamily="34" charset="0"/>
                          <a:ea typeface="Calibri" panose="020F0502020204030204" pitchFamily="34" charset="0"/>
                          <a:cs typeface="Times New Roman" panose="02020603050405020304" pitchFamily="18" charset="0"/>
                        </a:rPr>
                      </a:br>
                      <a:r>
                        <a:rPr lang="nl-NL" sz="1200">
                          <a:effectLst/>
                          <a:latin typeface="Calibri" panose="020F0502020204030204" pitchFamily="34" charset="0"/>
                          <a:ea typeface="Calibri" panose="020F0502020204030204" pitchFamily="34" charset="0"/>
                          <a:cs typeface="Times New Roman" panose="02020603050405020304" pitchFamily="18" charset="0"/>
                        </a:rPr>
                        <a:t>Accurate voorspellingen, behoudende planning en ultieme focus op het halen van het doel is het ultieme kenmerk van causation. On verwachte gebeurtenissen zijn dan ook hobbels op de weg die moeten worden vermeden</a:t>
                      </a: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Omarming</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Laat je niet beperken en leiden door voorspellingen. Creatief gebruik maken van veranderde omstandigheden. Doelen veranderen constant en dat kenmerkt effectuation. Onverwachte gebeurtenissen zijn dus mogelijkheden om nieuwe dingen in de markt te zetten en moeten dus worden omarmd.</a:t>
                      </a:r>
                    </a:p>
                  </a:txBody>
                  <a:tcPr marL="68580" marR="68580" marT="0" marB="0"/>
                </a:tc>
                <a:extLst>
                  <a:ext uri="{0D108BD9-81ED-4DB2-BD59-A6C34878D82A}">
                    <a16:rowId xmlns:a16="http://schemas.microsoft.com/office/drawing/2014/main" val="834412550"/>
                  </a:ext>
                </a:extLst>
              </a:tr>
              <a:tr h="370840">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3.</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Basis om in actie te komen</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a:effectLst/>
                          <a:latin typeface="Calibri" panose="020F0502020204030204" pitchFamily="34" charset="0"/>
                          <a:ea typeface="Calibri" panose="020F0502020204030204" pitchFamily="34" charset="0"/>
                          <a:cs typeface="Times New Roman" panose="02020603050405020304" pitchFamily="18" charset="0"/>
                        </a:rPr>
                        <a:t>Doelgericht</a:t>
                      </a:r>
                      <a:br>
                        <a:rPr lang="nl-NL" sz="1200">
                          <a:effectLst/>
                          <a:latin typeface="Calibri" panose="020F0502020204030204" pitchFamily="34" charset="0"/>
                          <a:ea typeface="Calibri" panose="020F0502020204030204" pitchFamily="34" charset="0"/>
                          <a:cs typeface="Times New Roman" panose="02020603050405020304" pitchFamily="18" charset="0"/>
                        </a:rPr>
                      </a:br>
                      <a:r>
                        <a:rPr lang="nl-NL" sz="1200">
                          <a:effectLst/>
                          <a:latin typeface="Calibri" panose="020F0502020204030204" pitchFamily="34" charset="0"/>
                          <a:ea typeface="Calibri" panose="020F0502020204030204" pitchFamily="34" charset="0"/>
                          <a:cs typeface="Times New Roman" panose="02020603050405020304" pitchFamily="18" charset="0"/>
                        </a:rPr>
                        <a:t>Er worden doelen en subdoelen gesteld, zelfs als die beperkend werken. Het doel bepaalt welke acties worden verricht en welke mensen daarvoor worden ingezet</a:t>
                      </a: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Op middelen gebaseerd</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Er wordt gewerkt met de middelen die tot de beschikking staan. De mensen die ingezet worden bepalen wat er kan en moet worden gedaan in plaats van andersom</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60701856"/>
                  </a:ext>
                </a:extLst>
              </a:tr>
              <a:tr h="370840">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4.</a:t>
                      </a:r>
                      <a:br>
                        <a:rPr lang="nl-NL" sz="1200" b="1" dirty="0">
                          <a:effectLst/>
                          <a:latin typeface="Calibri" panose="020F0502020204030204" pitchFamily="34" charset="0"/>
                          <a:ea typeface="Calibri" panose="020F0502020204030204" pitchFamily="34" charset="0"/>
                          <a:cs typeface="Times New Roman" panose="02020603050405020304" pitchFamily="18" charset="0"/>
                        </a:rPr>
                      </a:br>
                      <a:r>
                        <a:rPr lang="nl-NL" sz="1200" b="1" dirty="0">
                          <a:effectLst/>
                          <a:latin typeface="Calibri" panose="020F0502020204030204" pitchFamily="34" charset="0"/>
                          <a:ea typeface="Calibri" panose="020F0502020204030204" pitchFamily="34" charset="0"/>
                          <a:cs typeface="Times New Roman" panose="02020603050405020304" pitchFamily="18" charset="0"/>
                        </a:rPr>
                        <a:t>Houding ten opzichte van risico en middelen</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a:effectLst/>
                          <a:latin typeface="Calibri" panose="020F0502020204030204" pitchFamily="34" charset="0"/>
                          <a:ea typeface="Calibri" panose="020F0502020204030204" pitchFamily="34" charset="0"/>
                          <a:cs typeface="Times New Roman" panose="02020603050405020304" pitchFamily="18" charset="0"/>
                        </a:rPr>
                        <a:t>Verwachte opbrengst</a:t>
                      </a:r>
                      <a:br>
                        <a:rPr lang="nl-NL" sz="1200">
                          <a:effectLst/>
                          <a:latin typeface="Calibri" panose="020F0502020204030204" pitchFamily="34" charset="0"/>
                          <a:ea typeface="Calibri" panose="020F0502020204030204" pitchFamily="34" charset="0"/>
                          <a:cs typeface="Times New Roman" panose="02020603050405020304" pitchFamily="18" charset="0"/>
                        </a:rPr>
                      </a:br>
                      <a:r>
                        <a:rPr lang="nl-NL" sz="1200">
                          <a:effectLst/>
                          <a:latin typeface="Calibri" panose="020F0502020204030204" pitchFamily="34" charset="0"/>
                          <a:ea typeface="Calibri" panose="020F0502020204030204" pitchFamily="34" charset="0"/>
                          <a:cs typeface="Times New Roman" panose="02020603050405020304" pitchFamily="18" charset="0"/>
                        </a:rPr>
                        <a:t>Er wordt gekeken naar maximale opbrengst en daar wordt bij gezocht wat nodig is om die te behalen. Er wordt alleen gekeken naar de maximale opbrengst</a:t>
                      </a: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Acceptabele verliezen</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Er wordt gekeken naar mogelijkheden met bevredigende opbrengsten op basis van de maximale bijdrage van de deelnemers. Er wordt gekeken naar de minimaal gewenste opbrengst</a:t>
                      </a:r>
                    </a:p>
                  </a:txBody>
                  <a:tcPr marL="68580" marR="68580" marT="0" marB="0"/>
                </a:tc>
                <a:extLst>
                  <a:ext uri="{0D108BD9-81ED-4DB2-BD59-A6C34878D82A}">
                    <a16:rowId xmlns:a16="http://schemas.microsoft.com/office/drawing/2014/main" val="2001889452"/>
                  </a:ext>
                </a:extLst>
              </a:tr>
            </a:tbl>
          </a:graphicData>
        </a:graphic>
      </p:graphicFrame>
      <p:sp>
        <p:nvSpPr>
          <p:cNvPr id="4" name="Tekstvak 3">
            <a:extLst>
              <a:ext uri="{FF2B5EF4-FFF2-40B4-BE49-F238E27FC236}">
                <a16:creationId xmlns:a16="http://schemas.microsoft.com/office/drawing/2014/main" id="{9659BCB7-0599-4A9E-83B2-DE383050096C}"/>
              </a:ext>
            </a:extLst>
          </p:cNvPr>
          <p:cNvSpPr txBox="1"/>
          <p:nvPr/>
        </p:nvSpPr>
        <p:spPr>
          <a:xfrm>
            <a:off x="192947" y="86716"/>
            <a:ext cx="2975495" cy="830997"/>
          </a:xfrm>
          <a:prstGeom prst="rect">
            <a:avLst/>
          </a:prstGeom>
          <a:solidFill>
            <a:schemeClr val="bg1"/>
          </a:solidFill>
        </p:spPr>
        <p:txBody>
          <a:bodyPr wrap="none" rtlCol="0">
            <a:spAutoFit/>
          </a:bodyPr>
          <a:lstStyle/>
          <a:p>
            <a:r>
              <a:rPr lang="nl-NL" sz="4800" b="1" dirty="0"/>
              <a:t>De Theorie</a:t>
            </a:r>
          </a:p>
        </p:txBody>
      </p:sp>
    </p:spTree>
    <p:extLst>
      <p:ext uri="{BB962C8B-B14F-4D97-AF65-F5344CB8AC3E}">
        <p14:creationId xmlns:p14="http://schemas.microsoft.com/office/powerpoint/2010/main" val="18628692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endParaRPr lang="nl-NL" b="1" dirty="0"/>
          </a:p>
        </p:txBody>
      </p:sp>
      <p:graphicFrame>
        <p:nvGraphicFramePr>
          <p:cNvPr id="5" name="Tijdelijke aanduiding voor inhoud 4">
            <a:extLst>
              <a:ext uri="{FF2B5EF4-FFF2-40B4-BE49-F238E27FC236}">
                <a16:creationId xmlns:a16="http://schemas.microsoft.com/office/drawing/2014/main" id="{AE4EC292-FE83-4D15-A3F8-1ABAD62D03CD}"/>
              </a:ext>
            </a:extLst>
          </p:cNvPr>
          <p:cNvGraphicFramePr>
            <a:graphicFrameLocks noGrp="1"/>
          </p:cNvGraphicFramePr>
          <p:nvPr>
            <p:ph idx="1"/>
            <p:extLst>
              <p:ext uri="{D42A27DB-BD31-4B8C-83A1-F6EECF244321}">
                <p14:modId xmlns:p14="http://schemas.microsoft.com/office/powerpoint/2010/main" val="1629956045"/>
              </p:ext>
            </p:extLst>
          </p:nvPr>
        </p:nvGraphicFramePr>
        <p:xfrm>
          <a:off x="352425" y="1027855"/>
          <a:ext cx="11761280" cy="5459222"/>
        </p:xfrm>
        <a:graphic>
          <a:graphicData uri="http://schemas.openxmlformats.org/drawingml/2006/table">
            <a:tbl>
              <a:tblPr firstRow="1" bandRow="1">
                <a:tableStyleId>{5C22544A-7EE6-4342-B048-85BDC9FD1C3A}</a:tableStyleId>
              </a:tblPr>
              <a:tblGrid>
                <a:gridCol w="3814108">
                  <a:extLst>
                    <a:ext uri="{9D8B030D-6E8A-4147-A177-3AD203B41FA5}">
                      <a16:colId xmlns:a16="http://schemas.microsoft.com/office/drawing/2014/main" val="1669390627"/>
                    </a:ext>
                  </a:extLst>
                </a:gridCol>
                <a:gridCol w="3973586">
                  <a:extLst>
                    <a:ext uri="{9D8B030D-6E8A-4147-A177-3AD203B41FA5}">
                      <a16:colId xmlns:a16="http://schemas.microsoft.com/office/drawing/2014/main" val="2018323919"/>
                    </a:ext>
                  </a:extLst>
                </a:gridCol>
                <a:gridCol w="3973586">
                  <a:extLst>
                    <a:ext uri="{9D8B030D-6E8A-4147-A177-3AD203B41FA5}">
                      <a16:colId xmlns:a16="http://schemas.microsoft.com/office/drawing/2014/main" val="1997446663"/>
                    </a:ext>
                  </a:extLst>
                </a:gridCol>
              </a:tblGrid>
              <a:tr h="370840">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Onderwerp</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Causation</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b="1">
                          <a:effectLst/>
                          <a:latin typeface="Calibri" panose="020F0502020204030204" pitchFamily="34" charset="0"/>
                          <a:ea typeface="Calibri" panose="020F0502020204030204" pitchFamily="34" charset="0"/>
                          <a:cs typeface="Times New Roman" panose="02020603050405020304" pitchFamily="18" charset="0"/>
                        </a:rPr>
                        <a:t>Effectuation</a:t>
                      </a:r>
                      <a:endParaRPr lang="nl-N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16159096"/>
                  </a:ext>
                </a:extLst>
              </a:tr>
              <a:tr h="370840">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1.</a:t>
                      </a:r>
                      <a:br>
                        <a:rPr lang="nl-NL" sz="1200" b="1" dirty="0">
                          <a:effectLst/>
                          <a:latin typeface="Calibri" panose="020F0502020204030204" pitchFamily="34" charset="0"/>
                          <a:ea typeface="Calibri" panose="020F0502020204030204" pitchFamily="34" charset="0"/>
                          <a:cs typeface="Times New Roman" panose="02020603050405020304" pitchFamily="18" charset="0"/>
                        </a:rPr>
                      </a:br>
                      <a:r>
                        <a:rPr lang="nl-NL" sz="1200" b="1" dirty="0">
                          <a:effectLst/>
                          <a:latin typeface="Calibri" panose="020F0502020204030204" pitchFamily="34" charset="0"/>
                          <a:ea typeface="Calibri" panose="020F0502020204030204" pitchFamily="34" charset="0"/>
                          <a:cs typeface="Times New Roman" panose="02020603050405020304" pitchFamily="18" charset="0"/>
                        </a:rPr>
                        <a:t>Kijk op de toekomst</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Voorspelbaarheid</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De toekomst is een logisch vervolg op het heden, dus accurate voorspellingen zijn nodig en nuttig.</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Marktonderzoek is dus leidend.</a:t>
                      </a:r>
                    </a:p>
                  </a:txBody>
                  <a:tcPr marL="68580" marR="68580" marT="0" marB="0"/>
                </a:tc>
                <a:tc>
                  <a:txBody>
                    <a:bodyPr/>
                    <a:lstStyle/>
                    <a:p>
                      <a:pPr>
                        <a:lnSpc>
                          <a:spcPct val="107000"/>
                        </a:lnSpc>
                        <a:spcAft>
                          <a:spcPts val="0"/>
                        </a:spcAft>
                      </a:pPr>
                      <a:r>
                        <a:rPr lang="nl-NL" sz="1200">
                          <a:effectLst/>
                          <a:latin typeface="Calibri" panose="020F0502020204030204" pitchFamily="34" charset="0"/>
                          <a:ea typeface="Calibri" panose="020F0502020204030204" pitchFamily="34" charset="0"/>
                          <a:cs typeface="Times New Roman" panose="02020603050405020304" pitchFamily="18" charset="0"/>
                        </a:rPr>
                        <a:t>Creativiteit</a:t>
                      </a:r>
                      <a:br>
                        <a:rPr lang="nl-NL" sz="1200">
                          <a:effectLst/>
                          <a:latin typeface="Calibri" panose="020F0502020204030204" pitchFamily="34" charset="0"/>
                          <a:ea typeface="Calibri" panose="020F0502020204030204" pitchFamily="34" charset="0"/>
                          <a:cs typeface="Times New Roman" panose="02020603050405020304" pitchFamily="18" charset="0"/>
                        </a:rPr>
                      </a:br>
                      <a:r>
                        <a:rPr lang="nl-NL" sz="1200">
                          <a:effectLst/>
                          <a:latin typeface="Calibri" panose="020F0502020204030204" pitchFamily="34" charset="0"/>
                          <a:ea typeface="Calibri" panose="020F0502020204030204" pitchFamily="34" charset="0"/>
                          <a:cs typeface="Times New Roman" panose="02020603050405020304" pitchFamily="18" charset="0"/>
                        </a:rPr>
                        <a:t>De toekomst wordt gevormd door eigenzinnige ideeën en mensen. Voorspellingen zijn dus nutteloos en vrijwel onmogelijk</a:t>
                      </a:r>
                    </a:p>
                  </a:txBody>
                  <a:tcPr marL="68580" marR="68580" marT="0" marB="0"/>
                </a:tc>
                <a:extLst>
                  <a:ext uri="{0D108BD9-81ED-4DB2-BD59-A6C34878D82A}">
                    <a16:rowId xmlns:a16="http://schemas.microsoft.com/office/drawing/2014/main" val="4265404626"/>
                  </a:ext>
                </a:extLst>
              </a:tr>
              <a:tr h="370840">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2.</a:t>
                      </a:r>
                      <a:br>
                        <a:rPr lang="nl-NL" sz="1200" b="1" dirty="0">
                          <a:effectLst/>
                          <a:latin typeface="Calibri" panose="020F0502020204030204" pitchFamily="34" charset="0"/>
                          <a:ea typeface="Calibri" panose="020F0502020204030204" pitchFamily="34" charset="0"/>
                          <a:cs typeface="Times New Roman" panose="02020603050405020304" pitchFamily="18" charset="0"/>
                        </a:rPr>
                      </a:br>
                      <a:r>
                        <a:rPr lang="nl-NL" sz="1200" b="1" dirty="0">
                          <a:effectLst/>
                          <a:latin typeface="Calibri" panose="020F0502020204030204" pitchFamily="34" charset="0"/>
                          <a:ea typeface="Calibri" panose="020F0502020204030204" pitchFamily="34" charset="0"/>
                          <a:cs typeface="Times New Roman" panose="02020603050405020304" pitchFamily="18" charset="0"/>
                        </a:rPr>
                        <a:t>Houding t.o.v. onverwachte gebeurtenissen</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Vermijding</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Accurate voorspellingen, behoudende planning en ultieme focus op het halen van het doel is het ultieme kenmerk van causation. On verwachte gebeurtenissen zijn dan ook hobbels op de weg die moeten worden vermeden</a:t>
                      </a: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Omarming</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Laat je niet beperken en leiden door voorspellingen. Creatief gebruik maken van veranderde omstandigheden. Doelen veranderen constant en dat kenmerkt effectuation. Onverwachte gebeurtenissen zijn dus mogelijkheden om nieuwe dingen in de markt te zetten en moeten dus worden omarmd.</a:t>
                      </a:r>
                    </a:p>
                  </a:txBody>
                  <a:tcPr marL="68580" marR="68580" marT="0" marB="0"/>
                </a:tc>
                <a:extLst>
                  <a:ext uri="{0D108BD9-81ED-4DB2-BD59-A6C34878D82A}">
                    <a16:rowId xmlns:a16="http://schemas.microsoft.com/office/drawing/2014/main" val="834412550"/>
                  </a:ext>
                </a:extLst>
              </a:tr>
              <a:tr h="370840">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3.</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Basis om in actie te komen</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a:effectLst/>
                          <a:latin typeface="Calibri" panose="020F0502020204030204" pitchFamily="34" charset="0"/>
                          <a:ea typeface="Calibri" panose="020F0502020204030204" pitchFamily="34" charset="0"/>
                          <a:cs typeface="Times New Roman" panose="02020603050405020304" pitchFamily="18" charset="0"/>
                        </a:rPr>
                        <a:t>Doelgericht</a:t>
                      </a:r>
                      <a:br>
                        <a:rPr lang="nl-NL" sz="1200">
                          <a:effectLst/>
                          <a:latin typeface="Calibri" panose="020F0502020204030204" pitchFamily="34" charset="0"/>
                          <a:ea typeface="Calibri" panose="020F0502020204030204" pitchFamily="34" charset="0"/>
                          <a:cs typeface="Times New Roman" panose="02020603050405020304" pitchFamily="18" charset="0"/>
                        </a:rPr>
                      </a:br>
                      <a:r>
                        <a:rPr lang="nl-NL" sz="1200">
                          <a:effectLst/>
                          <a:latin typeface="Calibri" panose="020F0502020204030204" pitchFamily="34" charset="0"/>
                          <a:ea typeface="Calibri" panose="020F0502020204030204" pitchFamily="34" charset="0"/>
                          <a:cs typeface="Times New Roman" panose="02020603050405020304" pitchFamily="18" charset="0"/>
                        </a:rPr>
                        <a:t>Er worden doelen en subdoelen gesteld, zelfs als die beperkend werken. Het doel bepaalt welke acties worden verricht en welke mensen daarvoor worden ingezet</a:t>
                      </a: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Op middelen gebaseerd</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Er wordt gewerkt met de middelen die tot de beschikking staan. De mensen die ingezet worden bepalen wat er kan en moet worden gedaan in plaats van andersom</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60701856"/>
                  </a:ext>
                </a:extLst>
              </a:tr>
              <a:tr h="370840">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4.</a:t>
                      </a:r>
                      <a:br>
                        <a:rPr lang="nl-NL" sz="1200" b="1" dirty="0">
                          <a:effectLst/>
                          <a:latin typeface="Calibri" panose="020F0502020204030204" pitchFamily="34" charset="0"/>
                          <a:ea typeface="Calibri" panose="020F0502020204030204" pitchFamily="34" charset="0"/>
                          <a:cs typeface="Times New Roman" panose="02020603050405020304" pitchFamily="18" charset="0"/>
                        </a:rPr>
                      </a:br>
                      <a:r>
                        <a:rPr lang="nl-NL" sz="1200" b="1" dirty="0">
                          <a:effectLst/>
                          <a:latin typeface="Calibri" panose="020F0502020204030204" pitchFamily="34" charset="0"/>
                          <a:ea typeface="Calibri" panose="020F0502020204030204" pitchFamily="34" charset="0"/>
                          <a:cs typeface="Times New Roman" panose="02020603050405020304" pitchFamily="18" charset="0"/>
                        </a:rPr>
                        <a:t>Houding ten opzichte van risico en middelen</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a:effectLst/>
                          <a:latin typeface="Calibri" panose="020F0502020204030204" pitchFamily="34" charset="0"/>
                          <a:ea typeface="Calibri" panose="020F0502020204030204" pitchFamily="34" charset="0"/>
                          <a:cs typeface="Times New Roman" panose="02020603050405020304" pitchFamily="18" charset="0"/>
                        </a:rPr>
                        <a:t>Verwachte opbrengst</a:t>
                      </a:r>
                      <a:br>
                        <a:rPr lang="nl-NL" sz="1200">
                          <a:effectLst/>
                          <a:latin typeface="Calibri" panose="020F0502020204030204" pitchFamily="34" charset="0"/>
                          <a:ea typeface="Calibri" panose="020F0502020204030204" pitchFamily="34" charset="0"/>
                          <a:cs typeface="Times New Roman" panose="02020603050405020304" pitchFamily="18" charset="0"/>
                        </a:rPr>
                      </a:br>
                      <a:r>
                        <a:rPr lang="nl-NL" sz="1200">
                          <a:effectLst/>
                          <a:latin typeface="Calibri" panose="020F0502020204030204" pitchFamily="34" charset="0"/>
                          <a:ea typeface="Calibri" panose="020F0502020204030204" pitchFamily="34" charset="0"/>
                          <a:cs typeface="Times New Roman" panose="02020603050405020304" pitchFamily="18" charset="0"/>
                        </a:rPr>
                        <a:t>Er wordt gekeken naar maximale opbrengst en daar wordt bij gezocht wat nodig is om die te behalen. Er wordt alleen gekeken naar de maximale opbrengst</a:t>
                      </a: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Acceptabele verliezen</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Er wordt gekeken naar mogelijkheden met bevredigende opbrengsten op basis van de maximale bijdrage van de deelnemers. Er wordt gekeken naar de minimaal gewenste opbrengst</a:t>
                      </a:r>
                    </a:p>
                  </a:txBody>
                  <a:tcPr marL="68580" marR="68580" marT="0" marB="0"/>
                </a:tc>
                <a:extLst>
                  <a:ext uri="{0D108BD9-81ED-4DB2-BD59-A6C34878D82A}">
                    <a16:rowId xmlns:a16="http://schemas.microsoft.com/office/drawing/2014/main" val="2001889452"/>
                  </a:ext>
                </a:extLst>
              </a:tr>
              <a:tr h="370840">
                <a:tc>
                  <a:txBody>
                    <a:bodyPr/>
                    <a:lstStyle/>
                    <a:p>
                      <a:pPr>
                        <a:lnSpc>
                          <a:spcPct val="107000"/>
                        </a:lnSpc>
                        <a:spcAft>
                          <a:spcPts val="0"/>
                        </a:spcAft>
                      </a:pPr>
                      <a:r>
                        <a:rPr lang="nl-NL" sz="1200" b="1" dirty="0">
                          <a:effectLst/>
                          <a:latin typeface="Calibri" panose="020F0502020204030204" pitchFamily="34" charset="0"/>
                          <a:ea typeface="Calibri" panose="020F0502020204030204" pitchFamily="34" charset="0"/>
                          <a:cs typeface="Times New Roman" panose="02020603050405020304" pitchFamily="18" charset="0"/>
                        </a:rPr>
                        <a:t>5.</a:t>
                      </a:r>
                      <a:br>
                        <a:rPr lang="nl-NL" sz="1200" b="1" dirty="0">
                          <a:effectLst/>
                          <a:latin typeface="Calibri" panose="020F0502020204030204" pitchFamily="34" charset="0"/>
                          <a:ea typeface="Calibri" panose="020F0502020204030204" pitchFamily="34" charset="0"/>
                          <a:cs typeface="Times New Roman" panose="02020603050405020304" pitchFamily="18" charset="0"/>
                        </a:rPr>
                      </a:br>
                      <a:r>
                        <a:rPr lang="nl-NL" sz="1200" b="1" dirty="0">
                          <a:effectLst/>
                          <a:latin typeface="Calibri" panose="020F0502020204030204" pitchFamily="34" charset="0"/>
                          <a:ea typeface="Calibri" panose="020F0502020204030204" pitchFamily="34" charset="0"/>
                          <a:cs typeface="Times New Roman" panose="02020603050405020304" pitchFamily="18" charset="0"/>
                        </a:rPr>
                        <a:t>Houding t.o.v. buitenstaanders</a:t>
                      </a:r>
                      <a:endParaRPr lang="nl-N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200">
                          <a:effectLst/>
                          <a:latin typeface="Calibri" panose="020F0502020204030204" pitchFamily="34" charset="0"/>
                          <a:ea typeface="Calibri" panose="020F0502020204030204" pitchFamily="34" charset="0"/>
                          <a:cs typeface="Times New Roman" panose="02020603050405020304" pitchFamily="18" charset="0"/>
                        </a:rPr>
                        <a:t>Concurrentieanalyse</a:t>
                      </a:r>
                      <a:br>
                        <a:rPr lang="nl-NL" sz="1200">
                          <a:effectLst/>
                          <a:latin typeface="Calibri" panose="020F0502020204030204" pitchFamily="34" charset="0"/>
                          <a:ea typeface="Calibri" panose="020F0502020204030204" pitchFamily="34" charset="0"/>
                          <a:cs typeface="Times New Roman" panose="02020603050405020304" pitchFamily="18" charset="0"/>
                        </a:rPr>
                      </a:br>
                      <a:r>
                        <a:rPr lang="nl-NL" sz="1200">
                          <a:effectLst/>
                          <a:latin typeface="Calibri" panose="020F0502020204030204" pitchFamily="34" charset="0"/>
                          <a:ea typeface="Calibri" panose="020F0502020204030204" pitchFamily="34" charset="0"/>
                          <a:cs typeface="Times New Roman" panose="02020603050405020304" pitchFamily="18" charset="0"/>
                        </a:rPr>
                        <a:t>Buitenstaanders zijn concurrenten. Relaties zijn alleen op basis van de concurrentieanalyse en de wens om zelf zo veel mogelijk te houden wat je hebt</a:t>
                      </a:r>
                    </a:p>
                  </a:txBody>
                  <a:tcPr marL="68580" marR="68580" marT="0" marB="0"/>
                </a:tc>
                <a:tc>
                  <a:txBody>
                    <a:bodyPr/>
                    <a:lstStyle/>
                    <a:p>
                      <a:pPr>
                        <a:lnSpc>
                          <a:spcPct val="107000"/>
                        </a:lnSpc>
                        <a:spcAft>
                          <a:spcPts val="0"/>
                        </a:spcAft>
                      </a:pPr>
                      <a:r>
                        <a:rPr lang="nl-NL" sz="1200" dirty="0">
                          <a:effectLst/>
                          <a:latin typeface="Calibri" panose="020F0502020204030204" pitchFamily="34" charset="0"/>
                          <a:ea typeface="Calibri" panose="020F0502020204030204" pitchFamily="34" charset="0"/>
                          <a:cs typeface="Times New Roman" panose="02020603050405020304" pitchFamily="18" charset="0"/>
                        </a:rPr>
                        <a:t>Samenwerken</a:t>
                      </a:r>
                      <a:br>
                        <a:rPr lang="nl-NL" sz="1200" dirty="0">
                          <a:effectLst/>
                          <a:latin typeface="Calibri" panose="020F0502020204030204" pitchFamily="34" charset="0"/>
                          <a:ea typeface="Calibri" panose="020F0502020204030204" pitchFamily="34" charset="0"/>
                          <a:cs typeface="Times New Roman" panose="02020603050405020304" pitchFamily="18" charset="0"/>
                        </a:rPr>
                      </a:br>
                      <a:r>
                        <a:rPr lang="nl-NL" sz="1200" dirty="0">
                          <a:effectLst/>
                          <a:latin typeface="Calibri" panose="020F0502020204030204" pitchFamily="34" charset="0"/>
                          <a:ea typeface="Calibri" panose="020F0502020204030204" pitchFamily="34" charset="0"/>
                          <a:cs typeface="Times New Roman" panose="02020603050405020304" pitchFamily="18" charset="0"/>
                        </a:rPr>
                        <a:t>Er worden partners gezocht en gevonden om nieuwe markten aan te boren. Gelijkwaardige samenwerkingsverbanden dragen bij aan de ontwikkeling en de uiteindelijke vorm van de nieuwe onderneming</a:t>
                      </a:r>
                    </a:p>
                  </a:txBody>
                  <a:tcPr marL="68580" marR="68580" marT="0" marB="0"/>
                </a:tc>
                <a:extLst>
                  <a:ext uri="{0D108BD9-81ED-4DB2-BD59-A6C34878D82A}">
                    <a16:rowId xmlns:a16="http://schemas.microsoft.com/office/drawing/2014/main" val="3198071166"/>
                  </a:ext>
                </a:extLst>
              </a:tr>
            </a:tbl>
          </a:graphicData>
        </a:graphic>
      </p:graphicFrame>
      <p:sp>
        <p:nvSpPr>
          <p:cNvPr id="4" name="Tekstvak 3">
            <a:extLst>
              <a:ext uri="{FF2B5EF4-FFF2-40B4-BE49-F238E27FC236}">
                <a16:creationId xmlns:a16="http://schemas.microsoft.com/office/drawing/2014/main" id="{5E23A0BE-8E7E-4BEF-B1BB-727B1579F145}"/>
              </a:ext>
            </a:extLst>
          </p:cNvPr>
          <p:cNvSpPr txBox="1"/>
          <p:nvPr/>
        </p:nvSpPr>
        <p:spPr>
          <a:xfrm>
            <a:off x="192947" y="86716"/>
            <a:ext cx="2975495" cy="830997"/>
          </a:xfrm>
          <a:prstGeom prst="rect">
            <a:avLst/>
          </a:prstGeom>
          <a:solidFill>
            <a:schemeClr val="bg1"/>
          </a:solidFill>
        </p:spPr>
        <p:txBody>
          <a:bodyPr wrap="none" rtlCol="0">
            <a:spAutoFit/>
          </a:bodyPr>
          <a:lstStyle/>
          <a:p>
            <a:r>
              <a:rPr lang="nl-NL" sz="4800" b="1" dirty="0"/>
              <a:t>De Theorie</a:t>
            </a:r>
          </a:p>
        </p:txBody>
      </p:sp>
    </p:spTree>
    <p:extLst>
      <p:ext uri="{BB962C8B-B14F-4D97-AF65-F5344CB8AC3E}">
        <p14:creationId xmlns:p14="http://schemas.microsoft.com/office/powerpoint/2010/main" val="5496642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Vandaag is </a:t>
            </a:r>
            <a:r>
              <a:rPr lang="nl-NL" b="1" dirty="0" err="1"/>
              <a:t>pizzadag</a:t>
            </a:r>
            <a:r>
              <a:rPr lang="nl-NL" b="1" dirty="0"/>
              <a:t>! – </a:t>
            </a:r>
            <a:br>
              <a:rPr lang="nl-NL" b="1" dirty="0"/>
            </a:br>
            <a:r>
              <a:rPr lang="nl-NL" b="1" dirty="0"/>
              <a:t>Hoe gaat het in de klas?</a:t>
            </a:r>
          </a:p>
        </p:txBody>
      </p:sp>
      <p:sp>
        <p:nvSpPr>
          <p:cNvPr id="3" name="Tijdelijke aanduiding voor inhoud 2">
            <a:extLst>
              <a:ext uri="{FF2B5EF4-FFF2-40B4-BE49-F238E27FC236}">
                <a16:creationId xmlns:a16="http://schemas.microsoft.com/office/drawing/2014/main" id="{66F52668-9D12-47BC-8478-BA5627017373}"/>
              </a:ext>
            </a:extLst>
          </p:cNvPr>
          <p:cNvSpPr>
            <a:spLocks noGrp="1"/>
          </p:cNvSpPr>
          <p:nvPr>
            <p:ph idx="1"/>
          </p:nvPr>
        </p:nvSpPr>
        <p:spPr>
          <a:xfrm>
            <a:off x="838200" y="2457973"/>
            <a:ext cx="10515600" cy="4102218"/>
          </a:xfrm>
        </p:spPr>
        <p:txBody>
          <a:bodyPr>
            <a:normAutofit fontScale="40000" lnSpcReduction="20000"/>
          </a:bodyPr>
          <a:lstStyle/>
          <a:p>
            <a:r>
              <a:rPr lang="nl-NL" sz="5000" b="1" dirty="0"/>
              <a:t>Leerlingen zijn geneigd slecht te lezen en gelijk beginnen met oplossen. Geef duidelijk aan dat er goed moet worden gelezen.</a:t>
            </a:r>
            <a:br>
              <a:rPr lang="nl-NL" b="1" dirty="0"/>
            </a:br>
            <a:br>
              <a:rPr lang="nl-NL" b="1" dirty="0"/>
            </a:br>
            <a:endParaRPr lang="nl-NL" b="1" dirty="0"/>
          </a:p>
          <a:p>
            <a:r>
              <a:rPr lang="nl-NL" sz="5000" b="1" dirty="0"/>
              <a:t>Leerlingen denken traditioneel. Help de  effectuation-groepen met leidende vragen zoals</a:t>
            </a:r>
            <a:br>
              <a:rPr lang="nl-NL" b="1" dirty="0"/>
            </a:br>
            <a:r>
              <a:rPr lang="nl-NL" sz="4000" b="1" dirty="0"/>
              <a:t>- Waar staat dat je zelf je pizza met samenstellen? (benoem nogmaals, al staat het in de opdracht)</a:t>
            </a:r>
            <a:br>
              <a:rPr lang="nl-NL" sz="4000" b="1" dirty="0"/>
            </a:br>
            <a:r>
              <a:rPr lang="nl-NL" sz="4000" b="1" dirty="0"/>
              <a:t>- Hoe zou het anders kunnen?</a:t>
            </a:r>
            <a:br>
              <a:rPr lang="nl-NL" sz="4000" b="1" dirty="0"/>
            </a:br>
            <a:r>
              <a:rPr lang="nl-NL" sz="4000" b="1" dirty="0"/>
              <a:t>- Zodra leerlingen een goede suggestie geven als “de klant kan samenstellen”: “Ga daar op door!”</a:t>
            </a:r>
            <a:br>
              <a:rPr lang="nl-NL" b="1" dirty="0"/>
            </a:br>
            <a:endParaRPr lang="nl-NL" b="1" dirty="0"/>
          </a:p>
          <a:p>
            <a:r>
              <a:rPr lang="nl-NL" sz="5100" b="1" dirty="0"/>
              <a:t>Geef leerlingen duidelijk aan dat ze zich aan de opdracht houden en niet zelf van alles erbij verzinnen</a:t>
            </a:r>
            <a:br>
              <a:rPr lang="nl-NL" sz="5100" b="1" dirty="0"/>
            </a:br>
            <a:endParaRPr lang="nl-NL" sz="5100" b="1" dirty="0"/>
          </a:p>
          <a:p>
            <a:r>
              <a:rPr lang="nl-NL" sz="5100" b="1" dirty="0"/>
              <a:t>Verschillenanalyse:</a:t>
            </a:r>
          </a:p>
          <a:p>
            <a:pPr lvl="1"/>
            <a:r>
              <a:rPr lang="nl-NL" sz="4000" b="1" dirty="0"/>
              <a:t>meeste leerlingen zien het verschil van wel of niet gebruik van marktonderzoek</a:t>
            </a:r>
          </a:p>
          <a:p>
            <a:pPr lvl="1"/>
            <a:r>
              <a:rPr lang="nl-NL" sz="4000" b="1" dirty="0"/>
              <a:t>Creativiteit </a:t>
            </a:r>
            <a:r>
              <a:rPr lang="nl-NL" sz="4000" b="1" dirty="0" err="1"/>
              <a:t>an</a:t>
            </a:r>
            <a:r>
              <a:rPr lang="nl-NL" sz="4000" b="1" dirty="0"/>
              <a:t> </a:t>
            </a:r>
            <a:r>
              <a:rPr lang="nl-NL" sz="4000" b="1" dirty="0" err="1"/>
              <a:t>sich</a:t>
            </a:r>
            <a:r>
              <a:rPr lang="nl-NL" sz="4000" b="1" dirty="0"/>
              <a:t> wordt niet vaak benoemd, wel wordt er aangegeven dat er al dan niet moet worden gerekend</a:t>
            </a:r>
          </a:p>
          <a:p>
            <a:pPr lvl="1"/>
            <a:r>
              <a:rPr lang="nl-NL" sz="4000" b="1" dirty="0"/>
              <a:t>Ook naar voren komt dat de effectuation-groep vrijheid heeft in samenstellen en de causation-groep kan kiezen uit drie pizza’s</a:t>
            </a:r>
            <a:br>
              <a:rPr lang="nl-NL" b="1" dirty="0"/>
            </a:br>
            <a:br>
              <a:rPr lang="nl-NL" b="1" dirty="0"/>
            </a:br>
            <a:br>
              <a:rPr lang="nl-NL" b="1" dirty="0"/>
            </a:br>
            <a:endParaRPr lang="nl-NL" b="1" dirty="0"/>
          </a:p>
        </p:txBody>
      </p:sp>
      <p:pic>
        <p:nvPicPr>
          <p:cNvPr id="4" name="Afbeelding 3">
            <a:extLst>
              <a:ext uri="{FF2B5EF4-FFF2-40B4-BE49-F238E27FC236}">
                <a16:creationId xmlns:a16="http://schemas.microsoft.com/office/drawing/2014/main" id="{433926F2-160B-4D7B-9BDA-885637A661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spTree>
    <p:extLst>
      <p:ext uri="{BB962C8B-B14F-4D97-AF65-F5344CB8AC3E}">
        <p14:creationId xmlns:p14="http://schemas.microsoft.com/office/powerpoint/2010/main" val="31920944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942332"/>
            <a:ext cx="10515600" cy="1325563"/>
          </a:xfrm>
        </p:spPr>
        <p:txBody>
          <a:bodyPr/>
          <a:lstStyle/>
          <a:p>
            <a:r>
              <a:rPr lang="nl-NL" dirty="0">
                <a:solidFill>
                  <a:srgbClr val="C1003E"/>
                </a:solidFill>
              </a:rPr>
              <a:t>Doel van deze opdracht</a:t>
            </a:r>
            <a:endParaRPr lang="nl-NL" sz="2800" dirty="0">
              <a:solidFill>
                <a:srgbClr val="C1003E"/>
              </a:solidFill>
            </a:endParaRPr>
          </a:p>
        </p:txBody>
      </p:sp>
      <p:graphicFrame>
        <p:nvGraphicFramePr>
          <p:cNvPr id="4" name="Tabel 3"/>
          <p:cNvGraphicFramePr>
            <a:graphicFrameLocks noGrp="1"/>
          </p:cNvGraphicFramePr>
          <p:nvPr>
            <p:extLst/>
          </p:nvPr>
        </p:nvGraphicFramePr>
        <p:xfrm>
          <a:off x="914400" y="1902930"/>
          <a:ext cx="8127999" cy="4277360"/>
        </p:xfrm>
        <a:graphic>
          <a:graphicData uri="http://schemas.openxmlformats.org/drawingml/2006/table">
            <a:tbl>
              <a:tblPr firstRow="1" bandRow="1">
                <a:tableStyleId>{5C22544A-7EE6-4342-B048-85BDC9FD1C3A}</a:tableStyleId>
              </a:tblPr>
              <a:tblGrid>
                <a:gridCol w="1555262">
                  <a:extLst>
                    <a:ext uri="{9D8B030D-6E8A-4147-A177-3AD203B41FA5}">
                      <a16:colId xmlns:a16="http://schemas.microsoft.com/office/drawing/2014/main" val="20000"/>
                    </a:ext>
                  </a:extLst>
                </a:gridCol>
                <a:gridCol w="1891323">
                  <a:extLst>
                    <a:ext uri="{9D8B030D-6E8A-4147-A177-3AD203B41FA5}">
                      <a16:colId xmlns:a16="http://schemas.microsoft.com/office/drawing/2014/main" val="20001"/>
                    </a:ext>
                  </a:extLst>
                </a:gridCol>
                <a:gridCol w="4681414">
                  <a:extLst>
                    <a:ext uri="{9D8B030D-6E8A-4147-A177-3AD203B41FA5}">
                      <a16:colId xmlns:a16="http://schemas.microsoft.com/office/drawing/2014/main" val="20002"/>
                    </a:ext>
                  </a:extLst>
                </a:gridCol>
              </a:tblGrid>
              <a:tr h="370840">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400" b="1" i="0" u="none" strike="noStrike" kern="1200" baseline="0" dirty="0">
                          <a:solidFill>
                            <a:schemeClr val="lt1"/>
                          </a:solidFill>
                          <a:latin typeface="+mn-lt"/>
                          <a:ea typeface="+mn-ea"/>
                          <a:cs typeface="+mn-cs"/>
                        </a:rPr>
                        <a:t>In dat verband kan de kandidaat </a:t>
                      </a:r>
                      <a:r>
                        <a:rPr lang="nl-NL" sz="1400" b="0" i="0" u="none" strike="noStrike" kern="1200" baseline="0" dirty="0">
                          <a:solidFill>
                            <a:schemeClr val="lt1"/>
                          </a:solidFill>
                          <a:latin typeface="+mn-lt"/>
                          <a:ea typeface="+mn-ea"/>
                          <a:cs typeface="+mn-cs"/>
                        </a:rPr>
                        <a:t>	</a:t>
                      </a:r>
                    </a:p>
                  </a:txBody>
                  <a:tcPr/>
                </a:tc>
                <a:tc hMerge="1">
                  <a:txBody>
                    <a:bodyPr/>
                    <a:lstStyle/>
                    <a:p>
                      <a:endParaRPr lang="nl-NL"/>
                    </a:p>
                  </a:txBody>
                  <a:tcPr/>
                </a:tc>
                <a:tc hMerge="1">
                  <a:txBody>
                    <a:bodyPr/>
                    <a:lstStyle/>
                    <a:p>
                      <a:endParaRPr lang="nl-NL" dirty="0"/>
                    </a:p>
                  </a:txBody>
                  <a:tcPr/>
                </a:tc>
                <a:extLst>
                  <a:ext uri="{0D108BD9-81ED-4DB2-BD59-A6C34878D82A}">
                    <a16:rowId xmlns:a16="http://schemas.microsoft.com/office/drawing/2014/main" val="10000"/>
                  </a:ext>
                </a:extLst>
              </a:tr>
              <a:tr h="370840">
                <a:tc>
                  <a:txBody>
                    <a:bodyPr/>
                    <a:lstStyle/>
                    <a:p>
                      <a:r>
                        <a:rPr lang="nl-NL" sz="1400" dirty="0"/>
                        <a:t>12.2</a:t>
                      </a:r>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400" b="0" i="0" u="none" strike="noStrike" kern="1200" baseline="0" dirty="0">
                          <a:solidFill>
                            <a:schemeClr val="dk1"/>
                          </a:solidFill>
                          <a:latin typeface="+mn-lt"/>
                          <a:ea typeface="+mn-ea"/>
                          <a:cs typeface="+mn-cs"/>
                        </a:rPr>
                        <a:t>de rol van de ondernemer bij het (creatieve) proces voor de oprichting van een eenmanszaak uitleggen. 	</a:t>
                      </a:r>
                    </a:p>
                  </a:txBody>
                  <a:tcPr/>
                </a:tc>
                <a:tc hMerge="1">
                  <a:txBody>
                    <a:bodyPr/>
                    <a:lstStyle/>
                    <a:p>
                      <a:endParaRPr lang="nl-NL" dirty="0"/>
                    </a:p>
                  </a:txBody>
                  <a:tcPr/>
                </a:tc>
                <a:extLst>
                  <a:ext uri="{0D108BD9-81ED-4DB2-BD59-A6C34878D82A}">
                    <a16:rowId xmlns:a16="http://schemas.microsoft.com/office/drawing/2014/main" val="10001"/>
                  </a:ext>
                </a:extLst>
              </a:tr>
              <a:tr h="370840">
                <a:tc>
                  <a:txBody>
                    <a:bodyPr/>
                    <a:lstStyle/>
                    <a:p>
                      <a:endParaRPr lang="nl-NL" sz="1400" dirty="0"/>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400" b="0" i="0" u="none" strike="noStrike" kern="1200" baseline="0" dirty="0">
                          <a:solidFill>
                            <a:schemeClr val="dk1"/>
                          </a:solidFill>
                          <a:latin typeface="+mn-lt"/>
                          <a:ea typeface="+mn-ea"/>
                          <a:cs typeface="+mn-cs"/>
                        </a:rPr>
                        <a:t>12.2.1 de benaderingswijzen van </a:t>
                      </a:r>
                      <a:r>
                        <a:rPr lang="nl-NL" sz="1400" b="0" i="0" u="none" strike="noStrike" kern="1200" baseline="0" dirty="0" err="1">
                          <a:solidFill>
                            <a:schemeClr val="dk1"/>
                          </a:solidFill>
                          <a:latin typeface="+mn-lt"/>
                          <a:ea typeface="+mn-ea"/>
                          <a:cs typeface="+mn-cs"/>
                        </a:rPr>
                        <a:t>causation</a:t>
                      </a:r>
                      <a:r>
                        <a:rPr lang="nl-NL" sz="1400" b="0" i="0" u="none" strike="noStrike" kern="1200" baseline="0" dirty="0">
                          <a:solidFill>
                            <a:schemeClr val="dk1"/>
                          </a:solidFill>
                          <a:latin typeface="+mn-lt"/>
                          <a:ea typeface="+mn-ea"/>
                          <a:cs typeface="+mn-cs"/>
                        </a:rPr>
                        <a:t> en </a:t>
                      </a:r>
                      <a:r>
                        <a:rPr lang="nl-NL" sz="1400" b="0" i="0" u="none" strike="noStrike" kern="1200" baseline="0" dirty="0" err="1">
                          <a:solidFill>
                            <a:schemeClr val="dk1"/>
                          </a:solidFill>
                          <a:latin typeface="+mn-lt"/>
                          <a:ea typeface="+mn-ea"/>
                          <a:cs typeface="+mn-cs"/>
                        </a:rPr>
                        <a:t>effectuation</a:t>
                      </a:r>
                      <a:r>
                        <a:rPr lang="nl-NL" sz="1400" b="0" i="0" u="none" strike="noStrike" kern="1200" baseline="0" dirty="0">
                          <a:solidFill>
                            <a:schemeClr val="dk1"/>
                          </a:solidFill>
                          <a:latin typeface="+mn-lt"/>
                          <a:ea typeface="+mn-ea"/>
                          <a:cs typeface="+mn-cs"/>
                        </a:rPr>
                        <a:t> uitleggen </a:t>
                      </a:r>
                    </a:p>
                  </a:txBody>
                  <a:tcPr/>
                </a:tc>
                <a:tc hMerge="1">
                  <a:txBody>
                    <a:bodyPr/>
                    <a:lstStyle/>
                    <a:p>
                      <a:endParaRPr lang="nl-NL"/>
                    </a:p>
                  </a:txBody>
                  <a:tcPr/>
                </a:tc>
                <a:extLst>
                  <a:ext uri="{0D108BD9-81ED-4DB2-BD59-A6C34878D82A}">
                    <a16:rowId xmlns:a16="http://schemas.microsoft.com/office/drawing/2014/main" val="10002"/>
                  </a:ext>
                </a:extLst>
              </a:tr>
              <a:tr h="370840">
                <a:tc>
                  <a:txBody>
                    <a:bodyPr/>
                    <a:lstStyle/>
                    <a:p>
                      <a:endParaRPr lang="nl-NL" sz="1400" dirty="0"/>
                    </a:p>
                  </a:txBody>
                  <a:tcPr/>
                </a:tc>
                <a:tc gridSpan="2">
                  <a:txBody>
                    <a:bodyPr/>
                    <a:lstStyle/>
                    <a:p>
                      <a:r>
                        <a:rPr lang="nl-NL" sz="1400" b="0" i="0" u="none" strike="noStrike" kern="1200" baseline="0" dirty="0">
                          <a:solidFill>
                            <a:schemeClr val="dk1"/>
                          </a:solidFill>
                          <a:latin typeface="+mn-lt"/>
                          <a:ea typeface="+mn-ea"/>
                          <a:cs typeface="+mn-cs"/>
                        </a:rPr>
                        <a:t>12.2.2 de verschillende fasen noemen bij het proces van </a:t>
                      </a:r>
                      <a:r>
                        <a:rPr lang="nl-NL" sz="1400" b="0" i="0" u="none" strike="noStrike" kern="1200" baseline="0" dirty="0" err="1">
                          <a:solidFill>
                            <a:schemeClr val="dk1"/>
                          </a:solidFill>
                          <a:latin typeface="+mn-lt"/>
                          <a:ea typeface="+mn-ea"/>
                          <a:cs typeface="+mn-cs"/>
                        </a:rPr>
                        <a:t>causation</a:t>
                      </a:r>
                      <a:r>
                        <a:rPr lang="nl-NL" sz="1400" b="0" i="0" u="none" strike="noStrike" kern="1200" baseline="0" dirty="0">
                          <a:solidFill>
                            <a:schemeClr val="dk1"/>
                          </a:solidFill>
                          <a:latin typeface="+mn-lt"/>
                          <a:ea typeface="+mn-ea"/>
                          <a:cs typeface="+mn-cs"/>
                        </a:rPr>
                        <a:t>: marktdefinitie, segmentatie/richten en positioneren. 	</a:t>
                      </a:r>
                    </a:p>
                  </a:txBody>
                  <a:tcPr/>
                </a:tc>
                <a:tc hMerge="1">
                  <a:txBody>
                    <a:bodyPr/>
                    <a:lstStyle/>
                    <a:p>
                      <a:endParaRPr lang="nl-NL"/>
                    </a:p>
                  </a:txBody>
                  <a:tcPr/>
                </a:tc>
                <a:extLst>
                  <a:ext uri="{0D108BD9-81ED-4DB2-BD59-A6C34878D82A}">
                    <a16:rowId xmlns:a16="http://schemas.microsoft.com/office/drawing/2014/main" val="10003"/>
                  </a:ext>
                </a:extLst>
              </a:tr>
              <a:tr h="370840">
                <a:tc>
                  <a:txBody>
                    <a:bodyPr/>
                    <a:lstStyle/>
                    <a:p>
                      <a:endParaRPr lang="nl-NL" sz="1400" dirty="0"/>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400" b="0" i="0" u="none" strike="noStrike" kern="1200" baseline="0" dirty="0">
                          <a:solidFill>
                            <a:schemeClr val="dk1"/>
                          </a:solidFill>
                          <a:latin typeface="+mn-lt"/>
                          <a:ea typeface="+mn-ea"/>
                          <a:cs typeface="+mn-cs"/>
                        </a:rPr>
                        <a:t>12.2.3 de verschillende fasen noemen bij het proces van </a:t>
                      </a:r>
                      <a:r>
                        <a:rPr lang="nl-NL" sz="1400" b="0" i="0" u="none" strike="noStrike" kern="1200" baseline="0" dirty="0" err="1">
                          <a:solidFill>
                            <a:schemeClr val="dk1"/>
                          </a:solidFill>
                          <a:latin typeface="+mn-lt"/>
                          <a:ea typeface="+mn-ea"/>
                          <a:cs typeface="+mn-cs"/>
                        </a:rPr>
                        <a:t>effectuation</a:t>
                      </a:r>
                      <a:r>
                        <a:rPr lang="nl-NL" sz="1400" b="0" i="0" u="none" strike="noStrike" kern="1200" baseline="0" dirty="0">
                          <a:solidFill>
                            <a:schemeClr val="dk1"/>
                          </a:solidFill>
                          <a:latin typeface="+mn-lt"/>
                          <a:ea typeface="+mn-ea"/>
                          <a:cs typeface="+mn-cs"/>
                        </a:rPr>
                        <a:t>: nieuwe markten, strategische partners toevoegen en stakeholders betrekken. 	</a:t>
                      </a:r>
                    </a:p>
                  </a:txBody>
                  <a:tcPr/>
                </a:tc>
                <a:tc hMerge="1">
                  <a:txBody>
                    <a:bodyPr/>
                    <a:lstStyle/>
                    <a:p>
                      <a:endParaRPr lang="nl-NL"/>
                    </a:p>
                  </a:txBody>
                  <a:tcPr/>
                </a:tc>
                <a:extLst>
                  <a:ext uri="{0D108BD9-81ED-4DB2-BD59-A6C34878D82A}">
                    <a16:rowId xmlns:a16="http://schemas.microsoft.com/office/drawing/2014/main" val="10004"/>
                  </a:ext>
                </a:extLst>
              </a:tr>
              <a:tr h="370840">
                <a:tc>
                  <a:txBody>
                    <a:bodyPr/>
                    <a:lstStyle/>
                    <a:p>
                      <a:endParaRPr lang="nl-NL" sz="1400" dirty="0"/>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400" b="0" i="1" u="none" strike="noStrike" kern="1200" baseline="0" dirty="0">
                          <a:solidFill>
                            <a:schemeClr val="dk1"/>
                          </a:solidFill>
                          <a:latin typeface="+mn-lt"/>
                          <a:ea typeface="+mn-ea"/>
                          <a:cs typeface="+mn-cs"/>
                        </a:rPr>
                        <a:t>12.2.4 beoordelen in hoeverre de uitvoering van </a:t>
                      </a:r>
                      <a:r>
                        <a:rPr lang="nl-NL" sz="1400" b="0" i="1" u="none" strike="noStrike" kern="1200" baseline="0" dirty="0" err="1">
                          <a:solidFill>
                            <a:schemeClr val="dk1"/>
                          </a:solidFill>
                          <a:latin typeface="+mn-lt"/>
                          <a:ea typeface="+mn-ea"/>
                          <a:cs typeface="+mn-cs"/>
                        </a:rPr>
                        <a:t>causation</a:t>
                      </a:r>
                      <a:r>
                        <a:rPr lang="nl-NL" sz="1400" b="0" i="1" u="none" strike="noStrike" kern="1200" baseline="0" dirty="0">
                          <a:solidFill>
                            <a:schemeClr val="dk1"/>
                          </a:solidFill>
                          <a:latin typeface="+mn-lt"/>
                          <a:ea typeface="+mn-ea"/>
                          <a:cs typeface="+mn-cs"/>
                        </a:rPr>
                        <a:t> en </a:t>
                      </a:r>
                      <a:r>
                        <a:rPr lang="nl-NL" sz="1400" b="0" i="1" u="none" strike="noStrike" kern="1200" baseline="0" dirty="0" err="1">
                          <a:solidFill>
                            <a:schemeClr val="dk1"/>
                          </a:solidFill>
                          <a:latin typeface="+mn-lt"/>
                          <a:ea typeface="+mn-ea"/>
                          <a:cs typeface="+mn-cs"/>
                        </a:rPr>
                        <a:t>effectuation</a:t>
                      </a:r>
                      <a:r>
                        <a:rPr lang="nl-NL" sz="1400" b="0" i="1" u="none" strike="noStrike" kern="1200" baseline="0" dirty="0">
                          <a:solidFill>
                            <a:schemeClr val="dk1"/>
                          </a:solidFill>
                          <a:latin typeface="+mn-lt"/>
                          <a:ea typeface="+mn-ea"/>
                          <a:cs typeface="+mn-cs"/>
                        </a:rPr>
                        <a:t> bijdragen aan de realisatie van de ondernemersdoelstelling (Extra voor VWO) 	</a:t>
                      </a:r>
                    </a:p>
                  </a:txBody>
                  <a:tcPr/>
                </a:tc>
                <a:tc hMerge="1">
                  <a:txBody>
                    <a:bodyPr/>
                    <a:lstStyle/>
                    <a:p>
                      <a:endParaRPr lang="nl-NL"/>
                    </a:p>
                  </a:txBody>
                  <a:tcPr/>
                </a:tc>
                <a:extLst>
                  <a:ext uri="{0D108BD9-81ED-4DB2-BD59-A6C34878D82A}">
                    <a16:rowId xmlns:a16="http://schemas.microsoft.com/office/drawing/2014/main" val="10005"/>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400" b="0" i="0" u="none" strike="noStrike" kern="1200" baseline="0" dirty="0">
                          <a:solidFill>
                            <a:schemeClr val="dk1"/>
                          </a:solidFill>
                          <a:latin typeface="+mn-lt"/>
                          <a:ea typeface="+mn-ea"/>
                          <a:cs typeface="+mn-cs"/>
                        </a:rPr>
                        <a:t>Belangrijkste begrippen </a:t>
                      </a:r>
                    </a:p>
                  </a:txBody>
                  <a:tcPr/>
                </a:tc>
                <a:tc>
                  <a:txBody>
                    <a:bodyPr/>
                    <a:lstStyle/>
                    <a:p>
                      <a:pPr marL="285750" indent="-285750">
                        <a:buFont typeface="Arial" panose="020B0604020202020204" pitchFamily="34" charset="0"/>
                        <a:buChar char="•"/>
                      </a:pPr>
                      <a:r>
                        <a:rPr lang="nl-NL" sz="1400" b="0" i="0" u="none" strike="noStrike" kern="1200" baseline="0" dirty="0" err="1">
                          <a:solidFill>
                            <a:schemeClr val="dk1"/>
                          </a:solidFill>
                          <a:latin typeface="+mn-lt"/>
                          <a:ea typeface="+mn-ea"/>
                          <a:cs typeface="+mn-cs"/>
                        </a:rPr>
                        <a:t>causation</a:t>
                      </a:r>
                      <a:r>
                        <a:rPr lang="nl-NL" sz="1400" b="0" i="0" u="none" strike="noStrike" kern="1200" baseline="0" dirty="0">
                          <a:solidFill>
                            <a:schemeClr val="dk1"/>
                          </a:solidFill>
                          <a:latin typeface="+mn-lt"/>
                          <a:ea typeface="+mn-ea"/>
                          <a:cs typeface="+mn-cs"/>
                        </a:rPr>
                        <a:t> </a:t>
                      </a:r>
                    </a:p>
                    <a:p>
                      <a:r>
                        <a:rPr lang="nl-NL" sz="1400" b="0" i="0" u="none" strike="noStrike" kern="1200" baseline="0" dirty="0">
                          <a:solidFill>
                            <a:schemeClr val="dk1"/>
                          </a:solidFill>
                          <a:latin typeface="+mn-lt"/>
                          <a:ea typeface="+mn-ea"/>
                          <a:cs typeface="+mn-cs"/>
                        </a:rPr>
                        <a:t>	</a:t>
                      </a:r>
                    </a:p>
                  </a:txBody>
                  <a:tcPr/>
                </a:tc>
                <a:tc>
                  <a:txBody>
                    <a:bodyPr/>
                    <a:lstStyle/>
                    <a:p>
                      <a:pPr marL="285750" indent="-285750">
                        <a:buFont typeface="Arial" panose="020B0604020202020204" pitchFamily="34" charset="0"/>
                        <a:buChar char="•"/>
                      </a:pPr>
                      <a:r>
                        <a:rPr lang="nl-NL" sz="1400" b="0" i="0" u="none" strike="noStrike" kern="1200" baseline="0" dirty="0">
                          <a:solidFill>
                            <a:schemeClr val="dk1"/>
                          </a:solidFill>
                          <a:latin typeface="+mn-lt"/>
                          <a:ea typeface="+mn-ea"/>
                          <a:cs typeface="+mn-cs"/>
                        </a:rPr>
                        <a:t>marktdefinitie, </a:t>
                      </a:r>
                    </a:p>
                    <a:p>
                      <a:pPr marL="285750" indent="-285750">
                        <a:buFont typeface="Arial" panose="020B0604020202020204" pitchFamily="34" charset="0"/>
                        <a:buChar char="•"/>
                      </a:pPr>
                      <a:r>
                        <a:rPr lang="nl-NL" sz="1400" b="0" i="0" u="none" strike="noStrike" kern="1200" baseline="0" dirty="0">
                          <a:solidFill>
                            <a:schemeClr val="dk1"/>
                          </a:solidFill>
                          <a:latin typeface="+mn-lt"/>
                          <a:ea typeface="+mn-ea"/>
                          <a:cs typeface="+mn-cs"/>
                        </a:rPr>
                        <a:t>segmentatie/ richten</a:t>
                      </a:r>
                    </a:p>
                    <a:p>
                      <a:pPr marL="285750" indent="-285750">
                        <a:buFont typeface="Arial" panose="020B0604020202020204" pitchFamily="34" charset="0"/>
                        <a:buChar char="•"/>
                      </a:pPr>
                      <a:r>
                        <a:rPr lang="nl-NL" sz="1400" b="0" i="0" u="none" strike="noStrike" kern="1200" baseline="0" dirty="0">
                          <a:solidFill>
                            <a:schemeClr val="dk1"/>
                          </a:solidFill>
                          <a:latin typeface="+mn-lt"/>
                          <a:ea typeface="+mn-ea"/>
                          <a:cs typeface="+mn-cs"/>
                        </a:rPr>
                        <a:t>positioneren</a:t>
                      </a:r>
                    </a:p>
                  </a:txBody>
                  <a:tcPr/>
                </a:tc>
                <a:extLst>
                  <a:ext uri="{0D108BD9-81ED-4DB2-BD59-A6C34878D82A}">
                    <a16:rowId xmlns:a16="http://schemas.microsoft.com/office/drawing/2014/main" val="10006"/>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nl-NL" sz="1400" b="0" i="0" u="none" strike="noStrike" kern="1200" baseline="0" dirty="0">
                        <a:solidFill>
                          <a:schemeClr val="dk1"/>
                        </a:solidFill>
                        <a:latin typeface="+mn-lt"/>
                        <a:ea typeface="+mn-ea"/>
                        <a:cs typeface="+mn-cs"/>
                      </a:endParaRPr>
                    </a:p>
                  </a:txBody>
                  <a:tcPr/>
                </a:tc>
                <a:tc>
                  <a:txBody>
                    <a:bodyPr/>
                    <a:lstStyle/>
                    <a:p>
                      <a:pPr marL="285750" indent="-285750">
                        <a:buFont typeface="Arial" panose="020B0604020202020204" pitchFamily="34" charset="0"/>
                        <a:buChar char="•"/>
                      </a:pPr>
                      <a:r>
                        <a:rPr lang="nl-NL" sz="1400" b="0" i="0" u="none" strike="noStrike" kern="1200" baseline="0" dirty="0" err="1">
                          <a:solidFill>
                            <a:schemeClr val="dk1"/>
                          </a:solidFill>
                          <a:latin typeface="+mn-lt"/>
                          <a:ea typeface="+mn-ea"/>
                          <a:cs typeface="+mn-cs"/>
                        </a:rPr>
                        <a:t>effectuation</a:t>
                      </a:r>
                      <a:r>
                        <a:rPr lang="nl-NL" sz="1400" b="0" i="0" u="none" strike="noStrike" kern="1200" baseline="0" dirty="0">
                          <a:solidFill>
                            <a:schemeClr val="dk1"/>
                          </a:solidFill>
                          <a:latin typeface="+mn-lt"/>
                          <a:ea typeface="+mn-ea"/>
                          <a:cs typeface="+mn-cs"/>
                        </a:rPr>
                        <a:t> </a:t>
                      </a:r>
                    </a:p>
                    <a:p>
                      <a:r>
                        <a:rPr lang="nl-NL" sz="1400" b="0" i="0" u="none" strike="noStrike" kern="1200" baseline="0" dirty="0">
                          <a:solidFill>
                            <a:schemeClr val="dk1"/>
                          </a:solidFill>
                          <a:latin typeface="+mn-lt"/>
                          <a:ea typeface="+mn-ea"/>
                          <a:cs typeface="+mn-cs"/>
                        </a:rPr>
                        <a:t>	</a:t>
                      </a:r>
                    </a:p>
                    <a:p>
                      <a:endParaRPr lang="nl-NL" sz="1400" b="0" i="0" u="none" strike="noStrike" kern="1200" baseline="0" dirty="0">
                        <a:solidFill>
                          <a:schemeClr val="dk1"/>
                        </a:solidFill>
                        <a:latin typeface="+mn-lt"/>
                        <a:ea typeface="+mn-ea"/>
                        <a:cs typeface="+mn-cs"/>
                      </a:endParaRPr>
                    </a:p>
                  </a:txBody>
                  <a:tcPr/>
                </a:tc>
                <a:tc>
                  <a:txBody>
                    <a:bodyPr/>
                    <a:lstStyle/>
                    <a:p>
                      <a:pPr marL="285750" indent="-285750">
                        <a:buFont typeface="Arial" panose="020B0604020202020204" pitchFamily="34" charset="0"/>
                        <a:buChar char="•"/>
                      </a:pPr>
                      <a:r>
                        <a:rPr lang="nl-NL" sz="1400" b="0" i="0" u="none" strike="noStrike" kern="1200" baseline="0" dirty="0">
                          <a:solidFill>
                            <a:schemeClr val="dk1"/>
                          </a:solidFill>
                          <a:latin typeface="+mn-lt"/>
                          <a:ea typeface="+mn-ea"/>
                          <a:cs typeface="+mn-cs"/>
                        </a:rPr>
                        <a:t>nieuwe markten en uitgaan van beschikbare middelen </a:t>
                      </a:r>
                    </a:p>
                    <a:p>
                      <a:pPr marL="285750" indent="-285750">
                        <a:buFont typeface="Arial" panose="020B0604020202020204" pitchFamily="34" charset="0"/>
                        <a:buChar char="•"/>
                      </a:pPr>
                      <a:r>
                        <a:rPr lang="nl-NL" sz="1400" b="0" i="0" u="none" strike="noStrike" kern="1200" baseline="0" dirty="0">
                          <a:solidFill>
                            <a:schemeClr val="dk1"/>
                          </a:solidFill>
                          <a:latin typeface="+mn-lt"/>
                          <a:ea typeface="+mn-ea"/>
                          <a:cs typeface="+mn-cs"/>
                        </a:rPr>
                        <a:t>strategische partners </a:t>
                      </a:r>
                    </a:p>
                    <a:p>
                      <a:pPr marL="285750" indent="-285750">
                        <a:buFont typeface="Arial" panose="020B0604020202020204" pitchFamily="34" charset="0"/>
                        <a:buChar char="•"/>
                      </a:pPr>
                      <a:r>
                        <a:rPr lang="nl-NL" sz="1400" b="0" i="0" u="none" strike="noStrike" kern="1200" baseline="0" dirty="0">
                          <a:solidFill>
                            <a:schemeClr val="dk1"/>
                          </a:solidFill>
                          <a:latin typeface="+mn-lt"/>
                          <a:ea typeface="+mn-ea"/>
                          <a:cs typeface="+mn-cs"/>
                        </a:rPr>
                        <a:t>stakeholders </a:t>
                      </a:r>
                    </a:p>
                  </a:txBody>
                  <a:tcPr/>
                </a:tc>
                <a:extLst>
                  <a:ext uri="{0D108BD9-81ED-4DB2-BD59-A6C34878D82A}">
                    <a16:rowId xmlns:a16="http://schemas.microsoft.com/office/drawing/2014/main" val="10007"/>
                  </a:ext>
                </a:extLst>
              </a:tr>
            </a:tbl>
          </a:graphicData>
        </a:graphic>
      </p:graphicFrame>
      <p:sp>
        <p:nvSpPr>
          <p:cNvPr id="6" name="Tekstvak 5"/>
          <p:cNvSpPr txBox="1"/>
          <p:nvPr/>
        </p:nvSpPr>
        <p:spPr>
          <a:xfrm>
            <a:off x="838200" y="6159744"/>
            <a:ext cx="6400800" cy="369332"/>
          </a:xfrm>
          <a:prstGeom prst="rect">
            <a:avLst/>
          </a:prstGeom>
          <a:noFill/>
        </p:spPr>
        <p:txBody>
          <a:bodyPr wrap="square" rtlCol="0">
            <a:spAutoFit/>
          </a:bodyPr>
          <a:lstStyle/>
          <a:p>
            <a:r>
              <a:rPr lang="nl-NL" b="1" i="1" dirty="0" err="1"/>
              <a:t>Subdomein</a:t>
            </a:r>
            <a:r>
              <a:rPr lang="nl-NL" b="1" i="1" dirty="0"/>
              <a:t> B2: De oprichting van een eenmanszaak </a:t>
            </a:r>
            <a:endParaRPr lang="nl-NL" dirty="0"/>
          </a:p>
        </p:txBody>
      </p:sp>
    </p:spTree>
    <p:extLst>
      <p:ext uri="{BB962C8B-B14F-4D97-AF65-F5344CB8AC3E}">
        <p14:creationId xmlns:p14="http://schemas.microsoft.com/office/powerpoint/2010/main" val="29163175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262747"/>
            <a:ext cx="10515600" cy="1325563"/>
          </a:xfrm>
        </p:spPr>
        <p:txBody>
          <a:bodyPr/>
          <a:lstStyle/>
          <a:p>
            <a:r>
              <a:rPr lang="nl-NL" dirty="0">
                <a:solidFill>
                  <a:srgbClr val="C1003E"/>
                </a:solidFill>
              </a:rPr>
              <a:t>Doel van deze opdracht</a:t>
            </a:r>
            <a:endParaRPr lang="nl-NL" sz="2800" dirty="0">
              <a:solidFill>
                <a:srgbClr val="C1003E"/>
              </a:solidFill>
            </a:endParaRPr>
          </a:p>
        </p:txBody>
      </p:sp>
      <p:sp>
        <p:nvSpPr>
          <p:cNvPr id="3" name="Tijdelijke aanduiding voor inhoud 2">
            <a:extLst>
              <a:ext uri="{FF2B5EF4-FFF2-40B4-BE49-F238E27FC236}">
                <a16:creationId xmlns:a16="http://schemas.microsoft.com/office/drawing/2014/main" id="{66F52668-9D12-47BC-8478-BA5627017373}"/>
              </a:ext>
            </a:extLst>
          </p:cNvPr>
          <p:cNvSpPr>
            <a:spLocks noGrp="1"/>
          </p:cNvSpPr>
          <p:nvPr>
            <p:ph idx="1"/>
          </p:nvPr>
        </p:nvSpPr>
        <p:spPr>
          <a:xfrm>
            <a:off x="838200" y="2818701"/>
            <a:ext cx="10515600" cy="3358262"/>
          </a:xfrm>
        </p:spPr>
        <p:txBody>
          <a:bodyPr/>
          <a:lstStyle/>
          <a:p>
            <a:endParaRPr lang="nl-NL" dirty="0"/>
          </a:p>
          <a:p>
            <a:r>
              <a:rPr lang="nl-NL" dirty="0"/>
              <a:t>Op een inductieve wijze de begrippen </a:t>
            </a:r>
            <a:r>
              <a:rPr lang="nl-NL" dirty="0" err="1"/>
              <a:t>causation</a:t>
            </a:r>
            <a:r>
              <a:rPr lang="nl-NL" dirty="0"/>
              <a:t> en </a:t>
            </a:r>
            <a:r>
              <a:rPr lang="nl-NL" dirty="0" err="1"/>
              <a:t>effectuation</a:t>
            </a:r>
            <a:r>
              <a:rPr lang="nl-NL" dirty="0"/>
              <a:t> behandelen.</a:t>
            </a:r>
            <a:br>
              <a:rPr lang="nl-NL" dirty="0"/>
            </a:br>
            <a:endParaRPr lang="nl-NL" dirty="0"/>
          </a:p>
          <a:p>
            <a:endParaRPr lang="nl-NL" dirty="0"/>
          </a:p>
        </p:txBody>
      </p:sp>
    </p:spTree>
    <p:extLst>
      <p:ext uri="{BB962C8B-B14F-4D97-AF65-F5344CB8AC3E}">
        <p14:creationId xmlns:p14="http://schemas.microsoft.com/office/powerpoint/2010/main" val="39159127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951274"/>
            <a:ext cx="10515600" cy="1325563"/>
          </a:xfrm>
        </p:spPr>
        <p:txBody>
          <a:bodyPr>
            <a:normAutofit/>
          </a:bodyPr>
          <a:lstStyle/>
          <a:p>
            <a:r>
              <a:rPr lang="nl-NL" dirty="0">
                <a:solidFill>
                  <a:srgbClr val="C1003E"/>
                </a:solidFill>
              </a:rPr>
              <a:t>Inductief redeneren</a:t>
            </a:r>
          </a:p>
        </p:txBody>
      </p:sp>
      <p:sp>
        <p:nvSpPr>
          <p:cNvPr id="3" name="Tijdelijke aanduiding voor inhoud 2"/>
          <p:cNvSpPr>
            <a:spLocks noGrp="1"/>
          </p:cNvSpPr>
          <p:nvPr>
            <p:ph idx="1"/>
          </p:nvPr>
        </p:nvSpPr>
        <p:spPr/>
        <p:txBody>
          <a:bodyPr>
            <a:normAutofit/>
          </a:bodyPr>
          <a:lstStyle/>
          <a:p>
            <a:pPr marL="514350" indent="-514350">
              <a:buFont typeface="+mj-lt"/>
              <a:buAutoNum type="arabicPeriod"/>
            </a:pPr>
            <a:endParaRPr lang="nl-NL" dirty="0"/>
          </a:p>
          <a:p>
            <a:pPr marL="514350" indent="-514350">
              <a:buFont typeface="+mj-lt"/>
              <a:buAutoNum type="arabicPeriod"/>
            </a:pPr>
            <a:r>
              <a:rPr lang="nl-NL" dirty="0"/>
              <a:t>Bekijk allerlei informatie en waarnemingen zonder je er vooraf een idee van gevorm te hebben</a:t>
            </a:r>
          </a:p>
          <a:p>
            <a:pPr marL="514350" indent="-514350">
              <a:buFont typeface="+mj-lt"/>
              <a:buAutoNum type="arabicPeriod"/>
            </a:pPr>
            <a:r>
              <a:rPr lang="nl-NL" dirty="0"/>
              <a:t>Zoek naar verbanden in die informatie</a:t>
            </a:r>
          </a:p>
          <a:p>
            <a:pPr marL="514350" indent="-514350">
              <a:buFont typeface="+mj-lt"/>
              <a:buAutoNum type="arabicPeriod"/>
            </a:pPr>
            <a:r>
              <a:rPr lang="nl-NL" dirty="0"/>
              <a:t>Verklaar deze verbanden in een algemene uitspraak</a:t>
            </a:r>
          </a:p>
          <a:p>
            <a:pPr marL="514350" indent="-514350">
              <a:buFont typeface="+mj-lt"/>
              <a:buAutoNum type="arabicPeriod"/>
            </a:pPr>
            <a:r>
              <a:rPr lang="nl-NL" dirty="0"/>
              <a:t>Houdt deze uitspraak ook stand wanneer je hem toepast op nieuwe informatie/ Pas je conclusie eventueel aan, en bedenk dat de conclusie onjuist kan zijn</a:t>
            </a:r>
          </a:p>
          <a:p>
            <a:pPr marL="0" indent="0">
              <a:buNone/>
            </a:pPr>
            <a:endParaRPr lang="nl-NL" sz="1200" dirty="0"/>
          </a:p>
          <a:p>
            <a:pPr marL="0" indent="0">
              <a:buNone/>
            </a:pPr>
            <a:r>
              <a:rPr lang="nl-NL" sz="1200" dirty="0"/>
              <a:t>Bron: </a:t>
            </a:r>
            <a:r>
              <a:rPr lang="nl-NL" sz="1200" dirty="0" err="1"/>
              <a:t>Marzano</a:t>
            </a:r>
            <a:r>
              <a:rPr lang="nl-NL" sz="1200" dirty="0"/>
              <a:t>, R. &amp; Medema, W. (2013), </a:t>
            </a:r>
            <a:r>
              <a:rPr lang="nl-NL" sz="1200" i="1" dirty="0"/>
              <a:t>Leren in 5 dimensies</a:t>
            </a:r>
            <a:r>
              <a:rPr lang="nl-NL" sz="1200" dirty="0"/>
              <a:t>, Assen, Van Gorcum</a:t>
            </a:r>
          </a:p>
        </p:txBody>
      </p:sp>
    </p:spTree>
    <p:extLst>
      <p:ext uri="{BB962C8B-B14F-4D97-AF65-F5344CB8AC3E}">
        <p14:creationId xmlns:p14="http://schemas.microsoft.com/office/powerpoint/2010/main" val="13492671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951274"/>
            <a:ext cx="10515600" cy="1325563"/>
          </a:xfrm>
        </p:spPr>
        <p:txBody>
          <a:bodyPr>
            <a:normAutofit/>
          </a:bodyPr>
          <a:lstStyle/>
          <a:p>
            <a:r>
              <a:rPr lang="nl-NL" dirty="0">
                <a:solidFill>
                  <a:srgbClr val="C1003E"/>
                </a:solidFill>
              </a:rPr>
              <a:t>Knelpunt: Activerende vragen stellen</a:t>
            </a:r>
          </a:p>
        </p:txBody>
      </p:sp>
      <p:sp>
        <p:nvSpPr>
          <p:cNvPr id="3" name="Tijdelijke aanduiding voor inhoud 2"/>
          <p:cNvSpPr>
            <a:spLocks noGrp="1"/>
          </p:cNvSpPr>
          <p:nvPr>
            <p:ph idx="1"/>
          </p:nvPr>
        </p:nvSpPr>
        <p:spPr/>
        <p:txBody>
          <a:bodyPr>
            <a:normAutofit lnSpcReduction="10000"/>
          </a:bodyPr>
          <a:lstStyle/>
          <a:p>
            <a:pPr marL="514350" indent="-514350">
              <a:buFont typeface="+mj-lt"/>
              <a:buAutoNum type="arabicPeriod"/>
            </a:pPr>
            <a:endParaRPr lang="nl-NL" dirty="0"/>
          </a:p>
          <a:p>
            <a:pPr marL="514350" indent="-514350">
              <a:buFont typeface="+mj-lt"/>
              <a:buAutoNum type="arabicPeriod"/>
            </a:pPr>
            <a:r>
              <a:rPr lang="nl-NL" dirty="0"/>
              <a:t>Welke conclusie kun je trekken op basis van de feiten of waarnemingen</a:t>
            </a:r>
          </a:p>
          <a:p>
            <a:pPr marL="514350" indent="-514350">
              <a:buFont typeface="+mj-lt"/>
              <a:buAutoNum type="arabicPeriod"/>
            </a:pPr>
            <a:r>
              <a:rPr lang="nl-NL" dirty="0"/>
              <a:t>Hoe waarschijnlijk is het dat… zal voorkomen</a:t>
            </a:r>
          </a:p>
          <a:p>
            <a:pPr marL="0" indent="0">
              <a:buNone/>
            </a:pPr>
            <a:endParaRPr lang="nl-NL" dirty="0"/>
          </a:p>
          <a:p>
            <a:pPr marL="0" indent="0">
              <a:buNone/>
            </a:pPr>
            <a:r>
              <a:rPr lang="nl-NL" i="1" dirty="0"/>
              <a:t>Extra vragen om classificeren te ondersteunen:</a:t>
            </a:r>
          </a:p>
          <a:p>
            <a:pPr marL="514350" indent="-514350">
              <a:buFont typeface="+mj-lt"/>
              <a:buAutoNum type="arabicPeriod"/>
            </a:pPr>
            <a:r>
              <a:rPr lang="nl-NL" dirty="0"/>
              <a:t>Welke groepen kun je van deze dingen maken</a:t>
            </a:r>
          </a:p>
          <a:p>
            <a:pPr marL="514350" indent="-514350">
              <a:buFont typeface="+mj-lt"/>
              <a:buAutoNum type="arabicPeriod"/>
            </a:pPr>
            <a:r>
              <a:rPr lang="nl-NL" dirty="0"/>
              <a:t>Wanneer past iets (iemand) in zo’n groep</a:t>
            </a:r>
          </a:p>
          <a:p>
            <a:pPr marL="514350" indent="-514350">
              <a:buFont typeface="+mj-lt"/>
              <a:buAutoNum type="arabicPeriod"/>
            </a:pPr>
            <a:r>
              <a:rPr lang="nl-NL" dirty="0"/>
              <a:t>Wat zijn de kenmerken van de groep</a:t>
            </a:r>
          </a:p>
          <a:p>
            <a:pPr marL="0" indent="0">
              <a:buNone/>
            </a:pPr>
            <a:r>
              <a:rPr lang="nl-NL" sz="1200" dirty="0"/>
              <a:t>Bron: </a:t>
            </a:r>
            <a:r>
              <a:rPr lang="nl-NL" sz="1200" dirty="0" err="1"/>
              <a:t>Marzano</a:t>
            </a:r>
            <a:r>
              <a:rPr lang="nl-NL" sz="1200" dirty="0"/>
              <a:t>, R. &amp; Medema, W. (2013), </a:t>
            </a:r>
            <a:r>
              <a:rPr lang="nl-NL" sz="1200" i="1" dirty="0"/>
              <a:t>Leren in 5 dimensies</a:t>
            </a:r>
            <a:r>
              <a:rPr lang="nl-NL" sz="1200" dirty="0"/>
              <a:t>, Assen, Van Gorcum</a:t>
            </a:r>
          </a:p>
        </p:txBody>
      </p:sp>
    </p:spTree>
    <p:extLst>
      <p:ext uri="{BB962C8B-B14F-4D97-AF65-F5344CB8AC3E}">
        <p14:creationId xmlns:p14="http://schemas.microsoft.com/office/powerpoint/2010/main" val="15277464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ijdelijke aanduiding voor inhoud 2"/>
          <p:cNvGraphicFramePr>
            <a:graphicFrameLocks noGrp="1"/>
          </p:cNvGraphicFramePr>
          <p:nvPr>
            <p:ph idx="1"/>
            <p:extLst>
              <p:ext uri="{D42A27DB-BD31-4B8C-83A1-F6EECF244321}">
                <p14:modId xmlns:p14="http://schemas.microsoft.com/office/powerpoint/2010/main" val="239058602"/>
              </p:ext>
            </p:extLst>
          </p:nvPr>
        </p:nvGraphicFramePr>
        <p:xfrm>
          <a:off x="2497520" y="1965801"/>
          <a:ext cx="6508702" cy="3749040"/>
        </p:xfrm>
        <a:graphic>
          <a:graphicData uri="http://schemas.openxmlformats.org/drawingml/2006/table">
            <a:tbl>
              <a:tblPr firstRow="1" bandRow="1">
                <a:tableStyleId>{5C22544A-7EE6-4342-B048-85BDC9FD1C3A}</a:tableStyleId>
              </a:tblPr>
              <a:tblGrid>
                <a:gridCol w="3254351">
                  <a:extLst>
                    <a:ext uri="{9D8B030D-6E8A-4147-A177-3AD203B41FA5}">
                      <a16:colId xmlns:a16="http://schemas.microsoft.com/office/drawing/2014/main" val="20000"/>
                    </a:ext>
                  </a:extLst>
                </a:gridCol>
                <a:gridCol w="3254351">
                  <a:extLst>
                    <a:ext uri="{9D8B030D-6E8A-4147-A177-3AD203B41FA5}">
                      <a16:colId xmlns:a16="http://schemas.microsoft.com/office/drawing/2014/main" val="20001"/>
                    </a:ext>
                  </a:extLst>
                </a:gridCol>
              </a:tblGrid>
              <a:tr h="1217193">
                <a:tc>
                  <a:txBody>
                    <a:bodyPr/>
                    <a:lstStyle/>
                    <a:p>
                      <a:pPr marL="342900" indent="-342900">
                        <a:buFont typeface="+mj-lt"/>
                        <a:buAutoNum type="arabicPeriod" startAt="5"/>
                      </a:pPr>
                      <a:r>
                        <a:rPr lang="nl-NL" b="0" dirty="0"/>
                        <a:t>Expliciteer steun,</a:t>
                      </a:r>
                      <a:r>
                        <a:rPr lang="nl-NL" b="0" baseline="0" dirty="0"/>
                        <a:t> transformatie</a:t>
                      </a:r>
                    </a:p>
                    <a:p>
                      <a:pPr marL="342900" indent="-342900">
                        <a:buFont typeface="+mj-lt"/>
                        <a:buAutoNum type="arabicPeriod" startAt="4"/>
                      </a:pPr>
                      <a:r>
                        <a:rPr lang="nl-NL" b="0" baseline="0" dirty="0"/>
                        <a:t>Hoe zet ik ze aan het denken en praten over de stof? Welke stapjes kan ik helpen zetten naar CAT</a:t>
                      </a:r>
                      <a:endParaRPr lang="nl-NL" b="0" dirty="0"/>
                    </a:p>
                  </a:txBody>
                  <a:tcPr/>
                </a:tc>
                <a:tc>
                  <a:txBody>
                    <a:bodyPr/>
                    <a:lstStyle/>
                    <a:p>
                      <a:pPr marL="342900" indent="-342900">
                        <a:buFont typeface="+mj-lt"/>
                        <a:buAutoNum type="arabicPeriod"/>
                      </a:pPr>
                      <a:r>
                        <a:rPr lang="nl-NL" b="0" dirty="0"/>
                        <a:t>Welke doelen streef ik na? Selectie van</a:t>
                      </a:r>
                      <a:r>
                        <a:rPr lang="nl-NL" b="0" baseline="0" dirty="0"/>
                        <a:t> begrippen, verbanden, processen</a:t>
                      </a:r>
                    </a:p>
                    <a:p>
                      <a:pPr marL="342900" indent="-342900">
                        <a:buFont typeface="+mj-lt"/>
                        <a:buAutoNum type="arabicPeriod"/>
                      </a:pPr>
                      <a:r>
                        <a:rPr lang="nl-NL" b="0" baseline="0" dirty="0"/>
                        <a:t>Keuze beoordelingsvorm in CAT</a:t>
                      </a:r>
                      <a:endParaRPr lang="nl-NL" b="0" dirty="0"/>
                    </a:p>
                  </a:txBody>
                  <a:tcPr/>
                </a:tc>
                <a:extLst>
                  <a:ext uri="{0D108BD9-81ED-4DB2-BD59-A6C34878D82A}">
                    <a16:rowId xmlns:a16="http://schemas.microsoft.com/office/drawing/2014/main" val="10000"/>
                  </a:ext>
                </a:extLst>
              </a:tr>
              <a:tr h="1217193">
                <a:tc>
                  <a:txBody>
                    <a:bodyPr/>
                    <a:lstStyle/>
                    <a:p>
                      <a:pPr marL="342900" indent="-342900">
                        <a:buFont typeface="+mj-lt"/>
                        <a:buAutoNum type="arabicPeriod" startAt="3"/>
                      </a:pPr>
                      <a:r>
                        <a:rPr lang="nl-NL" dirty="0"/>
                        <a:t>Vanuit</a:t>
                      </a:r>
                      <a:r>
                        <a:rPr lang="nl-NL" baseline="0" dirty="0"/>
                        <a:t> welke bekende contexten kunnen we aan de praat raken over dit thema? Welke DAT hebben de leerlingen rondom dit thema? Waar zijn ze al mee bekend</a:t>
                      </a:r>
                      <a:endParaRPr lang="nl-NL" dirty="0"/>
                    </a:p>
                  </a:txBody>
                  <a:tcPr/>
                </a:tc>
                <a:tc>
                  <a:txBody>
                    <a:bodyPr/>
                    <a:lstStyle/>
                    <a:p>
                      <a:endParaRPr lang="nl-NL" dirty="0"/>
                    </a:p>
                  </a:txBody>
                  <a:tcPr/>
                </a:tc>
                <a:extLst>
                  <a:ext uri="{0D108BD9-81ED-4DB2-BD59-A6C34878D82A}">
                    <a16:rowId xmlns:a16="http://schemas.microsoft.com/office/drawing/2014/main" val="10001"/>
                  </a:ext>
                </a:extLst>
              </a:tr>
            </a:tbl>
          </a:graphicData>
        </a:graphic>
      </p:graphicFrame>
      <p:sp>
        <p:nvSpPr>
          <p:cNvPr id="8" name="Tekstvak 7"/>
          <p:cNvSpPr txBox="1"/>
          <p:nvPr/>
        </p:nvSpPr>
        <p:spPr>
          <a:xfrm>
            <a:off x="1200202" y="5873922"/>
            <a:ext cx="2729455" cy="369332"/>
          </a:xfrm>
          <a:prstGeom prst="rect">
            <a:avLst/>
          </a:prstGeom>
          <a:noFill/>
        </p:spPr>
        <p:txBody>
          <a:bodyPr wrap="square" rtlCol="0">
            <a:spAutoFit/>
          </a:bodyPr>
          <a:lstStyle/>
          <a:p>
            <a:r>
              <a:rPr lang="nl-NL" dirty="0"/>
              <a:t>2.3 Van DAT naar…</a:t>
            </a:r>
          </a:p>
        </p:txBody>
      </p:sp>
      <p:sp>
        <p:nvSpPr>
          <p:cNvPr id="4" name="Tekstvak 3"/>
          <p:cNvSpPr txBox="1"/>
          <p:nvPr/>
        </p:nvSpPr>
        <p:spPr>
          <a:xfrm>
            <a:off x="1227726" y="2716497"/>
            <a:ext cx="1189763" cy="646331"/>
          </a:xfrm>
          <a:prstGeom prst="rect">
            <a:avLst/>
          </a:prstGeom>
          <a:noFill/>
        </p:spPr>
        <p:txBody>
          <a:bodyPr wrap="square" rtlCol="0">
            <a:spAutoFit/>
          </a:bodyPr>
          <a:lstStyle/>
          <a:p>
            <a:r>
              <a:rPr lang="nl-NL" dirty="0"/>
              <a:t>Veel steun uit context</a:t>
            </a:r>
          </a:p>
        </p:txBody>
      </p:sp>
      <p:sp>
        <p:nvSpPr>
          <p:cNvPr id="10" name="Tekstvak 9"/>
          <p:cNvSpPr txBox="1"/>
          <p:nvPr/>
        </p:nvSpPr>
        <p:spPr>
          <a:xfrm>
            <a:off x="9004590" y="2727422"/>
            <a:ext cx="1189763" cy="923330"/>
          </a:xfrm>
          <a:prstGeom prst="rect">
            <a:avLst/>
          </a:prstGeom>
          <a:noFill/>
        </p:spPr>
        <p:txBody>
          <a:bodyPr wrap="square" rtlCol="0">
            <a:spAutoFit/>
          </a:bodyPr>
          <a:lstStyle/>
          <a:p>
            <a:r>
              <a:rPr lang="nl-NL" dirty="0"/>
              <a:t>Weinig steun uit context</a:t>
            </a:r>
          </a:p>
        </p:txBody>
      </p:sp>
      <p:sp>
        <p:nvSpPr>
          <p:cNvPr id="12" name="Tekstvak 11"/>
          <p:cNvSpPr txBox="1"/>
          <p:nvPr/>
        </p:nvSpPr>
        <p:spPr>
          <a:xfrm>
            <a:off x="4230604" y="5072542"/>
            <a:ext cx="2939414" cy="369332"/>
          </a:xfrm>
          <a:prstGeom prst="rect">
            <a:avLst/>
          </a:prstGeom>
          <a:noFill/>
        </p:spPr>
        <p:txBody>
          <a:bodyPr wrap="square" rtlCol="0">
            <a:spAutoFit/>
          </a:bodyPr>
          <a:lstStyle/>
          <a:p>
            <a:pPr algn="ctr"/>
            <a:r>
              <a:rPr lang="nl-NL" dirty="0"/>
              <a:t>Cognitief niet veeleisend</a:t>
            </a:r>
          </a:p>
        </p:txBody>
      </p:sp>
      <p:sp>
        <p:nvSpPr>
          <p:cNvPr id="15" name="Titel 14">
            <a:extLst>
              <a:ext uri="{FF2B5EF4-FFF2-40B4-BE49-F238E27FC236}">
                <a16:creationId xmlns:a16="http://schemas.microsoft.com/office/drawing/2014/main" id="{02B6D79C-C3B2-4BB7-860E-EE72F5E8D25E}"/>
              </a:ext>
            </a:extLst>
          </p:cNvPr>
          <p:cNvSpPr>
            <a:spLocks noGrp="1"/>
          </p:cNvSpPr>
          <p:nvPr>
            <p:ph type="title"/>
          </p:nvPr>
        </p:nvSpPr>
        <p:spPr/>
        <p:txBody>
          <a:bodyPr/>
          <a:lstStyle/>
          <a:p>
            <a:endParaRPr lang="nl-NL"/>
          </a:p>
        </p:txBody>
      </p:sp>
    </p:spTree>
    <p:extLst>
      <p:ext uri="{BB962C8B-B14F-4D97-AF65-F5344CB8AC3E}">
        <p14:creationId xmlns:p14="http://schemas.microsoft.com/office/powerpoint/2010/main" val="5837060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1947227830"/>
              </p:ext>
            </p:extLst>
          </p:nvPr>
        </p:nvGraphicFramePr>
        <p:xfrm>
          <a:off x="1981200" y="1791429"/>
          <a:ext cx="8229600" cy="3779520"/>
        </p:xfrm>
        <a:graphic>
          <a:graphicData uri="http://schemas.openxmlformats.org/drawingml/2006/table">
            <a:tbl>
              <a:tblPr firstRow="1" bandRow="1">
                <a:tableStyleId>{5C22544A-7EE6-4342-B048-85BDC9FD1C3A}</a:tableStyleId>
              </a:tblPr>
              <a:tblGrid>
                <a:gridCol w="2386608">
                  <a:extLst>
                    <a:ext uri="{9D8B030D-6E8A-4147-A177-3AD203B41FA5}">
                      <a16:colId xmlns:a16="http://schemas.microsoft.com/office/drawing/2014/main" val="20000"/>
                    </a:ext>
                  </a:extLst>
                </a:gridCol>
                <a:gridCol w="3096344">
                  <a:extLst>
                    <a:ext uri="{9D8B030D-6E8A-4147-A177-3AD203B41FA5}">
                      <a16:colId xmlns:a16="http://schemas.microsoft.com/office/drawing/2014/main" val="20001"/>
                    </a:ext>
                  </a:extLst>
                </a:gridCol>
                <a:gridCol w="2746648">
                  <a:extLst>
                    <a:ext uri="{9D8B030D-6E8A-4147-A177-3AD203B41FA5}">
                      <a16:colId xmlns:a16="http://schemas.microsoft.com/office/drawing/2014/main" val="20002"/>
                    </a:ext>
                  </a:extLst>
                </a:gridCol>
              </a:tblGrid>
              <a:tr h="370840">
                <a:tc>
                  <a:txBody>
                    <a:bodyPr/>
                    <a:lstStyle/>
                    <a:p>
                      <a:r>
                        <a:rPr lang="nl-NL" sz="1400" dirty="0"/>
                        <a:t>Ankerpunt</a:t>
                      </a:r>
                    </a:p>
                  </a:txBody>
                  <a:tcPr/>
                </a:tc>
                <a:tc>
                  <a:txBody>
                    <a:bodyPr/>
                    <a:lstStyle/>
                    <a:p>
                      <a:r>
                        <a:rPr lang="nl-NL" sz="1400" dirty="0"/>
                        <a:t>Omschrijving</a:t>
                      </a:r>
                    </a:p>
                  </a:txBody>
                  <a:tcPr/>
                </a:tc>
                <a:tc>
                  <a:txBody>
                    <a:bodyPr/>
                    <a:lstStyle/>
                    <a:p>
                      <a:r>
                        <a:rPr lang="nl-NL" sz="1400" dirty="0"/>
                        <a:t>Kenmerken van taalgerichte </a:t>
                      </a:r>
                      <a:r>
                        <a:rPr lang="nl-NL" sz="1400" dirty="0" err="1"/>
                        <a:t>vaklessen</a:t>
                      </a:r>
                      <a:endParaRPr lang="nl-NL" sz="1400" dirty="0"/>
                    </a:p>
                  </a:txBody>
                  <a:tcPr/>
                </a:tc>
                <a:extLst>
                  <a:ext uri="{0D108BD9-81ED-4DB2-BD59-A6C34878D82A}">
                    <a16:rowId xmlns:a16="http://schemas.microsoft.com/office/drawing/2014/main" val="10000"/>
                  </a:ext>
                </a:extLst>
              </a:tr>
              <a:tr h="370840">
                <a:tc>
                  <a:txBody>
                    <a:bodyPr/>
                    <a:lstStyle/>
                    <a:p>
                      <a:r>
                        <a:rPr lang="nl-NL" sz="1400" dirty="0">
                          <a:solidFill>
                            <a:srgbClr val="FF0000"/>
                          </a:solidFill>
                        </a:rPr>
                        <a:t>Leren in context</a:t>
                      </a:r>
                    </a:p>
                  </a:txBody>
                  <a:tcPr/>
                </a:tc>
                <a:tc>
                  <a:txBody>
                    <a:bodyPr/>
                    <a:lstStyle/>
                    <a:p>
                      <a:r>
                        <a:rPr lang="nl-NL" sz="1400" dirty="0"/>
                        <a:t>Wordt gevormd</a:t>
                      </a:r>
                      <a:r>
                        <a:rPr lang="nl-NL" sz="1400" baseline="0" dirty="0"/>
                        <a:t> door enerzijds de wereld van de leerlingen en anderzijds de maatschappelijke, wetenschappelijke en beroepswereld</a:t>
                      </a:r>
                      <a:endParaRPr lang="nl-NL" sz="1400" dirty="0"/>
                    </a:p>
                  </a:txBody>
                  <a:tcPr/>
                </a:tc>
                <a:tc>
                  <a:txBody>
                    <a:bodyPr/>
                    <a:lstStyle/>
                    <a:p>
                      <a:pPr marL="342900" indent="-342900">
                        <a:buFont typeface="+mj-lt"/>
                        <a:buAutoNum type="arabicPeriod"/>
                      </a:pPr>
                      <a:r>
                        <a:rPr lang="nl-NL" sz="1400" dirty="0"/>
                        <a:t>Bekende context</a:t>
                      </a:r>
                      <a:r>
                        <a:rPr lang="nl-NL" sz="1400" baseline="0" dirty="0"/>
                        <a:t> inbrengen</a:t>
                      </a:r>
                    </a:p>
                    <a:p>
                      <a:pPr marL="342900" indent="-342900">
                        <a:buFont typeface="+mj-lt"/>
                        <a:buAutoNum type="arabicPeriod"/>
                      </a:pPr>
                      <a:r>
                        <a:rPr lang="nl-NL" sz="1400" baseline="0" dirty="0"/>
                        <a:t>Uitbreiden door variatie van tekstsoorten en media</a:t>
                      </a:r>
                    </a:p>
                    <a:p>
                      <a:endParaRPr lang="nl-NL" sz="1400" dirty="0"/>
                    </a:p>
                  </a:txBody>
                  <a:tcPr/>
                </a:tc>
                <a:extLst>
                  <a:ext uri="{0D108BD9-81ED-4DB2-BD59-A6C34878D82A}">
                    <a16:rowId xmlns:a16="http://schemas.microsoft.com/office/drawing/2014/main" val="10001"/>
                  </a:ext>
                </a:extLst>
              </a:tr>
              <a:tr h="370840">
                <a:tc>
                  <a:txBody>
                    <a:bodyPr/>
                    <a:lstStyle/>
                    <a:p>
                      <a:r>
                        <a:rPr lang="nl-NL" sz="1400" dirty="0">
                          <a:solidFill>
                            <a:srgbClr val="FF0000"/>
                          </a:solidFill>
                        </a:rPr>
                        <a:t>Leren in interactie</a:t>
                      </a:r>
                    </a:p>
                  </a:txBody>
                  <a:tcPr/>
                </a:tc>
                <a:tc>
                  <a:txBody>
                    <a:bodyPr/>
                    <a:lstStyle/>
                    <a:p>
                      <a:r>
                        <a:rPr lang="nl-NL" sz="1400" dirty="0"/>
                        <a:t>Ontdekken</a:t>
                      </a:r>
                      <a:r>
                        <a:rPr lang="nl-NL" sz="1400" baseline="0" dirty="0"/>
                        <a:t> samen met leraar en andere leerlingen</a:t>
                      </a:r>
                      <a:endParaRPr lang="nl-NL" sz="1400" dirty="0"/>
                    </a:p>
                  </a:txBody>
                  <a:tcPr/>
                </a:tc>
                <a:tc>
                  <a:txBody>
                    <a:bodyPr/>
                    <a:lstStyle/>
                    <a:p>
                      <a:pPr marL="342900" indent="-342900">
                        <a:buFont typeface="+mj-lt"/>
                        <a:buAutoNum type="arabicPeriod"/>
                      </a:pPr>
                      <a:r>
                        <a:rPr lang="nl-NL" sz="1400" dirty="0"/>
                        <a:t>Natuurlijk</a:t>
                      </a:r>
                      <a:r>
                        <a:rPr lang="nl-NL" sz="1400" baseline="0" dirty="0"/>
                        <a:t> gesprek</a:t>
                      </a:r>
                    </a:p>
                    <a:p>
                      <a:pPr marL="342900" indent="-342900">
                        <a:buFont typeface="+mj-lt"/>
                        <a:buAutoNum type="arabicPeriod"/>
                      </a:pPr>
                      <a:r>
                        <a:rPr lang="nl-NL" sz="1400" baseline="0" dirty="0"/>
                        <a:t>Variatie in verwerkings- en toepassingsopdrachten</a:t>
                      </a:r>
                    </a:p>
                    <a:p>
                      <a:pPr marL="342900" indent="-342900">
                        <a:buFont typeface="+mj-lt"/>
                        <a:buAutoNum type="arabicPeriod"/>
                      </a:pPr>
                      <a:r>
                        <a:rPr lang="nl-NL" sz="1400" baseline="0" dirty="0"/>
                        <a:t>Samenwerkend leren</a:t>
                      </a:r>
                      <a:endParaRPr lang="nl-NL" sz="1400" dirty="0"/>
                    </a:p>
                  </a:txBody>
                  <a:tcPr/>
                </a:tc>
                <a:extLst>
                  <a:ext uri="{0D108BD9-81ED-4DB2-BD59-A6C34878D82A}">
                    <a16:rowId xmlns:a16="http://schemas.microsoft.com/office/drawing/2014/main" val="10002"/>
                  </a:ext>
                </a:extLst>
              </a:tr>
              <a:tr h="370840">
                <a:tc>
                  <a:txBody>
                    <a:bodyPr/>
                    <a:lstStyle/>
                    <a:p>
                      <a:r>
                        <a:rPr lang="nl-NL" sz="1400" dirty="0">
                          <a:solidFill>
                            <a:srgbClr val="FF0000"/>
                          </a:solidFill>
                        </a:rPr>
                        <a:t>Leren met</a:t>
                      </a:r>
                      <a:r>
                        <a:rPr lang="nl-NL" sz="1400" baseline="0" dirty="0">
                          <a:solidFill>
                            <a:srgbClr val="FF0000"/>
                          </a:solidFill>
                        </a:rPr>
                        <a:t> taalsteun</a:t>
                      </a:r>
                      <a:endParaRPr lang="nl-NL" sz="1400" dirty="0">
                        <a:solidFill>
                          <a:srgbClr val="FF0000"/>
                        </a:solidFill>
                      </a:endParaRPr>
                    </a:p>
                  </a:txBody>
                  <a:tcPr/>
                </a:tc>
                <a:tc>
                  <a:txBody>
                    <a:bodyPr/>
                    <a:lstStyle/>
                    <a:p>
                      <a:r>
                        <a:rPr lang="nl-NL" sz="1400" dirty="0"/>
                        <a:t>Receptief</a:t>
                      </a:r>
                      <a:r>
                        <a:rPr lang="nl-NL" sz="1400" baseline="0" dirty="0"/>
                        <a:t> en productief taalgebruik, zowel mondeling als schriftelijk</a:t>
                      </a:r>
                      <a:endParaRPr lang="nl-NL" sz="1400" dirty="0"/>
                    </a:p>
                  </a:txBody>
                  <a:tcPr/>
                </a:tc>
                <a:tc>
                  <a:txBody>
                    <a:bodyPr/>
                    <a:lstStyle/>
                    <a:p>
                      <a:pPr marL="342900" indent="-342900">
                        <a:buFont typeface="+mj-lt"/>
                        <a:buAutoNum type="arabicPeriod"/>
                      </a:pPr>
                      <a:r>
                        <a:rPr lang="nl-NL" sz="1400" dirty="0"/>
                        <a:t>Steun bij teksten en opdrachten</a:t>
                      </a:r>
                    </a:p>
                    <a:p>
                      <a:pPr marL="342900" indent="-342900">
                        <a:buFont typeface="+mj-lt"/>
                        <a:buAutoNum type="arabicPeriod"/>
                      </a:pPr>
                      <a:r>
                        <a:rPr lang="nl-NL" sz="1400" dirty="0"/>
                        <a:t>Modelleren (voordoen)</a:t>
                      </a:r>
                    </a:p>
                    <a:p>
                      <a:pPr marL="342900" indent="-342900">
                        <a:buFont typeface="+mj-lt"/>
                        <a:buAutoNum type="arabicPeriod"/>
                      </a:pPr>
                      <a:r>
                        <a:rPr lang="nl-NL" sz="1400" dirty="0"/>
                        <a:t>Monitoren en feedback geven</a:t>
                      </a:r>
                    </a:p>
                    <a:p>
                      <a:pPr marL="342900" indent="-342900">
                        <a:buFont typeface="+mj-lt"/>
                        <a:buAutoNum type="arabicPeriod"/>
                      </a:pPr>
                      <a:r>
                        <a:rPr lang="nl-NL" sz="1400" dirty="0"/>
                        <a:t>Aandacht voor leerstijlen en leerstrategieën</a:t>
                      </a:r>
                    </a:p>
                  </a:txBody>
                  <a:tcPr/>
                </a:tc>
                <a:extLst>
                  <a:ext uri="{0D108BD9-81ED-4DB2-BD59-A6C34878D82A}">
                    <a16:rowId xmlns:a16="http://schemas.microsoft.com/office/drawing/2014/main" val="10003"/>
                  </a:ext>
                </a:extLst>
              </a:tr>
            </a:tbl>
          </a:graphicData>
        </a:graphic>
      </p:graphicFrame>
      <p:sp>
        <p:nvSpPr>
          <p:cNvPr id="3" name="Titel 2"/>
          <p:cNvSpPr>
            <a:spLocks noGrp="1"/>
          </p:cNvSpPr>
          <p:nvPr>
            <p:ph type="title"/>
          </p:nvPr>
        </p:nvSpPr>
        <p:spPr>
          <a:xfrm>
            <a:off x="838200" y="984250"/>
            <a:ext cx="10515600" cy="1325563"/>
          </a:xfrm>
        </p:spPr>
        <p:txBody>
          <a:bodyPr/>
          <a:lstStyle/>
          <a:p>
            <a:r>
              <a:rPr lang="nl-NL" dirty="0"/>
              <a:t>Ankerpunten</a:t>
            </a:r>
          </a:p>
        </p:txBody>
      </p:sp>
    </p:spTree>
    <p:extLst>
      <p:ext uri="{BB962C8B-B14F-4D97-AF65-F5344CB8AC3E}">
        <p14:creationId xmlns:p14="http://schemas.microsoft.com/office/powerpoint/2010/main" val="20830702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inhoud 5" descr="Afbeelding met gereedschap&#10;&#10;Beschrijving is gegenereerd met zeer hoge betrouwbaarheid">
            <a:extLst>
              <a:ext uri="{FF2B5EF4-FFF2-40B4-BE49-F238E27FC236}">
                <a16:creationId xmlns:a16="http://schemas.microsoft.com/office/drawing/2014/main" id="{4FBC286B-53A1-40DC-93F6-11401D58EA9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40880" y="2003038"/>
            <a:ext cx="4709611" cy="4086148"/>
          </a:xfrm>
        </p:spPr>
      </p:pic>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Vandaag is </a:t>
            </a:r>
            <a:r>
              <a:rPr lang="nl-NL" b="1" dirty="0" err="1"/>
              <a:t>pizzadag</a:t>
            </a:r>
            <a:r>
              <a:rPr lang="nl-NL" b="1" dirty="0"/>
              <a:t>!</a:t>
            </a:r>
          </a:p>
        </p:txBody>
      </p:sp>
      <p:pic>
        <p:nvPicPr>
          <p:cNvPr id="4" name="Afbeelding 3">
            <a:extLst>
              <a:ext uri="{FF2B5EF4-FFF2-40B4-BE49-F238E27FC236}">
                <a16:creationId xmlns:a16="http://schemas.microsoft.com/office/drawing/2014/main" id="{433926F2-160B-4D7B-9BDA-885637A661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spTree>
    <p:extLst>
      <p:ext uri="{BB962C8B-B14F-4D97-AF65-F5344CB8AC3E}">
        <p14:creationId xmlns:p14="http://schemas.microsoft.com/office/powerpoint/2010/main" val="2586654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Vandaag is </a:t>
            </a:r>
            <a:r>
              <a:rPr lang="nl-NL" b="1" dirty="0" err="1"/>
              <a:t>pizzadag</a:t>
            </a:r>
            <a:r>
              <a:rPr lang="nl-NL" b="1" dirty="0"/>
              <a:t>! Marktsituatie</a:t>
            </a:r>
          </a:p>
        </p:txBody>
      </p:sp>
      <p:sp>
        <p:nvSpPr>
          <p:cNvPr id="3" name="Tijdelijke aanduiding voor inhoud 2">
            <a:extLst>
              <a:ext uri="{FF2B5EF4-FFF2-40B4-BE49-F238E27FC236}">
                <a16:creationId xmlns:a16="http://schemas.microsoft.com/office/drawing/2014/main" id="{66F52668-9D12-47BC-8478-BA5627017373}"/>
              </a:ext>
            </a:extLst>
          </p:cNvPr>
          <p:cNvSpPr>
            <a:spLocks noGrp="1"/>
          </p:cNvSpPr>
          <p:nvPr>
            <p:ph idx="1"/>
          </p:nvPr>
        </p:nvSpPr>
        <p:spPr>
          <a:xfrm>
            <a:off x="838200" y="2457973"/>
            <a:ext cx="10515600" cy="3718989"/>
          </a:xfrm>
        </p:spPr>
        <p:txBody>
          <a:bodyPr/>
          <a:lstStyle/>
          <a:p>
            <a:pPr marL="0" indent="0">
              <a:buNone/>
            </a:pPr>
            <a:r>
              <a:rPr lang="nl-NL" dirty="0"/>
              <a:t>In Buffalo City is onlangs een nieuwe wijk gebouwd, Inmiddels zijn de mensen zo’n beetje allemaal in hun huizen getrokken. </a:t>
            </a:r>
            <a:br>
              <a:rPr lang="nl-NL" dirty="0"/>
            </a:br>
            <a:br>
              <a:rPr lang="nl-NL" dirty="0"/>
            </a:br>
            <a:r>
              <a:rPr lang="nl-NL" dirty="0"/>
              <a:t>Jij bent een jonge ondernemende persoon en wil een pizzazaak beginnen. </a:t>
            </a:r>
            <a:br>
              <a:rPr lang="nl-NL" dirty="0"/>
            </a:br>
            <a:br>
              <a:rPr lang="nl-NL" dirty="0"/>
            </a:br>
            <a:r>
              <a:rPr lang="nl-NL" dirty="0"/>
              <a:t>Naast  kaas en tomaat kunnen er twee ingrediënten aan de pizza worden toegevoegd. </a:t>
            </a:r>
            <a:endParaRPr lang="nl-NL" b="1" dirty="0"/>
          </a:p>
        </p:txBody>
      </p:sp>
      <p:pic>
        <p:nvPicPr>
          <p:cNvPr id="4" name="Afbeelding 3">
            <a:extLst>
              <a:ext uri="{FF2B5EF4-FFF2-40B4-BE49-F238E27FC236}">
                <a16:creationId xmlns:a16="http://schemas.microsoft.com/office/drawing/2014/main" id="{80BAA17E-B243-4FAE-A7F2-4549DD5860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spTree>
    <p:extLst>
      <p:ext uri="{BB962C8B-B14F-4D97-AF65-F5344CB8AC3E}">
        <p14:creationId xmlns:p14="http://schemas.microsoft.com/office/powerpoint/2010/main" val="3345462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Vandaag is </a:t>
            </a:r>
            <a:r>
              <a:rPr lang="nl-NL" b="1" dirty="0" err="1"/>
              <a:t>pizzadag</a:t>
            </a:r>
            <a:r>
              <a:rPr lang="nl-NL" b="1" dirty="0"/>
              <a:t>! </a:t>
            </a:r>
          </a:p>
        </p:txBody>
      </p:sp>
      <p:sp>
        <p:nvSpPr>
          <p:cNvPr id="3" name="Tijdelijke aanduiding voor inhoud 2">
            <a:extLst>
              <a:ext uri="{FF2B5EF4-FFF2-40B4-BE49-F238E27FC236}">
                <a16:creationId xmlns:a16="http://schemas.microsoft.com/office/drawing/2014/main" id="{66F52668-9D12-47BC-8478-BA5627017373}"/>
              </a:ext>
            </a:extLst>
          </p:cNvPr>
          <p:cNvSpPr>
            <a:spLocks noGrp="1"/>
          </p:cNvSpPr>
          <p:nvPr>
            <p:ph idx="1"/>
          </p:nvPr>
        </p:nvSpPr>
        <p:spPr>
          <a:xfrm>
            <a:off x="838200" y="2457973"/>
            <a:ext cx="10515600" cy="3718989"/>
          </a:xfrm>
        </p:spPr>
        <p:txBody>
          <a:bodyPr>
            <a:normAutofit/>
          </a:bodyPr>
          <a:lstStyle/>
          <a:p>
            <a:r>
              <a:rPr lang="nl-NL" b="1" dirty="0">
                <a:solidFill>
                  <a:srgbClr val="0070C0"/>
                </a:solidFill>
              </a:rPr>
              <a:t>Opdracht 1 </a:t>
            </a:r>
          </a:p>
          <a:p>
            <a:r>
              <a:rPr lang="nl-NL" b="1" dirty="0"/>
              <a:t>Lees de opdracht goed!</a:t>
            </a:r>
          </a:p>
          <a:p>
            <a:r>
              <a:rPr lang="nl-NL" b="1" dirty="0"/>
              <a:t>Geef antwoord op </a:t>
            </a:r>
            <a:r>
              <a:rPr lang="nl-NL" sz="3200" b="1" dirty="0">
                <a:solidFill>
                  <a:srgbClr val="FF0000"/>
                </a:solidFill>
              </a:rPr>
              <a:t>alle</a:t>
            </a:r>
            <a:r>
              <a:rPr lang="nl-NL" b="1" dirty="0"/>
              <a:t>(!!!) vragen op je opdrachtformulier.</a:t>
            </a:r>
          </a:p>
          <a:p>
            <a:r>
              <a:rPr lang="nl-NL" b="1" dirty="0"/>
              <a:t>Je hebt geen invloed op de prijs van de pizza. Die is voor alle partijen gelijk.</a:t>
            </a:r>
          </a:p>
          <a:p>
            <a:r>
              <a:rPr lang="nl-NL" b="1" dirty="0"/>
              <a:t>Houd je aan de gegevens in de opdracht. </a:t>
            </a:r>
          </a:p>
          <a:p>
            <a:r>
              <a:rPr lang="nl-NL" b="1" dirty="0"/>
              <a:t>Als </a:t>
            </a:r>
            <a:r>
              <a:rPr lang="nl-NL" b="1"/>
              <a:t>je Step </a:t>
            </a:r>
            <a:r>
              <a:rPr lang="nl-NL" b="1" dirty="0"/>
              <a:t>1 hebt gedaan, kun je verder met Step 2</a:t>
            </a:r>
          </a:p>
          <a:p>
            <a:endParaRPr lang="nl-NL" b="1" dirty="0"/>
          </a:p>
          <a:p>
            <a:endParaRPr lang="nl-NL" b="1" dirty="0"/>
          </a:p>
          <a:p>
            <a:endParaRPr lang="nl-NL" b="1" dirty="0"/>
          </a:p>
        </p:txBody>
      </p:sp>
      <p:pic>
        <p:nvPicPr>
          <p:cNvPr id="4" name="Afbeelding 3">
            <a:extLst>
              <a:ext uri="{FF2B5EF4-FFF2-40B4-BE49-F238E27FC236}">
                <a16:creationId xmlns:a16="http://schemas.microsoft.com/office/drawing/2014/main" id="{C7BE96C4-CBA2-4612-A163-7446E40AE6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spTree>
    <p:extLst>
      <p:ext uri="{BB962C8B-B14F-4D97-AF65-F5344CB8AC3E}">
        <p14:creationId xmlns:p14="http://schemas.microsoft.com/office/powerpoint/2010/main" val="1194717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Vandaag is </a:t>
            </a:r>
            <a:r>
              <a:rPr lang="nl-NL" b="1" dirty="0" err="1"/>
              <a:t>pizzadag</a:t>
            </a:r>
            <a:r>
              <a:rPr lang="nl-NL" b="1" dirty="0"/>
              <a:t>! </a:t>
            </a:r>
          </a:p>
        </p:txBody>
      </p:sp>
      <p:sp>
        <p:nvSpPr>
          <p:cNvPr id="3" name="Tijdelijke aanduiding voor inhoud 2">
            <a:extLst>
              <a:ext uri="{FF2B5EF4-FFF2-40B4-BE49-F238E27FC236}">
                <a16:creationId xmlns:a16="http://schemas.microsoft.com/office/drawing/2014/main" id="{66F52668-9D12-47BC-8478-BA5627017373}"/>
              </a:ext>
            </a:extLst>
          </p:cNvPr>
          <p:cNvSpPr>
            <a:spLocks noGrp="1"/>
          </p:cNvSpPr>
          <p:nvPr>
            <p:ph idx="1"/>
          </p:nvPr>
        </p:nvSpPr>
        <p:spPr>
          <a:xfrm>
            <a:off x="838200" y="2457973"/>
            <a:ext cx="10515600" cy="3718989"/>
          </a:xfrm>
        </p:spPr>
        <p:txBody>
          <a:bodyPr>
            <a:normAutofit/>
          </a:bodyPr>
          <a:lstStyle/>
          <a:p>
            <a:r>
              <a:rPr lang="nl-NL" b="1" dirty="0">
                <a:solidFill>
                  <a:srgbClr val="0070C0"/>
                </a:solidFill>
              </a:rPr>
              <a:t>Elke groep heeft: </a:t>
            </a:r>
          </a:p>
          <a:p>
            <a:pPr lvl="1"/>
            <a:r>
              <a:rPr lang="nl-NL" b="1" dirty="0"/>
              <a:t>Een vertegenwoordiger (</a:t>
            </a:r>
            <a:r>
              <a:rPr lang="nl-NL" b="1" dirty="0" err="1"/>
              <a:t>spokesman</a:t>
            </a:r>
            <a:r>
              <a:rPr lang="nl-NL" b="1" dirty="0"/>
              <a:t>),;</a:t>
            </a:r>
          </a:p>
          <a:p>
            <a:pPr lvl="1"/>
            <a:r>
              <a:rPr lang="nl-NL" b="1" dirty="0"/>
              <a:t>Een secretaris (vult antwoordformulier in); </a:t>
            </a:r>
          </a:p>
          <a:p>
            <a:pPr lvl="1"/>
            <a:r>
              <a:rPr lang="nl-NL" b="1" dirty="0"/>
              <a:t>Een  commercieel medewerker (maakt poster). </a:t>
            </a:r>
            <a:br>
              <a:rPr lang="nl-NL" b="1" dirty="0"/>
            </a:br>
            <a:br>
              <a:rPr lang="nl-NL" b="1" dirty="0"/>
            </a:br>
            <a:r>
              <a:rPr lang="nl-NL" b="1" dirty="0"/>
              <a:t>Sommige groepen kunnen een vierde man, een procesbewaker hebben. Hij houdt in de gaten of de opdracht goed en op tijd wordt uitgevoerd.</a:t>
            </a:r>
          </a:p>
        </p:txBody>
      </p:sp>
      <p:pic>
        <p:nvPicPr>
          <p:cNvPr id="4" name="Afbeelding 3">
            <a:extLst>
              <a:ext uri="{FF2B5EF4-FFF2-40B4-BE49-F238E27FC236}">
                <a16:creationId xmlns:a16="http://schemas.microsoft.com/office/drawing/2014/main" id="{C7BE96C4-CBA2-4612-A163-7446E40AE6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spTree>
    <p:extLst>
      <p:ext uri="{BB962C8B-B14F-4D97-AF65-F5344CB8AC3E}">
        <p14:creationId xmlns:p14="http://schemas.microsoft.com/office/powerpoint/2010/main" val="3565776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Voorbereiding op de markt </a:t>
            </a:r>
          </a:p>
        </p:txBody>
      </p:sp>
      <p:sp>
        <p:nvSpPr>
          <p:cNvPr id="3" name="Tijdelijke aanduiding voor inhoud 2">
            <a:extLst>
              <a:ext uri="{FF2B5EF4-FFF2-40B4-BE49-F238E27FC236}">
                <a16:creationId xmlns:a16="http://schemas.microsoft.com/office/drawing/2014/main" id="{66F52668-9D12-47BC-8478-BA5627017373}"/>
              </a:ext>
            </a:extLst>
          </p:cNvPr>
          <p:cNvSpPr>
            <a:spLocks noGrp="1"/>
          </p:cNvSpPr>
          <p:nvPr>
            <p:ph idx="1"/>
          </p:nvPr>
        </p:nvSpPr>
        <p:spPr>
          <a:xfrm>
            <a:off x="838200" y="2457973"/>
            <a:ext cx="10515600" cy="3718989"/>
          </a:xfrm>
        </p:spPr>
        <p:txBody>
          <a:bodyPr>
            <a:normAutofit/>
          </a:bodyPr>
          <a:lstStyle/>
          <a:p>
            <a:r>
              <a:rPr lang="nl-NL" b="1" dirty="0"/>
              <a:t>Korte pitch van de verkopers over hun pizza.</a:t>
            </a:r>
            <a:br>
              <a:rPr lang="nl-NL" b="1" dirty="0"/>
            </a:br>
            <a:br>
              <a:rPr lang="nl-NL" b="1" dirty="0"/>
            </a:br>
            <a:br>
              <a:rPr lang="nl-NL" b="1" dirty="0"/>
            </a:br>
            <a:endParaRPr lang="nl-NL" b="1" dirty="0"/>
          </a:p>
          <a:p>
            <a:r>
              <a:rPr lang="nl-NL" b="1" dirty="0"/>
              <a:t>Individuele opdracht (</a:t>
            </a:r>
            <a:r>
              <a:rPr lang="nl-NL" b="1" dirty="0">
                <a:solidFill>
                  <a:srgbClr val="0070C0"/>
                </a:solidFill>
              </a:rPr>
              <a:t>Opdracht 2a</a:t>
            </a:r>
            <a:r>
              <a:rPr lang="nl-NL" b="1" dirty="0"/>
              <a:t>: Eerste mogelijk-</a:t>
            </a:r>
            <a:br>
              <a:rPr lang="nl-NL" b="1" dirty="0"/>
            </a:br>
            <a:r>
              <a:rPr lang="nl-NL" b="1" dirty="0" err="1"/>
              <a:t>heid</a:t>
            </a:r>
            <a:r>
              <a:rPr lang="nl-NL" b="1" dirty="0"/>
              <a:t> tot kopen)</a:t>
            </a:r>
            <a:br>
              <a:rPr lang="nl-NL" b="1" dirty="0"/>
            </a:br>
            <a:r>
              <a:rPr lang="nl-NL" b="1" dirty="0"/>
              <a:t>Bepaal aan de hand van jouw op klantkaart bij </a:t>
            </a:r>
            <a:br>
              <a:rPr lang="nl-NL" b="1" dirty="0"/>
            </a:br>
            <a:r>
              <a:rPr lang="nl-NL" b="1" dirty="0"/>
              <a:t>wie je een pizza gaat kopen.</a:t>
            </a:r>
          </a:p>
        </p:txBody>
      </p:sp>
      <p:pic>
        <p:nvPicPr>
          <p:cNvPr id="4" name="Afbeelding 3">
            <a:extLst>
              <a:ext uri="{FF2B5EF4-FFF2-40B4-BE49-F238E27FC236}">
                <a16:creationId xmlns:a16="http://schemas.microsoft.com/office/drawing/2014/main" id="{C7BE96C4-CBA2-4612-A163-7446E40AE6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pic>
        <p:nvPicPr>
          <p:cNvPr id="6" name="Afbeelding 5">
            <a:extLst>
              <a:ext uri="{FF2B5EF4-FFF2-40B4-BE49-F238E27FC236}">
                <a16:creationId xmlns:a16="http://schemas.microsoft.com/office/drawing/2014/main" id="{7A0C8B01-1F4F-4B19-9936-DFD31F285D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33453" y="948044"/>
            <a:ext cx="3368351" cy="4961912"/>
          </a:xfrm>
          <a:prstGeom prst="rect">
            <a:avLst/>
          </a:prstGeom>
        </p:spPr>
      </p:pic>
    </p:spTree>
    <p:extLst>
      <p:ext uri="{BB962C8B-B14F-4D97-AF65-F5344CB8AC3E}">
        <p14:creationId xmlns:p14="http://schemas.microsoft.com/office/powerpoint/2010/main" val="1553974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Voorbereiding op de markt </a:t>
            </a:r>
          </a:p>
        </p:txBody>
      </p:sp>
      <p:pic>
        <p:nvPicPr>
          <p:cNvPr id="4" name="Afbeelding 3">
            <a:extLst>
              <a:ext uri="{FF2B5EF4-FFF2-40B4-BE49-F238E27FC236}">
                <a16:creationId xmlns:a16="http://schemas.microsoft.com/office/drawing/2014/main" id="{C7BE96C4-CBA2-4612-A163-7446E40AE6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pic>
        <p:nvPicPr>
          <p:cNvPr id="6" name="Afbeelding 5">
            <a:extLst>
              <a:ext uri="{FF2B5EF4-FFF2-40B4-BE49-F238E27FC236}">
                <a16:creationId xmlns:a16="http://schemas.microsoft.com/office/drawing/2014/main" id="{7A0C8B01-1F4F-4B19-9936-DFD31F285D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33453" y="948044"/>
            <a:ext cx="3368351" cy="4961912"/>
          </a:xfrm>
          <a:prstGeom prst="rect">
            <a:avLst/>
          </a:prstGeom>
        </p:spPr>
      </p:pic>
      <p:pic>
        <p:nvPicPr>
          <p:cNvPr id="9" name="Afbeelding 8" descr="Afbeelding met schermafbeelding&#10;&#10;Beschrijving is gegenereerd met zeer hoge betrouwbaarheid">
            <a:extLst>
              <a:ext uri="{FF2B5EF4-FFF2-40B4-BE49-F238E27FC236}">
                <a16:creationId xmlns:a16="http://schemas.microsoft.com/office/drawing/2014/main" id="{9623F719-9528-4ABB-9360-4B6F1284E0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199" y="1987420"/>
            <a:ext cx="4697437" cy="4870580"/>
          </a:xfrm>
          <a:prstGeom prst="rect">
            <a:avLst/>
          </a:prstGeom>
        </p:spPr>
      </p:pic>
      <p:pic>
        <p:nvPicPr>
          <p:cNvPr id="11" name="Afbeelding 10" descr="Afbeelding met schermafbeelding&#10;&#10;Beschrijving is gegenereerd met zeer hoge betrouwbaarheid">
            <a:extLst>
              <a:ext uri="{FF2B5EF4-FFF2-40B4-BE49-F238E27FC236}">
                <a16:creationId xmlns:a16="http://schemas.microsoft.com/office/drawing/2014/main" id="{9B7EF25F-EA20-4F75-A773-E3038330B0C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198" y="1987200"/>
            <a:ext cx="4697649" cy="4870800"/>
          </a:xfrm>
          <a:prstGeom prst="rect">
            <a:avLst/>
          </a:prstGeom>
        </p:spPr>
      </p:pic>
      <p:pic>
        <p:nvPicPr>
          <p:cNvPr id="13" name="Afbeelding 12" descr="Afbeelding met schermafbeelding&#10;&#10;Beschrijving is gegenereerd met zeer hoge betrouwbaarheid">
            <a:extLst>
              <a:ext uri="{FF2B5EF4-FFF2-40B4-BE49-F238E27FC236}">
                <a16:creationId xmlns:a16="http://schemas.microsoft.com/office/drawing/2014/main" id="{1A598F27-450D-4657-B6C1-CFC5C249FCE0}"/>
              </a:ext>
            </a:extLst>
          </p:cNvPr>
          <p:cNvPicPr>
            <a:picLocks/>
          </p:cNvPicPr>
          <p:nvPr/>
        </p:nvPicPr>
        <p:blipFill>
          <a:blip r:embed="rId6">
            <a:extLst>
              <a:ext uri="{28A0092B-C50C-407E-A947-70E740481C1C}">
                <a14:useLocalDpi xmlns:a14="http://schemas.microsoft.com/office/drawing/2010/main" val="0"/>
              </a:ext>
            </a:extLst>
          </a:blip>
          <a:stretch>
            <a:fillRect/>
          </a:stretch>
        </p:blipFill>
        <p:spPr>
          <a:xfrm>
            <a:off x="837636" y="1987200"/>
            <a:ext cx="4698000" cy="4870800"/>
          </a:xfrm>
          <a:prstGeom prst="rect">
            <a:avLst/>
          </a:prstGeom>
        </p:spPr>
      </p:pic>
    </p:spTree>
    <p:extLst>
      <p:ext uri="{BB962C8B-B14F-4D97-AF65-F5344CB8AC3E}">
        <p14:creationId xmlns:p14="http://schemas.microsoft.com/office/powerpoint/2010/main" val="3755120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Vandaag is </a:t>
            </a:r>
            <a:r>
              <a:rPr lang="nl-NL" b="1" dirty="0" err="1"/>
              <a:t>pizzadag</a:t>
            </a:r>
            <a:r>
              <a:rPr lang="nl-NL" b="1" dirty="0"/>
              <a:t>! </a:t>
            </a:r>
          </a:p>
        </p:txBody>
      </p:sp>
      <p:sp>
        <p:nvSpPr>
          <p:cNvPr id="3" name="Tijdelijke aanduiding voor inhoud 2">
            <a:extLst>
              <a:ext uri="{FF2B5EF4-FFF2-40B4-BE49-F238E27FC236}">
                <a16:creationId xmlns:a16="http://schemas.microsoft.com/office/drawing/2014/main" id="{66F52668-9D12-47BC-8478-BA5627017373}"/>
              </a:ext>
            </a:extLst>
          </p:cNvPr>
          <p:cNvSpPr>
            <a:spLocks noGrp="1"/>
          </p:cNvSpPr>
          <p:nvPr>
            <p:ph idx="1"/>
          </p:nvPr>
        </p:nvSpPr>
        <p:spPr>
          <a:xfrm>
            <a:off x="838200" y="2457973"/>
            <a:ext cx="10515600" cy="3718989"/>
          </a:xfrm>
        </p:spPr>
        <p:txBody>
          <a:bodyPr/>
          <a:lstStyle/>
          <a:p>
            <a:r>
              <a:rPr lang="nl-NL" b="1" dirty="0"/>
              <a:t>De Pizzeria is open!</a:t>
            </a:r>
          </a:p>
        </p:txBody>
      </p:sp>
      <p:pic>
        <p:nvPicPr>
          <p:cNvPr id="4" name="Afbeelding 3">
            <a:extLst>
              <a:ext uri="{FF2B5EF4-FFF2-40B4-BE49-F238E27FC236}">
                <a16:creationId xmlns:a16="http://schemas.microsoft.com/office/drawing/2014/main" id="{C7BE96C4-CBA2-4612-A163-7446E40AE6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pic>
        <p:nvPicPr>
          <p:cNvPr id="6" name="Afbeelding 5">
            <a:extLst>
              <a:ext uri="{FF2B5EF4-FFF2-40B4-BE49-F238E27FC236}">
                <a16:creationId xmlns:a16="http://schemas.microsoft.com/office/drawing/2014/main" id="{50E245E5-E290-4FF4-AE36-F84917B6E2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4130" y="3021266"/>
            <a:ext cx="5623739" cy="2743565"/>
          </a:xfrm>
          <a:prstGeom prst="rect">
            <a:avLst/>
          </a:prstGeom>
        </p:spPr>
      </p:pic>
    </p:spTree>
    <p:extLst>
      <p:ext uri="{BB962C8B-B14F-4D97-AF65-F5344CB8AC3E}">
        <p14:creationId xmlns:p14="http://schemas.microsoft.com/office/powerpoint/2010/main" val="3228118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27811-6D18-4A41-B520-B9EBC104D36F}"/>
              </a:ext>
            </a:extLst>
          </p:cNvPr>
          <p:cNvSpPr>
            <a:spLocks noGrp="1"/>
          </p:cNvSpPr>
          <p:nvPr>
            <p:ph type="title"/>
          </p:nvPr>
        </p:nvSpPr>
        <p:spPr>
          <a:xfrm>
            <a:off x="838200" y="1027855"/>
            <a:ext cx="10515600" cy="1325563"/>
          </a:xfrm>
        </p:spPr>
        <p:txBody>
          <a:bodyPr/>
          <a:lstStyle/>
          <a:p>
            <a:r>
              <a:rPr lang="nl-NL" b="1" dirty="0"/>
              <a:t>Vandaag is </a:t>
            </a:r>
            <a:r>
              <a:rPr lang="nl-NL" b="1" dirty="0" err="1"/>
              <a:t>pizzadag</a:t>
            </a:r>
            <a:r>
              <a:rPr lang="nl-NL" b="1" dirty="0"/>
              <a:t>! </a:t>
            </a:r>
          </a:p>
        </p:txBody>
      </p:sp>
      <p:sp>
        <p:nvSpPr>
          <p:cNvPr id="3" name="Tijdelijke aanduiding voor inhoud 2">
            <a:extLst>
              <a:ext uri="{FF2B5EF4-FFF2-40B4-BE49-F238E27FC236}">
                <a16:creationId xmlns:a16="http://schemas.microsoft.com/office/drawing/2014/main" id="{66F52668-9D12-47BC-8478-BA5627017373}"/>
              </a:ext>
            </a:extLst>
          </p:cNvPr>
          <p:cNvSpPr>
            <a:spLocks noGrp="1"/>
          </p:cNvSpPr>
          <p:nvPr>
            <p:ph idx="1"/>
          </p:nvPr>
        </p:nvSpPr>
        <p:spPr>
          <a:xfrm>
            <a:off x="838200" y="2457973"/>
            <a:ext cx="10515600" cy="3718989"/>
          </a:xfrm>
        </p:spPr>
        <p:txBody>
          <a:bodyPr>
            <a:normAutofit fontScale="92500" lnSpcReduction="10000"/>
          </a:bodyPr>
          <a:lstStyle/>
          <a:p>
            <a:r>
              <a:rPr lang="nl-NL" b="1" dirty="0">
                <a:solidFill>
                  <a:srgbClr val="0070C0"/>
                </a:solidFill>
              </a:rPr>
              <a:t>Opdracht 2 voor verkopende groepen</a:t>
            </a:r>
            <a:endParaRPr lang="nl-NL" b="1" dirty="0"/>
          </a:p>
          <a:p>
            <a:r>
              <a:rPr lang="nl-NL" b="1" dirty="0"/>
              <a:t>Bepaal de winst en ga nadat de docent hiervoor toestemming heeft gegeven verder met opdracht 2</a:t>
            </a:r>
            <a:br>
              <a:rPr lang="nl-NL" b="1" dirty="0"/>
            </a:br>
            <a:endParaRPr lang="nl-NL" b="1" dirty="0"/>
          </a:p>
          <a:p>
            <a:r>
              <a:rPr lang="nl-NL" b="1" dirty="0">
                <a:solidFill>
                  <a:srgbClr val="0070C0"/>
                </a:solidFill>
              </a:rPr>
              <a:t>Opdracht 3</a:t>
            </a:r>
            <a:endParaRPr lang="nl-NL" b="1" dirty="0"/>
          </a:p>
          <a:p>
            <a:r>
              <a:rPr lang="nl-NL" b="1" dirty="0"/>
              <a:t>Maak tweetallen: Elke groep heeft een andere startopdracht </a:t>
            </a:r>
            <a:r>
              <a:rPr lang="nl-NL" b="1" dirty="0" err="1"/>
              <a:t>geahd</a:t>
            </a:r>
            <a:endParaRPr lang="nl-NL" b="1" dirty="0"/>
          </a:p>
          <a:p>
            <a:pPr lvl="1"/>
            <a:r>
              <a:rPr lang="nl-NL" dirty="0"/>
              <a:t>Hoe ben je van start gegaan?</a:t>
            </a:r>
          </a:p>
          <a:p>
            <a:pPr lvl="1"/>
            <a:r>
              <a:rPr lang="nl-NL" dirty="0"/>
              <a:t>Kijk je naar de marktsituatie, of naar je eigen mogelijkheden?</a:t>
            </a:r>
          </a:p>
          <a:p>
            <a:pPr lvl="1"/>
            <a:r>
              <a:rPr lang="nl-NL" dirty="0"/>
              <a:t>Was er ruimte voor creativiteit? Zo ja, hoe?</a:t>
            </a:r>
          </a:p>
          <a:p>
            <a:pPr lvl="1"/>
            <a:r>
              <a:rPr lang="nl-NL" dirty="0"/>
              <a:t>Wat is het verschil tussen de aanpak van de twee groepen?</a:t>
            </a:r>
          </a:p>
          <a:p>
            <a:pPr marL="457200" lvl="1" indent="0">
              <a:buNone/>
            </a:pPr>
            <a:endParaRPr lang="nl-NL" b="1" dirty="0"/>
          </a:p>
        </p:txBody>
      </p:sp>
      <p:pic>
        <p:nvPicPr>
          <p:cNvPr id="4" name="Afbeelding 3">
            <a:extLst>
              <a:ext uri="{FF2B5EF4-FFF2-40B4-BE49-F238E27FC236}">
                <a16:creationId xmlns:a16="http://schemas.microsoft.com/office/drawing/2014/main" id="{C021A8AC-6125-4353-977E-FB20477FA9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21046" y="1027855"/>
            <a:ext cx="1680758" cy="1430118"/>
          </a:xfrm>
          <a:prstGeom prst="rect">
            <a:avLst/>
          </a:prstGeom>
        </p:spPr>
      </p:pic>
    </p:spTree>
    <p:extLst>
      <p:ext uri="{BB962C8B-B14F-4D97-AF65-F5344CB8AC3E}">
        <p14:creationId xmlns:p14="http://schemas.microsoft.com/office/powerpoint/2010/main" val="3928815049"/>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483</TotalTime>
  <Words>880</Words>
  <Application>Microsoft Office PowerPoint</Application>
  <PresentationFormat>Breedbeeld</PresentationFormat>
  <Paragraphs>206</Paragraphs>
  <Slides>29</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29</vt:i4>
      </vt:variant>
    </vt:vector>
  </HeadingPairs>
  <TitlesOfParts>
    <vt:vector size="34" baseType="lpstr">
      <vt:lpstr>Arial</vt:lpstr>
      <vt:lpstr>Calibri</vt:lpstr>
      <vt:lpstr>Calibri Light</vt:lpstr>
      <vt:lpstr>Times New Roman</vt:lpstr>
      <vt:lpstr>Kantoorthema</vt:lpstr>
      <vt:lpstr>Twee manieren  van benadering</vt:lpstr>
      <vt:lpstr>Vandaag is pizzadag! – Korte uitleg</vt:lpstr>
      <vt:lpstr>Vandaag is pizzadag! Marktsituatie</vt:lpstr>
      <vt:lpstr>Vandaag is pizzadag! </vt:lpstr>
      <vt:lpstr>Vandaag is pizzadag! </vt:lpstr>
      <vt:lpstr>Voorbereiding op de markt </vt:lpstr>
      <vt:lpstr>Voorbereiding op de markt </vt:lpstr>
      <vt:lpstr>Vandaag is pizzadag! </vt:lpstr>
      <vt:lpstr>Vandaag is pizzadag! </vt:lpstr>
      <vt:lpstr>Voorbereiding op de markt </vt:lpstr>
      <vt:lpstr>Vandaag is pizzadag! </vt:lpstr>
      <vt:lpstr>Vandaag is pizzadag! </vt:lpstr>
      <vt:lpstr>Vandaag is pizzadag!</vt:lpstr>
      <vt:lpstr>Vandaag is pizzadag!</vt:lpstr>
      <vt:lpstr>PowerPoint-presentatie</vt:lpstr>
      <vt:lpstr>PowerPoint-presentatie</vt:lpstr>
      <vt:lpstr>Vandaag is pizzadag!</vt:lpstr>
      <vt:lpstr>Vandaag is pizzadag!</vt:lpstr>
      <vt:lpstr>PowerPoint-presentatie</vt:lpstr>
      <vt:lpstr>PowerPoint-presentatie</vt:lpstr>
      <vt:lpstr>PowerPoint-presentatie</vt:lpstr>
      <vt:lpstr>Vandaag is pizzadag! –  Hoe gaat het in de klas?</vt:lpstr>
      <vt:lpstr>Doel van deze opdracht</vt:lpstr>
      <vt:lpstr>Doel van deze opdracht</vt:lpstr>
      <vt:lpstr>Inductief redeneren</vt:lpstr>
      <vt:lpstr>Knelpunt: Activerende vragen stellen</vt:lpstr>
      <vt:lpstr>PowerPoint-presentatie</vt:lpstr>
      <vt:lpstr>Ankerpunten</vt:lpstr>
      <vt:lpstr>Vandaag is pizzadag!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Theo Roos</dc:creator>
  <cp:lastModifiedBy>Theo Roos</cp:lastModifiedBy>
  <cp:revision>15</cp:revision>
  <cp:lastPrinted>2018-02-09T08:16:15Z</cp:lastPrinted>
  <dcterms:created xsi:type="dcterms:W3CDTF">2017-09-15T13:25:34Z</dcterms:created>
  <dcterms:modified xsi:type="dcterms:W3CDTF">2018-02-09T08:31:37Z</dcterms:modified>
</cp:coreProperties>
</file>