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59" r:id="rId5"/>
    <p:sldId id="294" r:id="rId6"/>
    <p:sldId id="281" r:id="rId7"/>
    <p:sldId id="300" r:id="rId8"/>
    <p:sldId id="278" r:id="rId9"/>
    <p:sldId id="260" r:id="rId10"/>
    <p:sldId id="292" r:id="rId11"/>
    <p:sldId id="280" r:id="rId12"/>
    <p:sldId id="293" r:id="rId13"/>
    <p:sldId id="279" r:id="rId14"/>
    <p:sldId id="261" r:id="rId15"/>
    <p:sldId id="262" r:id="rId16"/>
    <p:sldId id="266" r:id="rId17"/>
    <p:sldId id="284" r:id="rId18"/>
    <p:sldId id="296" r:id="rId19"/>
    <p:sldId id="285"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22717e5814001d8" providerId="LiveId" clId="{739E6A0E-9946-443C-863A-9982B10A947D}"/>
    <pc:docChg chg="delSld modSld sldOrd">
      <pc:chgData name="" userId="222717e5814001d8" providerId="LiveId" clId="{739E6A0E-9946-443C-863A-9982B10A947D}" dt="2018-02-09T08:40:04.830" v="10"/>
      <pc:docMkLst>
        <pc:docMk/>
      </pc:docMkLst>
      <pc:sldChg chg="del">
        <pc:chgData name="" userId="222717e5814001d8" providerId="LiveId" clId="{739E6A0E-9946-443C-863A-9982B10A947D}" dt="2018-02-09T08:40:02.117" v="0" actId="2696"/>
        <pc:sldMkLst>
          <pc:docMk/>
          <pc:sldMk cId="3501971142" sldId="275"/>
        </pc:sldMkLst>
      </pc:sldChg>
      <pc:sldChg chg="del">
        <pc:chgData name="" userId="222717e5814001d8" providerId="LiveId" clId="{739E6A0E-9946-443C-863A-9982B10A947D}" dt="2018-02-09T08:40:02.148" v="1" actId="2696"/>
        <pc:sldMkLst>
          <pc:docMk/>
          <pc:sldMk cId="1862869277" sldId="276"/>
        </pc:sldMkLst>
      </pc:sldChg>
      <pc:sldChg chg="del">
        <pc:chgData name="" userId="222717e5814001d8" providerId="LiveId" clId="{739E6A0E-9946-443C-863A-9982B10A947D}" dt="2018-02-09T08:40:02.165" v="2" actId="2696"/>
        <pc:sldMkLst>
          <pc:docMk/>
          <pc:sldMk cId="549664206" sldId="277"/>
        </pc:sldMkLst>
      </pc:sldChg>
      <pc:sldChg chg="ord">
        <pc:chgData name="" userId="222717e5814001d8" providerId="LiveId" clId="{739E6A0E-9946-443C-863A-9982B10A947D}" dt="2018-02-09T08:40:04.830" v="10"/>
        <pc:sldMkLst>
          <pc:docMk/>
          <pc:sldMk cId="2611756578" sldId="285"/>
        </pc:sldMkLst>
      </pc:sldChg>
      <pc:sldChg chg="del">
        <pc:chgData name="" userId="222717e5814001d8" providerId="LiveId" clId="{739E6A0E-9946-443C-863A-9982B10A947D}" dt="2018-02-09T08:40:02.200" v="4" actId="2696"/>
        <pc:sldMkLst>
          <pc:docMk/>
          <pc:sldMk cId="2916317593" sldId="289"/>
        </pc:sldMkLst>
      </pc:sldChg>
      <pc:sldChg chg="del">
        <pc:chgData name="" userId="222717e5814001d8" providerId="LiveId" clId="{739E6A0E-9946-443C-863A-9982B10A947D}" dt="2018-02-09T08:40:02.220" v="6" actId="2696"/>
        <pc:sldMkLst>
          <pc:docMk/>
          <pc:sldMk cId="1349267122" sldId="290"/>
        </pc:sldMkLst>
      </pc:sldChg>
      <pc:sldChg chg="del">
        <pc:chgData name="" userId="222717e5814001d8" providerId="LiveId" clId="{739E6A0E-9946-443C-863A-9982B10A947D}" dt="2018-02-09T08:40:02.237" v="7" actId="2696"/>
        <pc:sldMkLst>
          <pc:docMk/>
          <pc:sldMk cId="1527746468" sldId="291"/>
        </pc:sldMkLst>
      </pc:sldChg>
      <pc:sldChg chg="del">
        <pc:chgData name="" userId="222717e5814001d8" providerId="LiveId" clId="{739E6A0E-9946-443C-863A-9982B10A947D}" dt="2018-02-09T08:40:02.191" v="3" actId="2696"/>
        <pc:sldMkLst>
          <pc:docMk/>
          <pc:sldMk cId="3192094457" sldId="295"/>
        </pc:sldMkLst>
      </pc:sldChg>
      <pc:sldChg chg="del">
        <pc:chgData name="" userId="222717e5814001d8" providerId="LiveId" clId="{739E6A0E-9946-443C-863A-9982B10A947D}" dt="2018-02-09T08:40:02.209" v="5" actId="2696"/>
        <pc:sldMkLst>
          <pc:docMk/>
          <pc:sldMk cId="3915912776" sldId="297"/>
        </pc:sldMkLst>
      </pc:sldChg>
      <pc:sldChg chg="del">
        <pc:chgData name="" userId="222717e5814001d8" providerId="LiveId" clId="{739E6A0E-9946-443C-863A-9982B10A947D}" dt="2018-02-09T08:40:02.267" v="9" actId="2696"/>
        <pc:sldMkLst>
          <pc:docMk/>
          <pc:sldMk cId="2083070270" sldId="298"/>
        </pc:sldMkLst>
      </pc:sldChg>
      <pc:sldChg chg="del">
        <pc:chgData name="" userId="222717e5814001d8" providerId="LiveId" clId="{739E6A0E-9946-443C-863A-9982B10A947D}" dt="2018-02-09T08:40:02.262" v="8" actId="2696"/>
        <pc:sldMkLst>
          <pc:docMk/>
          <pc:sldMk cId="583706037"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A5AB0D5-CC65-4350-9F77-F2FDBB16CC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E6E70D1-6473-4F24-97A6-D145036B7B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A19A8-507B-444D-8A22-C6787FEDEF30}" type="datetimeFigureOut">
              <a:rPr lang="nl-NL" smtClean="0"/>
              <a:t>9-2-2018</a:t>
            </a:fld>
            <a:endParaRPr lang="nl-NL"/>
          </a:p>
        </p:txBody>
      </p:sp>
      <p:sp>
        <p:nvSpPr>
          <p:cNvPr id="4" name="Tijdelijke aanduiding voor voettekst 3">
            <a:extLst>
              <a:ext uri="{FF2B5EF4-FFF2-40B4-BE49-F238E27FC236}">
                <a16:creationId xmlns:a16="http://schemas.microsoft.com/office/drawing/2014/main" id="{5CB4997B-15EA-4467-8A60-20515FBEEB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940F097-C4E3-47C6-9911-3A65359462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3484E-5360-43CC-9D7B-F15331AC49E5}" type="slidenum">
              <a:rPr lang="nl-NL" smtClean="0"/>
              <a:t>‹nr.›</a:t>
            </a:fld>
            <a:endParaRPr lang="nl-NL"/>
          </a:p>
        </p:txBody>
      </p:sp>
    </p:spTree>
    <p:extLst>
      <p:ext uri="{BB962C8B-B14F-4D97-AF65-F5344CB8AC3E}">
        <p14:creationId xmlns:p14="http://schemas.microsoft.com/office/powerpoint/2010/main" val="498832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D273E-AFCF-44E5-8DDD-40420142BC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A836DD84-1F0A-423F-9140-04EECCB61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1BF4ED54-0008-45CA-9DB7-95A8CB614A42}"/>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5" name="Tijdelijke aanduiding voor voettekst 4">
            <a:extLst>
              <a:ext uri="{FF2B5EF4-FFF2-40B4-BE49-F238E27FC236}">
                <a16:creationId xmlns:a16="http://schemas.microsoft.com/office/drawing/2014/main" id="{A67FFD1B-3F03-4660-84C8-23F0A0AC71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347A8E-B241-4AF3-9111-A01770975C1E}"/>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36383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2E5FE-C4D6-42E2-B03D-3D088C02BA0E}"/>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75DA2C20-4E56-450A-A8AE-7676907913C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302439-EB98-4F5F-91FA-9FCB53DBE516}"/>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5" name="Tijdelijke aanduiding voor voettekst 4">
            <a:extLst>
              <a:ext uri="{FF2B5EF4-FFF2-40B4-BE49-F238E27FC236}">
                <a16:creationId xmlns:a16="http://schemas.microsoft.com/office/drawing/2014/main" id="{E84F1877-3028-4385-A85C-7DA6D962C0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05D375-5113-41DC-9175-88B468E64EF5}"/>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42465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E1A7D2-AD66-434F-B14F-0C6E5D033F0B}"/>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067F560B-3DD7-4AA9-8614-3F77515565B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B1204-1E10-4CD1-82E4-D166F46ADC11}"/>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5" name="Tijdelijke aanduiding voor voettekst 4">
            <a:extLst>
              <a:ext uri="{FF2B5EF4-FFF2-40B4-BE49-F238E27FC236}">
                <a16:creationId xmlns:a16="http://schemas.microsoft.com/office/drawing/2014/main" id="{63A4976A-EE79-4D6D-86A6-EFBCD1CBFF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A229BC-9B50-49A9-A99F-5B482FBE24D9}"/>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68934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DD39B-7364-4AC3-914A-2B6AABBD5317}"/>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544CB9DA-B265-4238-96D7-4266B961E58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9389DA-087D-47E1-AE7B-A10B953FBF7B}"/>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5" name="Tijdelijke aanduiding voor voettekst 4">
            <a:extLst>
              <a:ext uri="{FF2B5EF4-FFF2-40B4-BE49-F238E27FC236}">
                <a16:creationId xmlns:a16="http://schemas.microsoft.com/office/drawing/2014/main" id="{3934494E-1B94-414E-B9FA-1DF023FA70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62BC54-4D63-458F-872D-5299030D4EBA}"/>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86943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BC4CC-4503-4B0A-A0CF-DA39A0ACE176}"/>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52220A6C-841F-4681-8F53-0FF148FE5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B097DFE-80D5-4626-8ED0-931539D12C28}"/>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5" name="Tijdelijke aanduiding voor voettekst 4">
            <a:extLst>
              <a:ext uri="{FF2B5EF4-FFF2-40B4-BE49-F238E27FC236}">
                <a16:creationId xmlns:a16="http://schemas.microsoft.com/office/drawing/2014/main" id="{08D0632F-5111-4776-87AC-C8BBDEDF1C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E9AC12-25E1-43B5-9453-0C3B3D6414FE}"/>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4288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8B995-4F2C-4C49-B5DB-1056FD9A85A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270C5B7-DE74-42B7-883A-0C45DC2CAB8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CEC588F-E50A-4E2A-BDB5-CF84DC1A4AD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3A0FE0-9A38-4206-BAB6-353C2EDBE5CA}"/>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6" name="Tijdelijke aanduiding voor voettekst 5">
            <a:extLst>
              <a:ext uri="{FF2B5EF4-FFF2-40B4-BE49-F238E27FC236}">
                <a16:creationId xmlns:a16="http://schemas.microsoft.com/office/drawing/2014/main" id="{D582F731-5F2B-4F23-8DB0-D209ED3B98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6A09B3-2A6A-4C42-AE58-4E7164E1AA35}"/>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75056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10132-6919-4C58-A622-B70537ADBAE7}"/>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F17C5E13-70D3-4AA9-AAAD-F10C2CDDF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92FF067-2C96-44D5-9FC9-F2D8294114E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7C7B7AC-5CD7-45D8-AE52-8E68C972B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D6EEB2C-A93A-4205-9C9C-062ADD0E3B7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DAC014-C0D5-4F19-AE6B-D8BB241A104B}"/>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8" name="Tijdelijke aanduiding voor voettekst 7">
            <a:extLst>
              <a:ext uri="{FF2B5EF4-FFF2-40B4-BE49-F238E27FC236}">
                <a16:creationId xmlns:a16="http://schemas.microsoft.com/office/drawing/2014/main" id="{F5C547D4-2AC8-48DD-99D7-87F34A67AA9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BF628C7-D1C2-4A24-B59D-394DFE3C2696}"/>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13314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7D488-9404-462C-A51F-26D40E1F53B5}"/>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2A52F8BA-189C-48FD-B403-9E20DDA0B4BB}"/>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4" name="Tijdelijke aanduiding voor voettekst 3">
            <a:extLst>
              <a:ext uri="{FF2B5EF4-FFF2-40B4-BE49-F238E27FC236}">
                <a16:creationId xmlns:a16="http://schemas.microsoft.com/office/drawing/2014/main" id="{99A8EE40-3EEB-43C7-A1D7-EE231E57BB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C1F38E-BFE1-4626-A779-128917E46BDA}"/>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2867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2D28F4-6F9F-4214-B1C1-5B6E85E42A41}"/>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3" name="Tijdelijke aanduiding voor voettekst 2">
            <a:extLst>
              <a:ext uri="{FF2B5EF4-FFF2-40B4-BE49-F238E27FC236}">
                <a16:creationId xmlns:a16="http://schemas.microsoft.com/office/drawing/2014/main" id="{EC7418D5-2384-4799-AEB1-F2813CD0370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7BBBE0A-D384-4D2A-9C5B-040829CF5CC7}"/>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03814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B094E-ED7E-4DFE-B8F3-7B31624507BB}"/>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19C49C5E-6E02-454B-9728-07F47D8D2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AC8922C-A83F-4DDE-AC7F-BE26A5B95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03156A3-C7A0-428D-9F99-073E81B1EA55}"/>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6" name="Tijdelijke aanduiding voor voettekst 5">
            <a:extLst>
              <a:ext uri="{FF2B5EF4-FFF2-40B4-BE49-F238E27FC236}">
                <a16:creationId xmlns:a16="http://schemas.microsoft.com/office/drawing/2014/main" id="{69251FDF-3124-47D8-AF01-C0E4A3DD2E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01BAE1-0C25-47B5-8AEC-A59829B1EB6B}"/>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285721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90BCC-7500-455B-A5DA-4C33BB0AC369}"/>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CD17987A-8E2E-4D79-9C24-7173901AB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7C9307-D2EC-4473-A45D-2821B78FF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73BBC49-0CF0-419B-96F6-7E2D589647C4}"/>
              </a:ext>
            </a:extLst>
          </p:cNvPr>
          <p:cNvSpPr>
            <a:spLocks noGrp="1"/>
          </p:cNvSpPr>
          <p:nvPr>
            <p:ph type="dt" sz="half" idx="10"/>
          </p:nvPr>
        </p:nvSpPr>
        <p:spPr/>
        <p:txBody>
          <a:bodyPr/>
          <a:lstStyle/>
          <a:p>
            <a:fld id="{7DC15E92-AC95-49D8-ABA6-DA7FBCFED5B1}" type="datetimeFigureOut">
              <a:rPr lang="nl-NL" smtClean="0"/>
              <a:t>9-2-2018</a:t>
            </a:fld>
            <a:endParaRPr lang="nl-NL"/>
          </a:p>
        </p:txBody>
      </p:sp>
      <p:sp>
        <p:nvSpPr>
          <p:cNvPr id="6" name="Tijdelijke aanduiding voor voettekst 5">
            <a:extLst>
              <a:ext uri="{FF2B5EF4-FFF2-40B4-BE49-F238E27FC236}">
                <a16:creationId xmlns:a16="http://schemas.microsoft.com/office/drawing/2014/main" id="{E5946035-04D2-4CB5-BECD-9C4854F60F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F247B0-A520-4914-A3B9-1E20FFB68F8B}"/>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61182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39E49B-076F-471E-AD23-0F44EFE10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8166C9AC-8506-47B6-8660-AF1C4EE32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67946E-47A6-442B-AC22-21340FB12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15E92-AC95-49D8-ABA6-DA7FBCFED5B1}" type="datetimeFigureOut">
              <a:rPr lang="nl-NL" smtClean="0"/>
              <a:t>9-2-2018</a:t>
            </a:fld>
            <a:endParaRPr lang="nl-NL"/>
          </a:p>
        </p:txBody>
      </p:sp>
      <p:sp>
        <p:nvSpPr>
          <p:cNvPr id="5" name="Tijdelijke aanduiding voor voettekst 4">
            <a:extLst>
              <a:ext uri="{FF2B5EF4-FFF2-40B4-BE49-F238E27FC236}">
                <a16:creationId xmlns:a16="http://schemas.microsoft.com/office/drawing/2014/main" id="{BDE2377E-6D68-4387-9E1E-9C8D447B4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6D8CA2A-1947-4945-BA70-1C6561263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9CBE3-4D3A-4CBC-9AB7-1014BD6F3F38}" type="slidenum">
              <a:rPr lang="nl-NL" smtClean="0"/>
              <a:t>‹nr.›</a:t>
            </a:fld>
            <a:endParaRPr lang="nl-NL"/>
          </a:p>
        </p:txBody>
      </p:sp>
    </p:spTree>
    <p:extLst>
      <p:ext uri="{BB962C8B-B14F-4D97-AF65-F5344CB8AC3E}">
        <p14:creationId xmlns:p14="http://schemas.microsoft.com/office/powerpoint/2010/main" val="116704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7F664-01BF-44C7-A481-3D00251D11C0}"/>
              </a:ext>
            </a:extLst>
          </p:cNvPr>
          <p:cNvSpPr>
            <a:spLocks noGrp="1"/>
          </p:cNvSpPr>
          <p:nvPr>
            <p:ph type="ctrTitle"/>
          </p:nvPr>
        </p:nvSpPr>
        <p:spPr/>
        <p:txBody>
          <a:bodyPr>
            <a:normAutofit/>
          </a:bodyPr>
          <a:lstStyle/>
          <a:p>
            <a:r>
              <a:rPr lang="nl-NL" dirty="0"/>
              <a:t>Twee manieren </a:t>
            </a:r>
            <a:br>
              <a:rPr lang="nl-NL" dirty="0"/>
            </a:br>
            <a:r>
              <a:rPr lang="nl-NL" dirty="0"/>
              <a:t>van benadering</a:t>
            </a:r>
          </a:p>
        </p:txBody>
      </p:sp>
      <p:sp>
        <p:nvSpPr>
          <p:cNvPr id="3" name="Ondertitel 2">
            <a:extLst>
              <a:ext uri="{FF2B5EF4-FFF2-40B4-BE49-F238E27FC236}">
                <a16:creationId xmlns:a16="http://schemas.microsoft.com/office/drawing/2014/main" id="{7064AD21-ABBB-4255-9620-FE513206655D}"/>
              </a:ext>
            </a:extLst>
          </p:cNvPr>
          <p:cNvSpPr>
            <a:spLocks noGrp="1"/>
          </p:cNvSpPr>
          <p:nvPr>
            <p:ph type="subTitle" idx="1"/>
          </p:nvPr>
        </p:nvSpPr>
        <p:spPr/>
        <p:txBody>
          <a:bodyPr/>
          <a:lstStyle/>
          <a:p>
            <a:r>
              <a:rPr lang="nl-NL" dirty="0"/>
              <a:t>Peter van der Veen en Theo Roos</a:t>
            </a:r>
          </a:p>
        </p:txBody>
      </p:sp>
    </p:spTree>
    <p:extLst>
      <p:ext uri="{BB962C8B-B14F-4D97-AF65-F5344CB8AC3E}">
        <p14:creationId xmlns:p14="http://schemas.microsoft.com/office/powerpoint/2010/main" val="249859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Voorbereiding op de markt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r>
              <a:rPr lang="nl-NL" b="1" dirty="0"/>
              <a:t>Korte pitch van de verkopers over hun pizza.</a:t>
            </a:r>
            <a:br>
              <a:rPr lang="nl-NL" b="1" dirty="0"/>
            </a:br>
            <a:br>
              <a:rPr lang="nl-NL" b="1" dirty="0"/>
            </a:br>
            <a:br>
              <a:rPr lang="nl-NL" b="1" dirty="0"/>
            </a:br>
            <a:endParaRPr lang="nl-NL" b="1" dirty="0"/>
          </a:p>
          <a:p>
            <a:r>
              <a:rPr lang="nl-NL" b="1" dirty="0"/>
              <a:t>Individuele opdracht (</a:t>
            </a:r>
            <a:r>
              <a:rPr lang="nl-NL" b="1" dirty="0">
                <a:solidFill>
                  <a:srgbClr val="0070C0"/>
                </a:solidFill>
              </a:rPr>
              <a:t>Opdracht 2b</a:t>
            </a:r>
            <a:r>
              <a:rPr lang="nl-NL" b="1" dirty="0"/>
              <a:t>: Tweede </a:t>
            </a:r>
            <a:br>
              <a:rPr lang="nl-NL" b="1" dirty="0"/>
            </a:br>
            <a:r>
              <a:rPr lang="nl-NL" b="1" dirty="0"/>
              <a:t>mogelijkheid tot kopen)</a:t>
            </a:r>
            <a:br>
              <a:rPr lang="nl-NL" b="1" dirty="0"/>
            </a:br>
            <a:r>
              <a:rPr lang="nl-NL" b="1" dirty="0"/>
              <a:t>Bepaal aan de hand van jouw op klantkaart bij </a:t>
            </a:r>
            <a:br>
              <a:rPr lang="nl-NL" b="1" dirty="0"/>
            </a:br>
            <a:r>
              <a:rPr lang="nl-NL" b="1" dirty="0"/>
              <a:t>wie je een pizza gaat kopen.</a:t>
            </a:r>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6" name="Afbeelding 5">
            <a:extLst>
              <a:ext uri="{FF2B5EF4-FFF2-40B4-BE49-F238E27FC236}">
                <a16:creationId xmlns:a16="http://schemas.microsoft.com/office/drawing/2014/main" id="{7A0C8B01-1F4F-4B19-9936-DFD31F285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453" y="948044"/>
            <a:ext cx="3368351" cy="4961912"/>
          </a:xfrm>
          <a:prstGeom prst="rect">
            <a:avLst/>
          </a:prstGeom>
        </p:spPr>
      </p:pic>
    </p:spTree>
    <p:extLst>
      <p:ext uri="{BB962C8B-B14F-4D97-AF65-F5344CB8AC3E}">
        <p14:creationId xmlns:p14="http://schemas.microsoft.com/office/powerpoint/2010/main" val="3965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lstStyle/>
          <a:p>
            <a:r>
              <a:rPr lang="nl-NL" b="1" dirty="0"/>
              <a:t>De Pizzeria is open!                                    </a:t>
            </a:r>
            <a:r>
              <a:rPr lang="nl-NL" sz="4400" b="1" dirty="0">
                <a:solidFill>
                  <a:srgbClr val="FF0000"/>
                </a:solidFill>
              </a:rPr>
              <a:t>NIEUWE SMAKEN!</a:t>
            </a:r>
            <a:endParaRPr lang="nl-NL" b="1" dirty="0">
              <a:solidFill>
                <a:srgbClr val="FF0000"/>
              </a:solidFill>
            </a:endParaRPr>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6" name="Afbeelding 5">
            <a:extLst>
              <a:ext uri="{FF2B5EF4-FFF2-40B4-BE49-F238E27FC236}">
                <a16:creationId xmlns:a16="http://schemas.microsoft.com/office/drawing/2014/main" id="{50E245E5-E290-4FF4-AE36-F84917B6E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130" y="3246734"/>
            <a:ext cx="5623739" cy="2743565"/>
          </a:xfrm>
          <a:prstGeom prst="rect">
            <a:avLst/>
          </a:prstGeom>
        </p:spPr>
      </p:pic>
    </p:spTree>
    <p:extLst>
      <p:ext uri="{BB962C8B-B14F-4D97-AF65-F5344CB8AC3E}">
        <p14:creationId xmlns:p14="http://schemas.microsoft.com/office/powerpoint/2010/main" val="2841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r>
              <a:rPr lang="nl-NL" b="1" dirty="0">
                <a:solidFill>
                  <a:srgbClr val="0070C0"/>
                </a:solidFill>
              </a:rPr>
              <a:t>Opdracht 2 voor verkopende groepen</a:t>
            </a:r>
            <a:endParaRPr lang="nl-NL" b="1" dirty="0"/>
          </a:p>
          <a:p>
            <a:r>
              <a:rPr lang="nl-NL" b="1" dirty="0"/>
              <a:t>Bepaal de winst en de groei van de winst</a:t>
            </a:r>
            <a:br>
              <a:rPr lang="nl-NL" b="1" dirty="0"/>
            </a:br>
            <a:endParaRPr lang="nl-NL" b="1" dirty="0"/>
          </a:p>
          <a:p>
            <a:r>
              <a:rPr lang="nl-NL" b="1" dirty="0">
                <a:solidFill>
                  <a:srgbClr val="0070C0"/>
                </a:solidFill>
              </a:rPr>
              <a:t>Opdracht 3</a:t>
            </a:r>
            <a:endParaRPr lang="nl-NL" b="1" dirty="0"/>
          </a:p>
          <a:p>
            <a:r>
              <a:rPr lang="nl-NL" b="1" dirty="0"/>
              <a:t>Maak zo nodig de opdracht af</a:t>
            </a:r>
            <a:endParaRPr lang="nl-NL" dirty="0"/>
          </a:p>
          <a:p>
            <a:pPr marL="457200" lvl="1" indent="0">
              <a:buNone/>
            </a:pPr>
            <a:endParaRPr lang="nl-NL" b="1" dirty="0"/>
          </a:p>
        </p:txBody>
      </p:sp>
      <p:pic>
        <p:nvPicPr>
          <p:cNvPr id="4" name="Afbeelding 3">
            <a:extLst>
              <a:ext uri="{FF2B5EF4-FFF2-40B4-BE49-F238E27FC236}">
                <a16:creationId xmlns:a16="http://schemas.microsoft.com/office/drawing/2014/main" id="{C021A8AC-6125-4353-977E-FB20477FA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97729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4291743"/>
          </a:xfrm>
        </p:spPr>
        <p:txBody>
          <a:bodyPr>
            <a:normAutofit/>
          </a:bodyPr>
          <a:lstStyle/>
          <a:p>
            <a:r>
              <a:rPr lang="nl-NL" b="1" dirty="0"/>
              <a:t>Nabespreking deel 1 van het proces:</a:t>
            </a:r>
            <a:br>
              <a:rPr lang="nl-NL" sz="5100" b="1" dirty="0"/>
            </a:br>
            <a:endParaRPr lang="nl-NL" sz="3300" dirty="0"/>
          </a:p>
          <a:p>
            <a:r>
              <a:rPr lang="nl-NL" dirty="0"/>
              <a:t>Wat is het verschil tussen de aanpak van groep C en groep E?</a:t>
            </a:r>
            <a:endParaRPr lang="nl-NL" b="1" dirty="0"/>
          </a:p>
          <a:p>
            <a:pPr marL="0" lvl="0" indent="0">
              <a:buNone/>
            </a:pPr>
            <a:endParaRPr lang="nl-NL" dirty="0"/>
          </a:p>
          <a:p>
            <a:pPr marL="0" lvl="0" indent="0">
              <a:buNone/>
            </a:pPr>
            <a:endParaRPr lang="nl-NL" sz="3300" dirty="0"/>
          </a:p>
          <a:p>
            <a:pPr lvl="1"/>
            <a:endParaRPr lang="nl-NL" b="1" dirty="0"/>
          </a:p>
        </p:txBody>
      </p:sp>
      <p:pic>
        <p:nvPicPr>
          <p:cNvPr id="4" name="Afbeelding 3">
            <a:extLst>
              <a:ext uri="{FF2B5EF4-FFF2-40B4-BE49-F238E27FC236}">
                <a16:creationId xmlns:a16="http://schemas.microsoft.com/office/drawing/2014/main" id="{C697285B-98F4-4834-B222-4E9882DE3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19212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4291743"/>
          </a:xfrm>
        </p:spPr>
        <p:txBody>
          <a:bodyPr>
            <a:normAutofit/>
          </a:bodyPr>
          <a:lstStyle/>
          <a:p>
            <a:r>
              <a:rPr lang="nl-NL" b="1" dirty="0"/>
              <a:t>Vragen aan de verkopende groepen:</a:t>
            </a:r>
            <a:br>
              <a:rPr lang="nl-NL" sz="5100" b="1" dirty="0"/>
            </a:br>
            <a:endParaRPr lang="nl-NL" sz="3300" dirty="0"/>
          </a:p>
          <a:p>
            <a:pPr marL="514350" lvl="0" indent="-514350">
              <a:buFont typeface="+mj-lt"/>
              <a:buAutoNum type="arabicPeriod"/>
            </a:pPr>
            <a:r>
              <a:rPr lang="nl-NL" dirty="0"/>
              <a:t>Hoe heb je gereageerd toen de situatie veranderde </a:t>
            </a:r>
            <a:br>
              <a:rPr lang="nl-NL" dirty="0"/>
            </a:br>
            <a:r>
              <a:rPr lang="nl-NL" dirty="0"/>
              <a:t>(toen er paprika op de markt kwam)?</a:t>
            </a:r>
            <a:br>
              <a:rPr lang="nl-NL" dirty="0"/>
            </a:br>
            <a:endParaRPr lang="nl-NL" dirty="0"/>
          </a:p>
          <a:p>
            <a:pPr marL="514350" lvl="0" indent="-514350">
              <a:buFont typeface="+mj-lt"/>
              <a:buAutoNum type="arabicPeriod"/>
            </a:pPr>
            <a:r>
              <a:rPr lang="nl-NL" dirty="0"/>
              <a:t>Wat waren de gevolgen voor je winst?</a:t>
            </a:r>
          </a:p>
          <a:p>
            <a:pPr marL="0" lvl="0" indent="0">
              <a:buNone/>
            </a:pPr>
            <a:endParaRPr lang="nl-NL" sz="3300" dirty="0"/>
          </a:p>
          <a:p>
            <a:pPr lvl="1"/>
            <a:endParaRPr lang="nl-NL" b="1" dirty="0"/>
          </a:p>
        </p:txBody>
      </p:sp>
      <p:pic>
        <p:nvPicPr>
          <p:cNvPr id="4" name="Afbeelding 3">
            <a:extLst>
              <a:ext uri="{FF2B5EF4-FFF2-40B4-BE49-F238E27FC236}">
                <a16:creationId xmlns:a16="http://schemas.microsoft.com/office/drawing/2014/main" id="{C697285B-98F4-4834-B222-4E9882DE3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5193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endParaRPr lang="nl-NL" b="1" dirty="0"/>
          </a:p>
        </p:txBody>
      </p:sp>
      <p:graphicFrame>
        <p:nvGraphicFramePr>
          <p:cNvPr id="5" name="Tijdelijke aanduiding voor inhoud 4">
            <a:extLst>
              <a:ext uri="{FF2B5EF4-FFF2-40B4-BE49-F238E27FC236}">
                <a16:creationId xmlns:a16="http://schemas.microsoft.com/office/drawing/2014/main" id="{AE4EC292-FE83-4D15-A3F8-1ABAD62D03CD}"/>
              </a:ext>
            </a:extLst>
          </p:cNvPr>
          <p:cNvGraphicFramePr>
            <a:graphicFrameLocks noGrp="1"/>
          </p:cNvGraphicFramePr>
          <p:nvPr>
            <p:ph idx="1"/>
            <p:extLst>
              <p:ext uri="{D42A27DB-BD31-4B8C-83A1-F6EECF244321}">
                <p14:modId xmlns:p14="http://schemas.microsoft.com/office/powerpoint/2010/main" val="460048660"/>
              </p:ext>
            </p:extLst>
          </p:nvPr>
        </p:nvGraphicFramePr>
        <p:xfrm>
          <a:off x="192947" y="1027855"/>
          <a:ext cx="11920758" cy="1153668"/>
        </p:xfrm>
        <a:graphic>
          <a:graphicData uri="http://schemas.openxmlformats.org/drawingml/2006/table">
            <a:tbl>
              <a:tblPr firstRow="1" bandRow="1">
                <a:tableStyleId>{5C22544A-7EE6-4342-B048-85BDC9FD1C3A}</a:tableStyleId>
              </a:tblPr>
              <a:tblGrid>
                <a:gridCol w="3973586">
                  <a:extLst>
                    <a:ext uri="{9D8B030D-6E8A-4147-A177-3AD203B41FA5}">
                      <a16:colId xmlns:a16="http://schemas.microsoft.com/office/drawing/2014/main" val="1669390627"/>
                    </a:ext>
                  </a:extLst>
                </a:gridCol>
                <a:gridCol w="3973586">
                  <a:extLst>
                    <a:ext uri="{9D8B030D-6E8A-4147-A177-3AD203B41FA5}">
                      <a16:colId xmlns:a16="http://schemas.microsoft.com/office/drawing/2014/main" val="2018323919"/>
                    </a:ext>
                  </a:extLst>
                </a:gridCol>
                <a:gridCol w="3973586">
                  <a:extLst>
                    <a:ext uri="{9D8B030D-6E8A-4147-A177-3AD203B41FA5}">
                      <a16:colId xmlns:a16="http://schemas.microsoft.com/office/drawing/2014/main" val="1997446663"/>
                    </a:ext>
                  </a:extLst>
                </a:gridCol>
              </a:tblGrid>
              <a:tr h="370840">
                <a:tc>
                  <a:txBody>
                    <a:bodyPr/>
                    <a:lstStyle/>
                    <a:p>
                      <a:pPr>
                        <a:lnSpc>
                          <a:spcPct val="107000"/>
                        </a:lnSpc>
                        <a:spcAft>
                          <a:spcPts val="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Causation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Effectuation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159096"/>
                  </a:ext>
                </a:extLst>
              </a:tr>
              <a:tr h="370840">
                <a:tc>
                  <a:txBody>
                    <a:bodyPr/>
                    <a:lstStyle/>
                    <a:p>
                      <a:pPr>
                        <a:lnSpc>
                          <a:spcPct val="107000"/>
                        </a:lnSpc>
                        <a:spcAft>
                          <a:spcPts val="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1.</a:t>
                      </a:r>
                      <a:br>
                        <a:rPr lang="nl-NL" sz="1200" b="1" dirty="0">
                          <a:effectLst/>
                          <a:latin typeface="Calibri" panose="020F0502020204030204" pitchFamily="34" charset="0"/>
                          <a:ea typeface="Calibri" panose="020F0502020204030204" pitchFamily="34" charset="0"/>
                          <a:cs typeface="Times New Roman" panose="02020603050405020304" pitchFamily="18" charset="0"/>
                        </a:rPr>
                      </a:br>
                      <a:r>
                        <a:rPr lang="nl-NL" sz="1200" b="1" dirty="0">
                          <a:effectLst/>
                          <a:latin typeface="Calibri" panose="020F0502020204030204" pitchFamily="34" charset="0"/>
                          <a:ea typeface="Calibri" panose="020F0502020204030204" pitchFamily="34" charset="0"/>
                          <a:cs typeface="Times New Roman" panose="02020603050405020304" pitchFamily="18" charset="0"/>
                        </a:rPr>
                        <a:t>Kijk op de toekomst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Voorspelbaarheid</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De toekomst is een logisch vervolg op het heden, dus accurate voorspellingen zijn nodig en nuttig.</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Marktonderzoek is dus leidend</a:t>
                      </a:r>
                    </a:p>
                  </a:txBody>
                  <a:tcPr marL="68580" marR="68580" marT="0" marB="0"/>
                </a:tc>
                <a:tc>
                  <a:txBody>
                    <a:bodyPr/>
                    <a:lstStyle/>
                    <a:p>
                      <a:pPr>
                        <a:lnSpc>
                          <a:spcPct val="107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Creativiteit</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De toekomst wordt gevormd door eigenzinnige ideeën en mensen. Voorspellingen zijn dus nutteloos en vrijwel onmogelijk</a:t>
                      </a:r>
                    </a:p>
                  </a:txBody>
                  <a:tcPr marL="68580" marR="68580" marT="0" marB="0"/>
                </a:tc>
                <a:extLst>
                  <a:ext uri="{0D108BD9-81ED-4DB2-BD59-A6C34878D82A}">
                    <a16:rowId xmlns:a16="http://schemas.microsoft.com/office/drawing/2014/main" val="4265404626"/>
                  </a:ext>
                </a:extLst>
              </a:tr>
            </a:tbl>
          </a:graphicData>
        </a:graphic>
      </p:graphicFrame>
      <p:sp>
        <p:nvSpPr>
          <p:cNvPr id="4" name="Tekstvak 3">
            <a:extLst>
              <a:ext uri="{FF2B5EF4-FFF2-40B4-BE49-F238E27FC236}">
                <a16:creationId xmlns:a16="http://schemas.microsoft.com/office/drawing/2014/main" id="{ECCD0344-A3AD-404C-88B4-706FFEABBC5B}"/>
              </a:ext>
            </a:extLst>
          </p:cNvPr>
          <p:cNvSpPr txBox="1"/>
          <p:nvPr/>
        </p:nvSpPr>
        <p:spPr>
          <a:xfrm>
            <a:off x="192947" y="77385"/>
            <a:ext cx="2975495" cy="830997"/>
          </a:xfrm>
          <a:prstGeom prst="rect">
            <a:avLst/>
          </a:prstGeom>
          <a:solidFill>
            <a:schemeClr val="bg1"/>
          </a:solidFill>
        </p:spPr>
        <p:txBody>
          <a:bodyPr wrap="none" rtlCol="0">
            <a:spAutoFit/>
          </a:bodyPr>
          <a:lstStyle/>
          <a:p>
            <a:r>
              <a:rPr lang="nl-NL" sz="4800" b="1" dirty="0"/>
              <a:t>De Theorie</a:t>
            </a:r>
          </a:p>
        </p:txBody>
      </p:sp>
    </p:spTree>
    <p:extLst>
      <p:ext uri="{BB962C8B-B14F-4D97-AF65-F5344CB8AC3E}">
        <p14:creationId xmlns:p14="http://schemas.microsoft.com/office/powerpoint/2010/main" val="129686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endParaRPr lang="nl-NL" b="1" dirty="0"/>
          </a:p>
        </p:txBody>
      </p:sp>
      <p:graphicFrame>
        <p:nvGraphicFramePr>
          <p:cNvPr id="5" name="Tijdelijke aanduiding voor inhoud 4">
            <a:extLst>
              <a:ext uri="{FF2B5EF4-FFF2-40B4-BE49-F238E27FC236}">
                <a16:creationId xmlns:a16="http://schemas.microsoft.com/office/drawing/2014/main" id="{AE4EC292-FE83-4D15-A3F8-1ABAD62D03CD}"/>
              </a:ext>
            </a:extLst>
          </p:cNvPr>
          <p:cNvGraphicFramePr>
            <a:graphicFrameLocks noGrp="1"/>
          </p:cNvGraphicFramePr>
          <p:nvPr>
            <p:ph idx="1"/>
            <p:extLst>
              <p:ext uri="{D42A27DB-BD31-4B8C-83A1-F6EECF244321}">
                <p14:modId xmlns:p14="http://schemas.microsoft.com/office/powerpoint/2010/main" val="1920913492"/>
              </p:ext>
            </p:extLst>
          </p:nvPr>
        </p:nvGraphicFramePr>
        <p:xfrm>
          <a:off x="192947" y="1027855"/>
          <a:ext cx="11920758" cy="2523617"/>
        </p:xfrm>
        <a:graphic>
          <a:graphicData uri="http://schemas.openxmlformats.org/drawingml/2006/table">
            <a:tbl>
              <a:tblPr firstRow="1" bandRow="1">
                <a:tableStyleId>{5C22544A-7EE6-4342-B048-85BDC9FD1C3A}</a:tableStyleId>
              </a:tblPr>
              <a:tblGrid>
                <a:gridCol w="3973586">
                  <a:extLst>
                    <a:ext uri="{9D8B030D-6E8A-4147-A177-3AD203B41FA5}">
                      <a16:colId xmlns:a16="http://schemas.microsoft.com/office/drawing/2014/main" val="1669390627"/>
                    </a:ext>
                  </a:extLst>
                </a:gridCol>
                <a:gridCol w="3973586">
                  <a:extLst>
                    <a:ext uri="{9D8B030D-6E8A-4147-A177-3AD203B41FA5}">
                      <a16:colId xmlns:a16="http://schemas.microsoft.com/office/drawing/2014/main" val="2018323919"/>
                    </a:ext>
                  </a:extLst>
                </a:gridCol>
                <a:gridCol w="3973586">
                  <a:extLst>
                    <a:ext uri="{9D8B030D-6E8A-4147-A177-3AD203B41FA5}">
                      <a16:colId xmlns:a16="http://schemas.microsoft.com/office/drawing/2014/main" val="1997446663"/>
                    </a:ext>
                  </a:extLst>
                </a:gridCol>
              </a:tblGrid>
              <a:tr h="370840">
                <a:tc>
                  <a:txBody>
                    <a:bodyPr/>
                    <a:lstStyle/>
                    <a:p>
                      <a:pPr>
                        <a:lnSpc>
                          <a:spcPct val="107000"/>
                        </a:lnSpc>
                        <a:spcAft>
                          <a:spcPts val="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Onderwerp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Causation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b="1">
                          <a:effectLst/>
                          <a:latin typeface="Calibri" panose="020F0502020204030204" pitchFamily="34" charset="0"/>
                          <a:ea typeface="Calibri" panose="020F0502020204030204" pitchFamily="34" charset="0"/>
                          <a:cs typeface="Times New Roman" panose="02020603050405020304" pitchFamily="18" charset="0"/>
                        </a:rPr>
                        <a:t>Effectuation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159096"/>
                  </a:ext>
                </a:extLst>
              </a:tr>
              <a:tr h="370840">
                <a:tc>
                  <a:txBody>
                    <a:bodyPr/>
                    <a:lstStyle/>
                    <a:p>
                      <a:pPr>
                        <a:lnSpc>
                          <a:spcPct val="107000"/>
                        </a:lnSpc>
                        <a:spcAft>
                          <a:spcPts val="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1.</a:t>
                      </a:r>
                      <a:br>
                        <a:rPr lang="nl-NL" sz="1200" b="1" dirty="0">
                          <a:effectLst/>
                          <a:latin typeface="Calibri" panose="020F0502020204030204" pitchFamily="34" charset="0"/>
                          <a:ea typeface="Calibri" panose="020F0502020204030204" pitchFamily="34" charset="0"/>
                          <a:cs typeface="Times New Roman" panose="02020603050405020304" pitchFamily="18" charset="0"/>
                        </a:rPr>
                      </a:br>
                      <a:r>
                        <a:rPr lang="nl-NL" sz="1200" b="1" dirty="0">
                          <a:effectLst/>
                          <a:latin typeface="Calibri" panose="020F0502020204030204" pitchFamily="34" charset="0"/>
                          <a:ea typeface="Calibri" panose="020F0502020204030204" pitchFamily="34" charset="0"/>
                          <a:cs typeface="Times New Roman" panose="02020603050405020304" pitchFamily="18" charset="0"/>
                        </a:rPr>
                        <a:t>Kijk op de toekomst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Voorspelbaarheid</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De toekomst is een logisch vervolg op het heden, dus accurate voorspellingen zijn nodig en nuttig.</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Marktonderzoek is dus leidend.</a:t>
                      </a:r>
                    </a:p>
                  </a:txBody>
                  <a:tcPr marL="68580" marR="68580" marT="0" marB="0"/>
                </a:tc>
                <a:tc>
                  <a:txBody>
                    <a:bodyPr/>
                    <a:lstStyle/>
                    <a:p>
                      <a:pPr>
                        <a:lnSpc>
                          <a:spcPct val="107000"/>
                        </a:lnSpc>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Creativiteit</a:t>
                      </a:r>
                      <a:br>
                        <a:rPr lang="nl-NL" sz="1200">
                          <a:effectLst/>
                          <a:latin typeface="Calibri" panose="020F0502020204030204" pitchFamily="34" charset="0"/>
                          <a:ea typeface="Calibri" panose="020F0502020204030204" pitchFamily="34" charset="0"/>
                          <a:cs typeface="Times New Roman" panose="02020603050405020304" pitchFamily="18" charset="0"/>
                        </a:rPr>
                      </a:br>
                      <a:r>
                        <a:rPr lang="nl-NL" sz="1200">
                          <a:effectLst/>
                          <a:latin typeface="Calibri" panose="020F0502020204030204" pitchFamily="34" charset="0"/>
                          <a:ea typeface="Calibri" panose="020F0502020204030204" pitchFamily="34" charset="0"/>
                          <a:cs typeface="Times New Roman" panose="02020603050405020304" pitchFamily="18" charset="0"/>
                        </a:rPr>
                        <a:t>De toekomst wordt gevormd door eigenzinnige ideeën en mensen. Voorspellingen zijn dus nutteloos en vrijwel onmogelijk</a:t>
                      </a:r>
                    </a:p>
                  </a:txBody>
                  <a:tcPr marL="68580" marR="68580" marT="0" marB="0"/>
                </a:tc>
                <a:extLst>
                  <a:ext uri="{0D108BD9-81ED-4DB2-BD59-A6C34878D82A}">
                    <a16:rowId xmlns:a16="http://schemas.microsoft.com/office/drawing/2014/main" val="4265404626"/>
                  </a:ext>
                </a:extLst>
              </a:tr>
              <a:tr h="370840">
                <a:tc>
                  <a:txBody>
                    <a:bodyPr/>
                    <a:lstStyle/>
                    <a:p>
                      <a:pPr>
                        <a:lnSpc>
                          <a:spcPct val="107000"/>
                        </a:lnSpc>
                        <a:spcAft>
                          <a:spcPts val="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2.</a:t>
                      </a:r>
                      <a:br>
                        <a:rPr lang="nl-NL" sz="1200" b="1" dirty="0">
                          <a:effectLst/>
                          <a:latin typeface="Calibri" panose="020F0502020204030204" pitchFamily="34" charset="0"/>
                          <a:ea typeface="Calibri" panose="020F0502020204030204" pitchFamily="34" charset="0"/>
                          <a:cs typeface="Times New Roman" panose="02020603050405020304" pitchFamily="18" charset="0"/>
                        </a:rPr>
                      </a:br>
                      <a:r>
                        <a:rPr lang="nl-NL" sz="1200" b="1" dirty="0">
                          <a:effectLst/>
                          <a:latin typeface="Calibri" panose="020F0502020204030204" pitchFamily="34" charset="0"/>
                          <a:ea typeface="Calibri" panose="020F0502020204030204" pitchFamily="34" charset="0"/>
                          <a:cs typeface="Times New Roman" panose="02020603050405020304" pitchFamily="18" charset="0"/>
                        </a:rPr>
                        <a:t>Houding t.o.v. onverwachte gebeurtenissen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Vermijding</a:t>
                      </a:r>
                      <a:br>
                        <a:rPr lang="nl-NL" sz="1200">
                          <a:effectLst/>
                          <a:latin typeface="Calibri" panose="020F0502020204030204" pitchFamily="34" charset="0"/>
                          <a:ea typeface="Calibri" panose="020F0502020204030204" pitchFamily="34" charset="0"/>
                          <a:cs typeface="Times New Roman" panose="02020603050405020304" pitchFamily="18" charset="0"/>
                        </a:rPr>
                      </a:br>
                      <a:r>
                        <a:rPr lang="nl-NL" sz="1200">
                          <a:effectLst/>
                          <a:latin typeface="Calibri" panose="020F0502020204030204" pitchFamily="34" charset="0"/>
                          <a:ea typeface="Calibri" panose="020F0502020204030204" pitchFamily="34" charset="0"/>
                          <a:cs typeface="Times New Roman" panose="02020603050405020304" pitchFamily="18" charset="0"/>
                        </a:rPr>
                        <a:t>Accurate voorspellingen, behoudende planning en ultieme focus op het halen van het doel is het ultieme kenmerk van causation. On verwachte gebeurtenissen zijn dan ook hobbels op de weg die moeten worden vermeden</a:t>
                      </a:r>
                    </a:p>
                  </a:txBody>
                  <a:tcPr marL="68580" marR="68580" marT="0" marB="0"/>
                </a:tc>
                <a:tc>
                  <a:txBody>
                    <a:bodyPr/>
                    <a:lstStyle/>
                    <a:p>
                      <a:pPr>
                        <a:lnSpc>
                          <a:spcPct val="107000"/>
                        </a:lnSpc>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Omarming</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Laat je niet beperken en leiden door voorspellingen. Creatief gebruik maken van veranderde omstandigheden. Doelen veranderen constant en dat kenmerkt effectuation. Onverwachte gebeurtenissen zijn dus mogelijkheden om nieuwe dingen in de markt te zetten en moeten dus worden omarmd.</a:t>
                      </a:r>
                    </a:p>
                  </a:txBody>
                  <a:tcPr marL="68580" marR="68580" marT="0" marB="0"/>
                </a:tc>
                <a:extLst>
                  <a:ext uri="{0D108BD9-81ED-4DB2-BD59-A6C34878D82A}">
                    <a16:rowId xmlns:a16="http://schemas.microsoft.com/office/drawing/2014/main" val="834412550"/>
                  </a:ext>
                </a:extLst>
              </a:tr>
            </a:tbl>
          </a:graphicData>
        </a:graphic>
      </p:graphicFrame>
      <p:sp>
        <p:nvSpPr>
          <p:cNvPr id="4" name="Tekstvak 3">
            <a:extLst>
              <a:ext uri="{FF2B5EF4-FFF2-40B4-BE49-F238E27FC236}">
                <a16:creationId xmlns:a16="http://schemas.microsoft.com/office/drawing/2014/main" id="{AC30FC39-07CF-4ACF-A984-647F50FCBA85}"/>
              </a:ext>
            </a:extLst>
          </p:cNvPr>
          <p:cNvSpPr txBox="1"/>
          <p:nvPr/>
        </p:nvSpPr>
        <p:spPr>
          <a:xfrm>
            <a:off x="192947" y="86716"/>
            <a:ext cx="2975495" cy="830997"/>
          </a:xfrm>
          <a:prstGeom prst="rect">
            <a:avLst/>
          </a:prstGeom>
          <a:solidFill>
            <a:schemeClr val="bg1"/>
          </a:solidFill>
        </p:spPr>
        <p:txBody>
          <a:bodyPr wrap="none" rtlCol="0">
            <a:spAutoFit/>
          </a:bodyPr>
          <a:lstStyle/>
          <a:p>
            <a:r>
              <a:rPr lang="nl-NL" sz="4800" b="1" dirty="0"/>
              <a:t>De Theorie</a:t>
            </a:r>
          </a:p>
        </p:txBody>
      </p:sp>
    </p:spTree>
    <p:extLst>
      <p:ext uri="{BB962C8B-B14F-4D97-AF65-F5344CB8AC3E}">
        <p14:creationId xmlns:p14="http://schemas.microsoft.com/office/powerpoint/2010/main" val="64384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a:t>
            </a:r>
          </a:p>
        </p:txBody>
      </p:sp>
      <p:pic>
        <p:nvPicPr>
          <p:cNvPr id="6" name="Tijdelijke aanduiding voor inhoud 5">
            <a:extLst>
              <a:ext uri="{FF2B5EF4-FFF2-40B4-BE49-F238E27FC236}">
                <a16:creationId xmlns:a16="http://schemas.microsoft.com/office/drawing/2014/main" id="{BBC0192B-6449-4E51-902A-34518D4322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822" y="2809186"/>
            <a:ext cx="3560386" cy="3307714"/>
          </a:xfrm>
        </p:spPr>
      </p:pic>
      <p:pic>
        <p:nvPicPr>
          <p:cNvPr id="4" name="Afbeelding 3">
            <a:extLst>
              <a:ext uri="{FF2B5EF4-FFF2-40B4-BE49-F238E27FC236}">
                <a16:creationId xmlns:a16="http://schemas.microsoft.com/office/drawing/2014/main" id="{433926F2-160B-4D7B-9BDA-885637A66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8" name="Afbeelding 7">
            <a:extLst>
              <a:ext uri="{FF2B5EF4-FFF2-40B4-BE49-F238E27FC236}">
                <a16:creationId xmlns:a16="http://schemas.microsoft.com/office/drawing/2014/main" id="{B9EA81C4-3E67-4D0F-85E0-B03FA80E4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006" y="2809186"/>
            <a:ext cx="5511419" cy="2893495"/>
          </a:xfrm>
          <a:prstGeom prst="rect">
            <a:avLst/>
          </a:prstGeom>
        </p:spPr>
      </p:pic>
    </p:spTree>
    <p:extLst>
      <p:ext uri="{BB962C8B-B14F-4D97-AF65-F5344CB8AC3E}">
        <p14:creationId xmlns:p14="http://schemas.microsoft.com/office/powerpoint/2010/main" val="116489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gereedschap&#10;&#10;Beschrijving is gegenereerd met zeer hoge betrouwbaarheid">
            <a:extLst>
              <a:ext uri="{FF2B5EF4-FFF2-40B4-BE49-F238E27FC236}">
                <a16:creationId xmlns:a16="http://schemas.microsoft.com/office/drawing/2014/main" id="{4FBC286B-53A1-40DC-93F6-11401D58EA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0880" y="2003038"/>
            <a:ext cx="4709611" cy="4086148"/>
          </a:xfrm>
        </p:spPr>
      </p:pic>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a:t>
            </a:r>
          </a:p>
        </p:txBody>
      </p:sp>
      <p:pic>
        <p:nvPicPr>
          <p:cNvPr id="4" name="Afbeelding 3">
            <a:extLst>
              <a:ext uri="{FF2B5EF4-FFF2-40B4-BE49-F238E27FC236}">
                <a16:creationId xmlns:a16="http://schemas.microsoft.com/office/drawing/2014/main" id="{433926F2-160B-4D7B-9BDA-885637A66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258665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fontScale="85000" lnSpcReduction="20000"/>
          </a:bodyPr>
          <a:lstStyle/>
          <a:p>
            <a:r>
              <a:rPr lang="nl-NL" b="1" dirty="0"/>
              <a:t>Huiswerk: </a:t>
            </a:r>
            <a:br>
              <a:rPr lang="nl-NL" b="1" dirty="0"/>
            </a:br>
            <a:endParaRPr lang="nl-NL" b="1" dirty="0"/>
          </a:p>
          <a:p>
            <a:r>
              <a:rPr lang="nl-NL" b="1" dirty="0"/>
              <a:t>Laat zien wat John in de twee benoemde </a:t>
            </a:r>
            <a:br>
              <a:rPr lang="nl-NL" b="1" dirty="0"/>
            </a:br>
            <a:r>
              <a:rPr lang="nl-NL" b="1" dirty="0"/>
              <a:t>fases (1, kijk op de toekomst, 2. houding </a:t>
            </a:r>
            <a:br>
              <a:rPr lang="nl-NL" b="1" dirty="0"/>
            </a:br>
            <a:r>
              <a:rPr lang="nl-NL" b="1" dirty="0"/>
              <a:t>t.o.v. onverwachte gebeurtenissen) doet</a:t>
            </a:r>
            <a:br>
              <a:rPr lang="nl-NL" b="1" dirty="0"/>
            </a:br>
            <a:endParaRPr lang="nl-NL" b="1" dirty="0"/>
          </a:p>
          <a:p>
            <a:r>
              <a:rPr lang="nl-NL" b="1" dirty="0"/>
              <a:t>Ontdek nog minimaal 3 verschillen die</a:t>
            </a:r>
            <a:br>
              <a:rPr lang="nl-NL" b="1" dirty="0"/>
            </a:br>
            <a:r>
              <a:rPr lang="nl-NL" b="1" dirty="0"/>
              <a:t>niet in de twee benoemde fases thuishoren. </a:t>
            </a:r>
            <a:br>
              <a:rPr lang="nl-NL" b="1" dirty="0"/>
            </a:br>
            <a:br>
              <a:rPr lang="nl-NL" b="1" dirty="0"/>
            </a:br>
            <a:endParaRPr lang="nl-NL" b="1" dirty="0"/>
          </a:p>
          <a:p>
            <a:r>
              <a:rPr lang="nl-NL" b="1" dirty="0"/>
              <a:t>Vul hiervoor de tabel op het antwoordblad in.</a:t>
            </a:r>
            <a:br>
              <a:rPr lang="nl-NL" b="1" dirty="0"/>
            </a:br>
            <a:endParaRPr lang="nl-NL" b="1" dirty="0"/>
          </a:p>
        </p:txBody>
      </p:sp>
      <p:pic>
        <p:nvPicPr>
          <p:cNvPr id="4" name="Afbeelding 3">
            <a:extLst>
              <a:ext uri="{FF2B5EF4-FFF2-40B4-BE49-F238E27FC236}">
                <a16:creationId xmlns:a16="http://schemas.microsoft.com/office/drawing/2014/main" id="{433926F2-160B-4D7B-9BDA-885637A66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6" name="Afbeelding 5">
            <a:extLst>
              <a:ext uri="{FF2B5EF4-FFF2-40B4-BE49-F238E27FC236}">
                <a16:creationId xmlns:a16="http://schemas.microsoft.com/office/drawing/2014/main" id="{6A81B3BA-8017-46FC-9240-62F973E22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297" y="2652860"/>
            <a:ext cx="4163505" cy="2602191"/>
          </a:xfrm>
          <a:prstGeom prst="rect">
            <a:avLst/>
          </a:prstGeom>
        </p:spPr>
      </p:pic>
    </p:spTree>
    <p:extLst>
      <p:ext uri="{BB962C8B-B14F-4D97-AF65-F5344CB8AC3E}">
        <p14:creationId xmlns:p14="http://schemas.microsoft.com/office/powerpoint/2010/main" val="261175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 Korte uitleg</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r>
              <a:rPr lang="nl-NL" sz="3600" b="1" dirty="0"/>
              <a:t>Zet een pizzeria op!</a:t>
            </a:r>
            <a:br>
              <a:rPr lang="nl-NL" sz="3600" b="1" dirty="0"/>
            </a:br>
            <a:endParaRPr lang="nl-NL" sz="3600" b="1" dirty="0"/>
          </a:p>
          <a:p>
            <a:r>
              <a:rPr lang="nl-NL" sz="3600" b="1" dirty="0"/>
              <a:t>Op basis van de opdracht die elke groep krijgt</a:t>
            </a:r>
            <a:br>
              <a:rPr lang="nl-NL" sz="3600" b="1" dirty="0"/>
            </a:br>
            <a:r>
              <a:rPr lang="nl-NL" sz="2400" b="1" dirty="0"/>
              <a:t>Er zijn twee manieren van benadering, dus ook twee soorten opdrachten</a:t>
            </a:r>
            <a:br>
              <a:rPr lang="nl-NL" sz="3600" b="1" dirty="0"/>
            </a:br>
            <a:endParaRPr lang="nl-NL" sz="3600" b="1" dirty="0"/>
          </a:p>
          <a:p>
            <a:r>
              <a:rPr lang="nl-NL" sz="3600" b="1" dirty="0"/>
              <a:t>Pizza’s worden verkocht</a:t>
            </a:r>
            <a:endParaRPr lang="nl-NL" b="1" dirty="0"/>
          </a:p>
        </p:txBody>
      </p:sp>
      <p:pic>
        <p:nvPicPr>
          <p:cNvPr id="6" name="Afbeelding 5">
            <a:extLst>
              <a:ext uri="{FF2B5EF4-FFF2-40B4-BE49-F238E27FC236}">
                <a16:creationId xmlns:a16="http://schemas.microsoft.com/office/drawing/2014/main" id="{A1DF459B-7124-4689-A38C-5A429318E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147514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Marktsituatie</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lstStyle/>
          <a:p>
            <a:pPr marL="0" indent="0">
              <a:buNone/>
            </a:pPr>
            <a:r>
              <a:rPr lang="nl-NL" dirty="0"/>
              <a:t>In Buffalo City is onlangs een nieuwe wijk gebouwd, Inmiddels zijn de mensen zo’n beetje allemaal in hun huizen getrokken. </a:t>
            </a:r>
            <a:br>
              <a:rPr lang="nl-NL" dirty="0"/>
            </a:br>
            <a:br>
              <a:rPr lang="nl-NL" dirty="0"/>
            </a:br>
            <a:r>
              <a:rPr lang="nl-NL" dirty="0"/>
              <a:t>Jij bent een jonge ondernemende persoon en wil een pizzazaak beginnen. </a:t>
            </a:r>
            <a:br>
              <a:rPr lang="nl-NL" dirty="0"/>
            </a:br>
            <a:br>
              <a:rPr lang="nl-NL" dirty="0"/>
            </a:br>
            <a:r>
              <a:rPr lang="nl-NL" dirty="0"/>
              <a:t>Naast  kaas en tomaat kunnen er twee ingrediënten aan de pizza worden toegevoegd. </a:t>
            </a:r>
            <a:endParaRPr lang="nl-NL" b="1" dirty="0"/>
          </a:p>
        </p:txBody>
      </p:sp>
      <p:pic>
        <p:nvPicPr>
          <p:cNvPr id="4" name="Afbeelding 3">
            <a:extLst>
              <a:ext uri="{FF2B5EF4-FFF2-40B4-BE49-F238E27FC236}">
                <a16:creationId xmlns:a16="http://schemas.microsoft.com/office/drawing/2014/main" id="{80BAA17E-B243-4FAE-A7F2-4549DD586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334546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r>
              <a:rPr lang="nl-NL" b="1" dirty="0">
                <a:solidFill>
                  <a:srgbClr val="0070C0"/>
                </a:solidFill>
              </a:rPr>
              <a:t>Opdracht 1 </a:t>
            </a:r>
          </a:p>
          <a:p>
            <a:r>
              <a:rPr lang="nl-NL" b="1" dirty="0"/>
              <a:t>Lees de opdracht goed!</a:t>
            </a:r>
          </a:p>
          <a:p>
            <a:r>
              <a:rPr lang="nl-NL" b="1" dirty="0"/>
              <a:t>Geef antwoord op </a:t>
            </a:r>
            <a:r>
              <a:rPr lang="nl-NL" sz="3200" b="1" dirty="0">
                <a:solidFill>
                  <a:srgbClr val="FF0000"/>
                </a:solidFill>
              </a:rPr>
              <a:t>alle</a:t>
            </a:r>
            <a:r>
              <a:rPr lang="nl-NL" b="1" dirty="0"/>
              <a:t>(!!!) vragen op je opdrachtformulier.</a:t>
            </a:r>
          </a:p>
          <a:p>
            <a:r>
              <a:rPr lang="nl-NL" b="1" dirty="0"/>
              <a:t>Je hebt geen invloed op de prijs van de pizza. Die is voor alle partijen gelijk.</a:t>
            </a:r>
          </a:p>
          <a:p>
            <a:r>
              <a:rPr lang="nl-NL" b="1" dirty="0"/>
              <a:t>Houd je aan de gegevens in de opdracht. </a:t>
            </a:r>
          </a:p>
          <a:p>
            <a:r>
              <a:rPr lang="nl-NL" b="1" dirty="0"/>
              <a:t>Als </a:t>
            </a:r>
            <a:r>
              <a:rPr lang="nl-NL" b="1"/>
              <a:t>je Step </a:t>
            </a:r>
            <a:r>
              <a:rPr lang="nl-NL" b="1" dirty="0"/>
              <a:t>1 hebt gedaan, kun je verder met Step 2</a:t>
            </a:r>
          </a:p>
          <a:p>
            <a:endParaRPr lang="nl-NL" b="1" dirty="0"/>
          </a:p>
          <a:p>
            <a:endParaRPr lang="nl-NL" b="1" dirty="0"/>
          </a:p>
          <a:p>
            <a:endParaRPr lang="nl-NL" b="1" dirty="0"/>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11947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r>
              <a:rPr lang="nl-NL" b="1" dirty="0">
                <a:solidFill>
                  <a:srgbClr val="0070C0"/>
                </a:solidFill>
              </a:rPr>
              <a:t>Elke groep heeft: </a:t>
            </a:r>
          </a:p>
          <a:p>
            <a:pPr lvl="1"/>
            <a:r>
              <a:rPr lang="nl-NL" b="1" dirty="0"/>
              <a:t>Een vertegenwoordiger (</a:t>
            </a:r>
            <a:r>
              <a:rPr lang="nl-NL" b="1" dirty="0" err="1"/>
              <a:t>spokesman</a:t>
            </a:r>
            <a:r>
              <a:rPr lang="nl-NL" b="1" dirty="0"/>
              <a:t>),;</a:t>
            </a:r>
          </a:p>
          <a:p>
            <a:pPr lvl="1"/>
            <a:r>
              <a:rPr lang="nl-NL" b="1" dirty="0"/>
              <a:t>Een secretaris (vult antwoordformulier in); </a:t>
            </a:r>
          </a:p>
          <a:p>
            <a:pPr lvl="1"/>
            <a:r>
              <a:rPr lang="nl-NL" b="1" dirty="0"/>
              <a:t>Een  commercieel medewerker (maakt poster). </a:t>
            </a:r>
            <a:br>
              <a:rPr lang="nl-NL" b="1" dirty="0"/>
            </a:br>
            <a:br>
              <a:rPr lang="nl-NL" b="1" dirty="0"/>
            </a:br>
            <a:r>
              <a:rPr lang="nl-NL" b="1" dirty="0"/>
              <a:t>Sommige groepen kunnen een vierde man, een procesbewaker hebben. Hij houdt in de gaten of de opdracht goed en op tijd wordt uitgevoerd.</a:t>
            </a:r>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35657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Voorbereiding op de markt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r>
              <a:rPr lang="nl-NL" b="1" dirty="0"/>
              <a:t>Korte pitch van de verkopers over hun pizza.</a:t>
            </a:r>
            <a:br>
              <a:rPr lang="nl-NL" b="1" dirty="0"/>
            </a:br>
            <a:br>
              <a:rPr lang="nl-NL" b="1" dirty="0"/>
            </a:br>
            <a:br>
              <a:rPr lang="nl-NL" b="1" dirty="0"/>
            </a:br>
            <a:endParaRPr lang="nl-NL" b="1" dirty="0"/>
          </a:p>
          <a:p>
            <a:r>
              <a:rPr lang="nl-NL" b="1" dirty="0"/>
              <a:t>Individuele opdracht (</a:t>
            </a:r>
            <a:r>
              <a:rPr lang="nl-NL" b="1" dirty="0">
                <a:solidFill>
                  <a:srgbClr val="0070C0"/>
                </a:solidFill>
              </a:rPr>
              <a:t>Opdracht 2a</a:t>
            </a:r>
            <a:r>
              <a:rPr lang="nl-NL" b="1" dirty="0"/>
              <a:t>: Eerste mogelijk-</a:t>
            </a:r>
            <a:br>
              <a:rPr lang="nl-NL" b="1" dirty="0"/>
            </a:br>
            <a:r>
              <a:rPr lang="nl-NL" b="1" dirty="0" err="1"/>
              <a:t>heid</a:t>
            </a:r>
            <a:r>
              <a:rPr lang="nl-NL" b="1" dirty="0"/>
              <a:t> tot kopen)</a:t>
            </a:r>
            <a:br>
              <a:rPr lang="nl-NL" b="1" dirty="0"/>
            </a:br>
            <a:r>
              <a:rPr lang="nl-NL" b="1" dirty="0"/>
              <a:t>Bepaal aan de hand van jouw op klantkaart bij </a:t>
            </a:r>
            <a:br>
              <a:rPr lang="nl-NL" b="1" dirty="0"/>
            </a:br>
            <a:r>
              <a:rPr lang="nl-NL" b="1" dirty="0"/>
              <a:t>wie je een pizza gaat kopen.</a:t>
            </a:r>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6" name="Afbeelding 5">
            <a:extLst>
              <a:ext uri="{FF2B5EF4-FFF2-40B4-BE49-F238E27FC236}">
                <a16:creationId xmlns:a16="http://schemas.microsoft.com/office/drawing/2014/main" id="{7A0C8B01-1F4F-4B19-9936-DFD31F285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453" y="948044"/>
            <a:ext cx="3368351" cy="4961912"/>
          </a:xfrm>
          <a:prstGeom prst="rect">
            <a:avLst/>
          </a:prstGeom>
        </p:spPr>
      </p:pic>
    </p:spTree>
    <p:extLst>
      <p:ext uri="{BB962C8B-B14F-4D97-AF65-F5344CB8AC3E}">
        <p14:creationId xmlns:p14="http://schemas.microsoft.com/office/powerpoint/2010/main" val="15539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Voorbereiding op de markt </a:t>
            </a:r>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6" name="Afbeelding 5">
            <a:extLst>
              <a:ext uri="{FF2B5EF4-FFF2-40B4-BE49-F238E27FC236}">
                <a16:creationId xmlns:a16="http://schemas.microsoft.com/office/drawing/2014/main" id="{7A0C8B01-1F4F-4B19-9936-DFD31F285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453" y="948044"/>
            <a:ext cx="3368351" cy="4961912"/>
          </a:xfrm>
          <a:prstGeom prst="rect">
            <a:avLst/>
          </a:prstGeom>
        </p:spPr>
      </p:pic>
      <p:pic>
        <p:nvPicPr>
          <p:cNvPr id="9" name="Afbeelding 8" descr="Afbeelding met schermafbeelding&#10;&#10;Beschrijving is gegenereerd met zeer hoge betrouwbaarheid">
            <a:extLst>
              <a:ext uri="{FF2B5EF4-FFF2-40B4-BE49-F238E27FC236}">
                <a16:creationId xmlns:a16="http://schemas.microsoft.com/office/drawing/2014/main" id="{9623F719-9528-4ABB-9360-4B6F1284E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1987420"/>
            <a:ext cx="4697437" cy="4870580"/>
          </a:xfrm>
          <a:prstGeom prst="rect">
            <a:avLst/>
          </a:prstGeom>
        </p:spPr>
      </p:pic>
      <p:pic>
        <p:nvPicPr>
          <p:cNvPr id="11" name="Afbeelding 10" descr="Afbeelding met schermafbeelding&#10;&#10;Beschrijving is gegenereerd met zeer hoge betrouwbaarheid">
            <a:extLst>
              <a:ext uri="{FF2B5EF4-FFF2-40B4-BE49-F238E27FC236}">
                <a16:creationId xmlns:a16="http://schemas.microsoft.com/office/drawing/2014/main" id="{9B7EF25F-EA20-4F75-A773-E3038330B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8" y="1987200"/>
            <a:ext cx="4697649" cy="4870800"/>
          </a:xfrm>
          <a:prstGeom prst="rect">
            <a:avLst/>
          </a:prstGeom>
        </p:spPr>
      </p:pic>
      <p:pic>
        <p:nvPicPr>
          <p:cNvPr id="13" name="Afbeelding 12" descr="Afbeelding met schermafbeelding&#10;&#10;Beschrijving is gegenereerd met zeer hoge betrouwbaarheid">
            <a:extLst>
              <a:ext uri="{FF2B5EF4-FFF2-40B4-BE49-F238E27FC236}">
                <a16:creationId xmlns:a16="http://schemas.microsoft.com/office/drawing/2014/main" id="{1A598F27-450D-4657-B6C1-CFC5C249FCE0}"/>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837636" y="1987200"/>
            <a:ext cx="4698000" cy="4870800"/>
          </a:xfrm>
          <a:prstGeom prst="rect">
            <a:avLst/>
          </a:prstGeom>
        </p:spPr>
      </p:pic>
    </p:spTree>
    <p:extLst>
      <p:ext uri="{BB962C8B-B14F-4D97-AF65-F5344CB8AC3E}">
        <p14:creationId xmlns:p14="http://schemas.microsoft.com/office/powerpoint/2010/main" val="37551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lstStyle/>
          <a:p>
            <a:r>
              <a:rPr lang="nl-NL" b="1" dirty="0"/>
              <a:t>De Pizzeria is open!</a:t>
            </a:r>
          </a:p>
        </p:txBody>
      </p:sp>
      <p:pic>
        <p:nvPicPr>
          <p:cNvPr id="4" name="Afbeelding 3">
            <a:extLst>
              <a:ext uri="{FF2B5EF4-FFF2-40B4-BE49-F238E27FC236}">
                <a16:creationId xmlns:a16="http://schemas.microsoft.com/office/drawing/2014/main" id="{C7BE96C4-CBA2-4612-A163-7446E40AE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pic>
        <p:nvPicPr>
          <p:cNvPr id="6" name="Afbeelding 5">
            <a:extLst>
              <a:ext uri="{FF2B5EF4-FFF2-40B4-BE49-F238E27FC236}">
                <a16:creationId xmlns:a16="http://schemas.microsoft.com/office/drawing/2014/main" id="{50E245E5-E290-4FF4-AE36-F84917B6E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130" y="3021266"/>
            <a:ext cx="5623739" cy="2743565"/>
          </a:xfrm>
          <a:prstGeom prst="rect">
            <a:avLst/>
          </a:prstGeom>
        </p:spPr>
      </p:pic>
    </p:spTree>
    <p:extLst>
      <p:ext uri="{BB962C8B-B14F-4D97-AF65-F5344CB8AC3E}">
        <p14:creationId xmlns:p14="http://schemas.microsoft.com/office/powerpoint/2010/main" val="32281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Vandaag is </a:t>
            </a:r>
            <a:r>
              <a:rPr lang="nl-NL" b="1" dirty="0" err="1"/>
              <a:t>pizzadag</a:t>
            </a:r>
            <a:r>
              <a:rPr lang="nl-NL" b="1" dirty="0"/>
              <a:t>! </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fontScale="92500" lnSpcReduction="10000"/>
          </a:bodyPr>
          <a:lstStyle/>
          <a:p>
            <a:r>
              <a:rPr lang="nl-NL" b="1" dirty="0">
                <a:solidFill>
                  <a:srgbClr val="0070C0"/>
                </a:solidFill>
              </a:rPr>
              <a:t>Opdracht 2 voor verkopende groepen</a:t>
            </a:r>
            <a:endParaRPr lang="nl-NL" b="1" dirty="0"/>
          </a:p>
          <a:p>
            <a:r>
              <a:rPr lang="nl-NL" b="1" dirty="0"/>
              <a:t>Bepaal de winst en ga nadat de docent hiervoor toestemming heeft gegeven verder met opdracht 2</a:t>
            </a:r>
            <a:br>
              <a:rPr lang="nl-NL" b="1" dirty="0"/>
            </a:br>
            <a:endParaRPr lang="nl-NL" b="1" dirty="0"/>
          </a:p>
          <a:p>
            <a:r>
              <a:rPr lang="nl-NL" b="1" dirty="0">
                <a:solidFill>
                  <a:srgbClr val="0070C0"/>
                </a:solidFill>
              </a:rPr>
              <a:t>Opdracht 3</a:t>
            </a:r>
            <a:endParaRPr lang="nl-NL" b="1" dirty="0"/>
          </a:p>
          <a:p>
            <a:r>
              <a:rPr lang="nl-NL" b="1" dirty="0"/>
              <a:t>Maak tweetallen: Elke groep heeft een andere startopdracht </a:t>
            </a:r>
            <a:r>
              <a:rPr lang="nl-NL" b="1" dirty="0" err="1"/>
              <a:t>geahd</a:t>
            </a:r>
            <a:endParaRPr lang="nl-NL" b="1" dirty="0"/>
          </a:p>
          <a:p>
            <a:pPr lvl="1"/>
            <a:r>
              <a:rPr lang="nl-NL" dirty="0"/>
              <a:t>Hoe ben je van start gegaan?</a:t>
            </a:r>
          </a:p>
          <a:p>
            <a:pPr lvl="1"/>
            <a:r>
              <a:rPr lang="nl-NL" dirty="0"/>
              <a:t>Kijk je naar de marktsituatie, of naar je eigen mogelijkheden?</a:t>
            </a:r>
          </a:p>
          <a:p>
            <a:pPr lvl="1"/>
            <a:r>
              <a:rPr lang="nl-NL" dirty="0"/>
              <a:t>Was er ruimte voor creativiteit? Zo ja, hoe?</a:t>
            </a:r>
          </a:p>
          <a:p>
            <a:pPr lvl="1"/>
            <a:r>
              <a:rPr lang="nl-NL" dirty="0"/>
              <a:t>Wat is het verschil tussen de aanpak van de twee groepen?</a:t>
            </a:r>
          </a:p>
          <a:p>
            <a:pPr marL="457200" lvl="1" indent="0">
              <a:buNone/>
            </a:pPr>
            <a:endParaRPr lang="nl-NL" b="1" dirty="0"/>
          </a:p>
        </p:txBody>
      </p:sp>
      <p:pic>
        <p:nvPicPr>
          <p:cNvPr id="4" name="Afbeelding 3">
            <a:extLst>
              <a:ext uri="{FF2B5EF4-FFF2-40B4-BE49-F238E27FC236}">
                <a16:creationId xmlns:a16="http://schemas.microsoft.com/office/drawing/2014/main" id="{C021A8AC-6125-4353-977E-FB20477FA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046" y="1027855"/>
            <a:ext cx="1680758" cy="1430118"/>
          </a:xfrm>
          <a:prstGeom prst="rect">
            <a:avLst/>
          </a:prstGeom>
        </p:spPr>
      </p:pic>
    </p:spTree>
    <p:extLst>
      <p:ext uri="{BB962C8B-B14F-4D97-AF65-F5344CB8AC3E}">
        <p14:creationId xmlns:p14="http://schemas.microsoft.com/office/powerpoint/2010/main" val="392881504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287</Words>
  <Application>Microsoft Office PowerPoint</Application>
  <PresentationFormat>Breedbeeld</PresentationFormat>
  <Paragraphs>78</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Times New Roman</vt:lpstr>
      <vt:lpstr>Kantoorthema</vt:lpstr>
      <vt:lpstr>Twee manieren  van benadering</vt:lpstr>
      <vt:lpstr>Vandaag is pizzadag! – Korte uitleg</vt:lpstr>
      <vt:lpstr>Vandaag is pizzadag! Marktsituatie</vt:lpstr>
      <vt:lpstr>Vandaag is pizzadag! </vt:lpstr>
      <vt:lpstr>Vandaag is pizzadag! </vt:lpstr>
      <vt:lpstr>Voorbereiding op de markt </vt:lpstr>
      <vt:lpstr>Voorbereiding op de markt </vt:lpstr>
      <vt:lpstr>Vandaag is pizzadag! </vt:lpstr>
      <vt:lpstr>Vandaag is pizzadag! </vt:lpstr>
      <vt:lpstr>Voorbereiding op de markt </vt:lpstr>
      <vt:lpstr>Vandaag is pizzadag! </vt:lpstr>
      <vt:lpstr>Vandaag is pizzadag! </vt:lpstr>
      <vt:lpstr>Vandaag is pizzadag!</vt:lpstr>
      <vt:lpstr>Vandaag is pizzadag!</vt:lpstr>
      <vt:lpstr>PowerPoint-presentatie</vt:lpstr>
      <vt:lpstr>PowerPoint-presentatie</vt:lpstr>
      <vt:lpstr>Vandaag is pizzadag!</vt:lpstr>
      <vt:lpstr>Vandaag is pizzadag!</vt:lpstr>
      <vt:lpstr>Vandaag is pizzadag!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Theo Roos</dc:creator>
  <cp:lastModifiedBy>Theo Roos,</cp:lastModifiedBy>
  <cp:revision>15</cp:revision>
  <cp:lastPrinted>2018-02-09T08:16:15Z</cp:lastPrinted>
  <dcterms:created xsi:type="dcterms:W3CDTF">2017-09-15T13:25:34Z</dcterms:created>
  <dcterms:modified xsi:type="dcterms:W3CDTF">2018-02-09T08:40:12Z</dcterms:modified>
</cp:coreProperties>
</file>