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65" r:id="rId4"/>
    <p:sldId id="258" r:id="rId5"/>
    <p:sldId id="308" r:id="rId6"/>
    <p:sldId id="266" r:id="rId7"/>
    <p:sldId id="259" r:id="rId8"/>
    <p:sldId id="260" r:id="rId9"/>
    <p:sldId id="261" r:id="rId10"/>
    <p:sldId id="262" r:id="rId11"/>
    <p:sldId id="263" r:id="rId12"/>
    <p:sldId id="303" r:id="rId13"/>
    <p:sldId id="307" r:id="rId14"/>
    <p:sldId id="267" r:id="rId15"/>
    <p:sldId id="268" r:id="rId16"/>
    <p:sldId id="269" r:id="rId17"/>
    <p:sldId id="270" r:id="rId18"/>
    <p:sldId id="271" r:id="rId19"/>
    <p:sldId id="273" r:id="rId20"/>
    <p:sldId id="274" r:id="rId21"/>
    <p:sldId id="275" r:id="rId22"/>
    <p:sldId id="277" r:id="rId23"/>
    <p:sldId id="278" r:id="rId24"/>
    <p:sldId id="305" r:id="rId25"/>
    <p:sldId id="280" r:id="rId26"/>
    <p:sldId id="281" r:id="rId27"/>
    <p:sldId id="283" r:id="rId28"/>
    <p:sldId id="282"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6"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110" d="100"/>
          <a:sy n="110" d="100"/>
        </p:scale>
        <p:origin x="22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7EF14-C8EA-4B3F-A145-63F00B77F6D3}"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FD2D1D80-2648-4D28-BCD7-DA234944F273}">
      <dgm:prSet phldrT="[Text]"/>
      <dgm:spPr/>
      <dgm:t>
        <a:bodyPr/>
        <a:lstStyle/>
        <a:p>
          <a:r>
            <a:rPr lang="nl-NL" dirty="0" err="1"/>
            <a:t>Learning</a:t>
          </a:r>
          <a:r>
            <a:rPr lang="nl-NL" dirty="0"/>
            <a:t>  </a:t>
          </a:r>
          <a:r>
            <a:rPr lang="nl-NL" dirty="0" err="1"/>
            <a:t>for</a:t>
          </a:r>
          <a:r>
            <a:rPr lang="nl-NL" dirty="0"/>
            <a:t> </a:t>
          </a:r>
          <a:r>
            <a:rPr lang="nl-NL" dirty="0" err="1"/>
            <a:t>entrepreneurship</a:t>
          </a:r>
          <a:endParaRPr lang="en-US" dirty="0"/>
        </a:p>
      </dgm:t>
    </dgm:pt>
    <dgm:pt modelId="{BE8DADA5-16F5-4D49-9487-3F7870C2610B}" type="parTrans" cxnId="{5C8EE10C-E5AB-4442-82C2-CD008D89ABE1}">
      <dgm:prSet/>
      <dgm:spPr/>
      <dgm:t>
        <a:bodyPr/>
        <a:lstStyle/>
        <a:p>
          <a:endParaRPr lang="en-US"/>
        </a:p>
      </dgm:t>
    </dgm:pt>
    <dgm:pt modelId="{A7345C69-7A34-433C-B9C0-CA2D64E49710}" type="sibTrans" cxnId="{5C8EE10C-E5AB-4442-82C2-CD008D89ABE1}">
      <dgm:prSet/>
      <dgm:spPr/>
      <dgm:t>
        <a:bodyPr/>
        <a:lstStyle/>
        <a:p>
          <a:endParaRPr lang="en-US"/>
        </a:p>
      </dgm:t>
    </dgm:pt>
    <dgm:pt modelId="{D988336D-43BA-41C3-BD57-51382DAB6A57}">
      <dgm:prSet phldrT="[Text]"/>
      <dgm:spPr/>
      <dgm:t>
        <a:bodyPr/>
        <a:lstStyle/>
        <a:p>
          <a:r>
            <a:rPr lang="nl-NL" dirty="0" err="1"/>
            <a:t>Learning</a:t>
          </a:r>
          <a:r>
            <a:rPr lang="nl-NL" dirty="0"/>
            <a:t> </a:t>
          </a:r>
          <a:r>
            <a:rPr lang="nl-NL" dirty="0" err="1"/>
            <a:t>about</a:t>
          </a:r>
          <a:r>
            <a:rPr lang="nl-NL" dirty="0"/>
            <a:t> </a:t>
          </a:r>
          <a:r>
            <a:rPr lang="nl-NL" dirty="0" err="1"/>
            <a:t>entrepreneurship</a:t>
          </a:r>
          <a:endParaRPr lang="en-US" dirty="0"/>
        </a:p>
      </dgm:t>
    </dgm:pt>
    <dgm:pt modelId="{AE4B5252-5528-4BC5-BE9F-E296587B9241}" type="parTrans" cxnId="{FA33CF24-4A29-4537-8FFB-EE6226BA0E1F}">
      <dgm:prSet/>
      <dgm:spPr/>
      <dgm:t>
        <a:bodyPr/>
        <a:lstStyle/>
        <a:p>
          <a:endParaRPr lang="en-US"/>
        </a:p>
      </dgm:t>
    </dgm:pt>
    <dgm:pt modelId="{867751E9-545A-4BD4-AB75-26EE06E4DA28}" type="sibTrans" cxnId="{FA33CF24-4A29-4537-8FFB-EE6226BA0E1F}">
      <dgm:prSet/>
      <dgm:spPr/>
      <dgm:t>
        <a:bodyPr/>
        <a:lstStyle/>
        <a:p>
          <a:endParaRPr lang="en-US"/>
        </a:p>
      </dgm:t>
    </dgm:pt>
    <dgm:pt modelId="{3D11C8AA-447F-4DF9-BB52-6003941F94DD}" type="pres">
      <dgm:prSet presAssocID="{4117EF14-C8EA-4B3F-A145-63F00B77F6D3}" presName="cycle" presStyleCnt="0">
        <dgm:presLayoutVars>
          <dgm:dir/>
          <dgm:resizeHandles val="exact"/>
        </dgm:presLayoutVars>
      </dgm:prSet>
      <dgm:spPr/>
    </dgm:pt>
    <dgm:pt modelId="{A109B243-D329-4883-A6D1-FFE052C639C9}" type="pres">
      <dgm:prSet presAssocID="{FD2D1D80-2648-4D28-BCD7-DA234944F273}" presName="arrow" presStyleLbl="node1" presStyleIdx="0" presStyleCnt="2">
        <dgm:presLayoutVars>
          <dgm:bulletEnabled val="1"/>
        </dgm:presLayoutVars>
      </dgm:prSet>
      <dgm:spPr/>
    </dgm:pt>
    <dgm:pt modelId="{021562BD-57C2-4CD9-B2E0-B8F3624BB8EB}" type="pres">
      <dgm:prSet presAssocID="{D988336D-43BA-41C3-BD57-51382DAB6A57}" presName="arrow" presStyleLbl="node1" presStyleIdx="1" presStyleCnt="2">
        <dgm:presLayoutVars>
          <dgm:bulletEnabled val="1"/>
        </dgm:presLayoutVars>
      </dgm:prSet>
      <dgm:spPr/>
    </dgm:pt>
  </dgm:ptLst>
  <dgm:cxnLst>
    <dgm:cxn modelId="{5C8EE10C-E5AB-4442-82C2-CD008D89ABE1}" srcId="{4117EF14-C8EA-4B3F-A145-63F00B77F6D3}" destId="{FD2D1D80-2648-4D28-BCD7-DA234944F273}" srcOrd="0" destOrd="0" parTransId="{BE8DADA5-16F5-4D49-9487-3F7870C2610B}" sibTransId="{A7345C69-7A34-433C-B9C0-CA2D64E49710}"/>
    <dgm:cxn modelId="{FA33CF24-4A29-4537-8FFB-EE6226BA0E1F}" srcId="{4117EF14-C8EA-4B3F-A145-63F00B77F6D3}" destId="{D988336D-43BA-41C3-BD57-51382DAB6A57}" srcOrd="1" destOrd="0" parTransId="{AE4B5252-5528-4BC5-BE9F-E296587B9241}" sibTransId="{867751E9-545A-4BD4-AB75-26EE06E4DA28}"/>
    <dgm:cxn modelId="{C55E3584-5450-45B6-8740-93BFF956E7E3}" type="presOf" srcId="{4117EF14-C8EA-4B3F-A145-63F00B77F6D3}" destId="{3D11C8AA-447F-4DF9-BB52-6003941F94DD}" srcOrd="0" destOrd="0" presId="urn:microsoft.com/office/officeart/2005/8/layout/arrow1"/>
    <dgm:cxn modelId="{4ED8018B-8DCC-4B23-8CEC-B1979D15CF4F}" type="presOf" srcId="{D988336D-43BA-41C3-BD57-51382DAB6A57}" destId="{021562BD-57C2-4CD9-B2E0-B8F3624BB8EB}" srcOrd="0" destOrd="0" presId="urn:microsoft.com/office/officeart/2005/8/layout/arrow1"/>
    <dgm:cxn modelId="{E950B1E1-22E0-4D52-9B7E-890F702CCFF4}" type="presOf" srcId="{FD2D1D80-2648-4D28-BCD7-DA234944F273}" destId="{A109B243-D329-4883-A6D1-FFE052C639C9}" srcOrd="0" destOrd="0" presId="urn:microsoft.com/office/officeart/2005/8/layout/arrow1"/>
    <dgm:cxn modelId="{F3224BC8-AE91-45BD-8578-48E2B9EB3E3C}" type="presParOf" srcId="{3D11C8AA-447F-4DF9-BB52-6003941F94DD}" destId="{A109B243-D329-4883-A6D1-FFE052C639C9}" srcOrd="0" destOrd="0" presId="urn:microsoft.com/office/officeart/2005/8/layout/arrow1"/>
    <dgm:cxn modelId="{833AE83C-C378-4AC0-A9C9-121B9EB5F35F}" type="presParOf" srcId="{3D11C8AA-447F-4DF9-BB52-6003941F94DD}" destId="{021562BD-57C2-4CD9-B2E0-B8F3624BB8EB}"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EFD73B-5305-4F1E-B331-AABECC5E4978}" type="doc">
      <dgm:prSet loTypeId="urn:microsoft.com/office/officeart/2005/8/layout/arrow5" loCatId="process" qsTypeId="urn:microsoft.com/office/officeart/2005/8/quickstyle/simple1" qsCatId="simple" csTypeId="urn:microsoft.com/office/officeart/2005/8/colors/accent1_2" csCatId="accent1" phldr="0"/>
      <dgm:spPr/>
      <dgm:t>
        <a:bodyPr/>
        <a:lstStyle/>
        <a:p>
          <a:endParaRPr lang="en-US"/>
        </a:p>
      </dgm:t>
    </dgm:pt>
    <dgm:pt modelId="{E3346C7C-121B-4168-9B33-D67F3A4EBADE}">
      <dgm:prSet phldrT="[Text]" phldr="1"/>
      <dgm:spPr/>
      <dgm:t>
        <a:bodyPr/>
        <a:lstStyle/>
        <a:p>
          <a:endParaRPr lang="en-US"/>
        </a:p>
      </dgm:t>
    </dgm:pt>
    <dgm:pt modelId="{71CCB8A8-93E6-4910-B1CA-0F58F26D0325}" type="parTrans" cxnId="{29039D5E-1962-4205-9DD9-654AC3C9D59B}">
      <dgm:prSet/>
      <dgm:spPr/>
      <dgm:t>
        <a:bodyPr/>
        <a:lstStyle/>
        <a:p>
          <a:endParaRPr lang="en-US"/>
        </a:p>
      </dgm:t>
    </dgm:pt>
    <dgm:pt modelId="{F6E654EA-B0E8-41DE-9B6F-B70C3E40B5CE}" type="sibTrans" cxnId="{29039D5E-1962-4205-9DD9-654AC3C9D59B}">
      <dgm:prSet/>
      <dgm:spPr/>
      <dgm:t>
        <a:bodyPr/>
        <a:lstStyle/>
        <a:p>
          <a:endParaRPr lang="en-US"/>
        </a:p>
      </dgm:t>
    </dgm:pt>
    <dgm:pt modelId="{CAC9717A-DF70-41B0-A727-5E6297746EB3}">
      <dgm:prSet phldrT="[Text]" phldr="1"/>
      <dgm:spPr/>
      <dgm:t>
        <a:bodyPr/>
        <a:lstStyle/>
        <a:p>
          <a:endParaRPr lang="en-US"/>
        </a:p>
      </dgm:t>
    </dgm:pt>
    <dgm:pt modelId="{6A10F644-20AF-4955-8C52-64C969C4B7E9}" type="parTrans" cxnId="{DBB82581-3E35-4045-A555-AABE365152DB}">
      <dgm:prSet/>
      <dgm:spPr/>
      <dgm:t>
        <a:bodyPr/>
        <a:lstStyle/>
        <a:p>
          <a:endParaRPr lang="en-US"/>
        </a:p>
      </dgm:t>
    </dgm:pt>
    <dgm:pt modelId="{01A4F182-A23B-42BF-933A-0DF96FCC8642}" type="sibTrans" cxnId="{DBB82581-3E35-4045-A555-AABE365152DB}">
      <dgm:prSet/>
      <dgm:spPr/>
      <dgm:t>
        <a:bodyPr/>
        <a:lstStyle/>
        <a:p>
          <a:endParaRPr lang="en-US"/>
        </a:p>
      </dgm:t>
    </dgm:pt>
    <dgm:pt modelId="{25B6E2DE-93D7-418B-86DB-FE6689461ECB}" type="pres">
      <dgm:prSet presAssocID="{F8EFD73B-5305-4F1E-B331-AABECC5E4978}" presName="diagram" presStyleCnt="0">
        <dgm:presLayoutVars>
          <dgm:dir/>
          <dgm:resizeHandles val="exact"/>
        </dgm:presLayoutVars>
      </dgm:prSet>
      <dgm:spPr/>
    </dgm:pt>
    <dgm:pt modelId="{955EF7FF-79E6-4733-AD79-AF6F4CB6B671}" type="pres">
      <dgm:prSet presAssocID="{E3346C7C-121B-4168-9B33-D67F3A4EBADE}" presName="arrow" presStyleLbl="node1" presStyleIdx="0" presStyleCnt="2" custRadScaleRad="103605" custRadScaleInc="0">
        <dgm:presLayoutVars>
          <dgm:bulletEnabled val="1"/>
        </dgm:presLayoutVars>
      </dgm:prSet>
      <dgm:spPr/>
    </dgm:pt>
    <dgm:pt modelId="{A53F2D0F-B9D0-4C56-A146-F59684E02D60}" type="pres">
      <dgm:prSet presAssocID="{CAC9717A-DF70-41B0-A727-5E6297746EB3}" presName="arrow" presStyleLbl="node1" presStyleIdx="1" presStyleCnt="2" custRadScaleRad="95471" custRadScaleInc="0">
        <dgm:presLayoutVars>
          <dgm:bulletEnabled val="1"/>
        </dgm:presLayoutVars>
      </dgm:prSet>
      <dgm:spPr/>
    </dgm:pt>
  </dgm:ptLst>
  <dgm:cxnLst>
    <dgm:cxn modelId="{6704C70C-3890-46D3-B5C0-853DA3135DCD}" type="presOf" srcId="{E3346C7C-121B-4168-9B33-D67F3A4EBADE}" destId="{955EF7FF-79E6-4733-AD79-AF6F4CB6B671}" srcOrd="0" destOrd="0" presId="urn:microsoft.com/office/officeart/2005/8/layout/arrow5"/>
    <dgm:cxn modelId="{29039D5E-1962-4205-9DD9-654AC3C9D59B}" srcId="{F8EFD73B-5305-4F1E-B331-AABECC5E4978}" destId="{E3346C7C-121B-4168-9B33-D67F3A4EBADE}" srcOrd="0" destOrd="0" parTransId="{71CCB8A8-93E6-4910-B1CA-0F58F26D0325}" sibTransId="{F6E654EA-B0E8-41DE-9B6F-B70C3E40B5CE}"/>
    <dgm:cxn modelId="{4E96D37C-9891-4C2F-A141-BE1292190352}" type="presOf" srcId="{F8EFD73B-5305-4F1E-B331-AABECC5E4978}" destId="{25B6E2DE-93D7-418B-86DB-FE6689461ECB}" srcOrd="0" destOrd="0" presId="urn:microsoft.com/office/officeart/2005/8/layout/arrow5"/>
    <dgm:cxn modelId="{DBB82581-3E35-4045-A555-AABE365152DB}" srcId="{F8EFD73B-5305-4F1E-B331-AABECC5E4978}" destId="{CAC9717A-DF70-41B0-A727-5E6297746EB3}" srcOrd="1" destOrd="0" parTransId="{6A10F644-20AF-4955-8C52-64C969C4B7E9}" sibTransId="{01A4F182-A23B-42BF-933A-0DF96FCC8642}"/>
    <dgm:cxn modelId="{33584CB1-B7A7-4B9A-9AE0-F4A5DE8A27D5}" type="presOf" srcId="{CAC9717A-DF70-41B0-A727-5E6297746EB3}" destId="{A53F2D0F-B9D0-4C56-A146-F59684E02D60}" srcOrd="0" destOrd="0" presId="urn:microsoft.com/office/officeart/2005/8/layout/arrow5"/>
    <dgm:cxn modelId="{3BF55249-9A7A-4AAF-B6D4-B8C446A8556E}" type="presParOf" srcId="{25B6E2DE-93D7-418B-86DB-FE6689461ECB}" destId="{955EF7FF-79E6-4733-AD79-AF6F4CB6B671}" srcOrd="0" destOrd="0" presId="urn:microsoft.com/office/officeart/2005/8/layout/arrow5"/>
    <dgm:cxn modelId="{401C4AB7-5405-4151-B69D-433EB30EDC45}" type="presParOf" srcId="{25B6E2DE-93D7-418B-86DB-FE6689461ECB}" destId="{A53F2D0F-B9D0-4C56-A146-F59684E02D60}"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9B243-D329-4883-A6D1-FFE052C639C9}">
      <dsp:nvSpPr>
        <dsp:cNvPr id="0" name=""/>
        <dsp:cNvSpPr/>
      </dsp:nvSpPr>
      <dsp:spPr>
        <a:xfrm rot="16200000">
          <a:off x="253" y="580925"/>
          <a:ext cx="2902148" cy="2902148"/>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nl-NL" sz="2200" kern="1200" dirty="0" err="1"/>
            <a:t>Learning</a:t>
          </a:r>
          <a:r>
            <a:rPr lang="nl-NL" sz="2200" kern="1200" dirty="0"/>
            <a:t>  </a:t>
          </a:r>
          <a:r>
            <a:rPr lang="nl-NL" sz="2200" kern="1200" dirty="0" err="1"/>
            <a:t>for</a:t>
          </a:r>
          <a:r>
            <a:rPr lang="nl-NL" sz="2200" kern="1200" dirty="0"/>
            <a:t> </a:t>
          </a:r>
          <a:r>
            <a:rPr lang="nl-NL" sz="2200" kern="1200" dirty="0" err="1"/>
            <a:t>entrepreneurship</a:t>
          </a:r>
          <a:endParaRPr lang="en-US" sz="2200" kern="1200" dirty="0"/>
        </a:p>
      </dsp:txBody>
      <dsp:txXfrm rot="5400000">
        <a:off x="508129" y="1306462"/>
        <a:ext cx="2394272" cy="1451074"/>
      </dsp:txXfrm>
    </dsp:sp>
    <dsp:sp modelId="{021562BD-57C2-4CD9-B2E0-B8F3624BB8EB}">
      <dsp:nvSpPr>
        <dsp:cNvPr id="0" name=""/>
        <dsp:cNvSpPr/>
      </dsp:nvSpPr>
      <dsp:spPr>
        <a:xfrm rot="5400000">
          <a:off x="3193598" y="580925"/>
          <a:ext cx="2902148" cy="2902148"/>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nl-NL" sz="2200" kern="1200" dirty="0" err="1"/>
            <a:t>Learning</a:t>
          </a:r>
          <a:r>
            <a:rPr lang="nl-NL" sz="2200" kern="1200" dirty="0"/>
            <a:t> </a:t>
          </a:r>
          <a:r>
            <a:rPr lang="nl-NL" sz="2200" kern="1200" dirty="0" err="1"/>
            <a:t>about</a:t>
          </a:r>
          <a:r>
            <a:rPr lang="nl-NL" sz="2200" kern="1200" dirty="0"/>
            <a:t> </a:t>
          </a:r>
          <a:r>
            <a:rPr lang="nl-NL" sz="2200" kern="1200" dirty="0" err="1"/>
            <a:t>entrepreneurship</a:t>
          </a:r>
          <a:endParaRPr lang="en-US" sz="2200" kern="1200" dirty="0"/>
        </a:p>
      </dsp:txBody>
      <dsp:txXfrm rot="-5400000">
        <a:off x="3193598" y="1306462"/>
        <a:ext cx="2394272" cy="1451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EF7FF-79E6-4733-AD79-AF6F4CB6B671}">
      <dsp:nvSpPr>
        <dsp:cNvPr id="0" name=""/>
        <dsp:cNvSpPr/>
      </dsp:nvSpPr>
      <dsp:spPr>
        <a:xfrm rot="16200000">
          <a:off x="0" y="17"/>
          <a:ext cx="1872172" cy="187217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rot="5400000">
        <a:off x="0" y="468060"/>
        <a:ext cx="1544542" cy="936086"/>
      </dsp:txXfrm>
    </dsp:sp>
    <dsp:sp modelId="{A53F2D0F-B9D0-4C56-A146-F59684E02D60}">
      <dsp:nvSpPr>
        <dsp:cNvPr id="0" name=""/>
        <dsp:cNvSpPr/>
      </dsp:nvSpPr>
      <dsp:spPr>
        <a:xfrm rot="5400000">
          <a:off x="4032456" y="17"/>
          <a:ext cx="1872172" cy="187217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rot="-5400000">
        <a:off x="4360086" y="468060"/>
        <a:ext cx="1544542" cy="936086"/>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C91EE9-3305-4052-A553-9369D7D7E400}" type="datetimeFigureOut">
              <a:rPr lang="en-US" smtClean="0"/>
              <a:t>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D1AFF0-B262-48E5-B43B-75C2E598A30F}" type="slidenum">
              <a:rPr lang="en-US" smtClean="0"/>
              <a:t>‹nr.›</a:t>
            </a:fld>
            <a:endParaRPr lang="en-US"/>
          </a:p>
        </p:txBody>
      </p:sp>
    </p:spTree>
    <p:extLst>
      <p:ext uri="{BB962C8B-B14F-4D97-AF65-F5344CB8AC3E}">
        <p14:creationId xmlns:p14="http://schemas.microsoft.com/office/powerpoint/2010/main" val="146875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5CF476-FC84-4E74-81F5-EBB8B1B9B21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58DA1-F672-40A0-9563-93FEAC83E9FC}" type="slidenum">
              <a:rPr lang="en-US" smtClean="0"/>
              <a:t>‹nr.›</a:t>
            </a:fld>
            <a:endParaRPr lang="en-US"/>
          </a:p>
        </p:txBody>
      </p:sp>
    </p:spTree>
    <p:extLst>
      <p:ext uri="{BB962C8B-B14F-4D97-AF65-F5344CB8AC3E}">
        <p14:creationId xmlns:p14="http://schemas.microsoft.com/office/powerpoint/2010/main" val="189174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CF476-FC84-4E74-81F5-EBB8B1B9B21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58DA1-F672-40A0-9563-93FEAC83E9FC}" type="slidenum">
              <a:rPr lang="en-US" smtClean="0"/>
              <a:t>‹nr.›</a:t>
            </a:fld>
            <a:endParaRPr lang="en-US"/>
          </a:p>
        </p:txBody>
      </p:sp>
    </p:spTree>
    <p:extLst>
      <p:ext uri="{BB962C8B-B14F-4D97-AF65-F5344CB8AC3E}">
        <p14:creationId xmlns:p14="http://schemas.microsoft.com/office/powerpoint/2010/main" val="409624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CF476-FC84-4E74-81F5-EBB8B1B9B21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58DA1-F672-40A0-9563-93FEAC83E9FC}" type="slidenum">
              <a:rPr lang="en-US" smtClean="0"/>
              <a:t>‹nr.›</a:t>
            </a:fld>
            <a:endParaRPr lang="en-US"/>
          </a:p>
        </p:txBody>
      </p:sp>
    </p:spTree>
    <p:extLst>
      <p:ext uri="{BB962C8B-B14F-4D97-AF65-F5344CB8AC3E}">
        <p14:creationId xmlns:p14="http://schemas.microsoft.com/office/powerpoint/2010/main" val="256134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CF476-FC84-4E74-81F5-EBB8B1B9B21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58DA1-F672-40A0-9563-93FEAC83E9FC}" type="slidenum">
              <a:rPr lang="en-US" smtClean="0"/>
              <a:t>‹nr.›</a:t>
            </a:fld>
            <a:endParaRPr lang="en-US"/>
          </a:p>
        </p:txBody>
      </p:sp>
    </p:spTree>
    <p:extLst>
      <p:ext uri="{BB962C8B-B14F-4D97-AF65-F5344CB8AC3E}">
        <p14:creationId xmlns:p14="http://schemas.microsoft.com/office/powerpoint/2010/main" val="333841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5CF476-FC84-4E74-81F5-EBB8B1B9B21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58DA1-F672-40A0-9563-93FEAC83E9FC}" type="slidenum">
              <a:rPr lang="en-US" smtClean="0"/>
              <a:t>‹nr.›</a:t>
            </a:fld>
            <a:endParaRPr lang="en-US"/>
          </a:p>
        </p:txBody>
      </p:sp>
    </p:spTree>
    <p:extLst>
      <p:ext uri="{BB962C8B-B14F-4D97-AF65-F5344CB8AC3E}">
        <p14:creationId xmlns:p14="http://schemas.microsoft.com/office/powerpoint/2010/main" val="6510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5CF476-FC84-4E74-81F5-EBB8B1B9B21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58DA1-F672-40A0-9563-93FEAC83E9FC}" type="slidenum">
              <a:rPr lang="en-US" smtClean="0"/>
              <a:t>‹nr.›</a:t>
            </a:fld>
            <a:endParaRPr lang="en-US"/>
          </a:p>
        </p:txBody>
      </p:sp>
    </p:spTree>
    <p:extLst>
      <p:ext uri="{BB962C8B-B14F-4D97-AF65-F5344CB8AC3E}">
        <p14:creationId xmlns:p14="http://schemas.microsoft.com/office/powerpoint/2010/main" val="230847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5CF476-FC84-4E74-81F5-EBB8B1B9B21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58DA1-F672-40A0-9563-93FEAC83E9FC}" type="slidenum">
              <a:rPr lang="en-US" smtClean="0"/>
              <a:t>‹nr.›</a:t>
            </a:fld>
            <a:endParaRPr lang="en-US"/>
          </a:p>
        </p:txBody>
      </p:sp>
    </p:spTree>
    <p:extLst>
      <p:ext uri="{BB962C8B-B14F-4D97-AF65-F5344CB8AC3E}">
        <p14:creationId xmlns:p14="http://schemas.microsoft.com/office/powerpoint/2010/main" val="77099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5CF476-FC84-4E74-81F5-EBB8B1B9B21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58DA1-F672-40A0-9563-93FEAC83E9FC}" type="slidenum">
              <a:rPr lang="en-US" smtClean="0"/>
              <a:t>‹nr.›</a:t>
            </a:fld>
            <a:endParaRPr lang="en-US"/>
          </a:p>
        </p:txBody>
      </p:sp>
    </p:spTree>
    <p:extLst>
      <p:ext uri="{BB962C8B-B14F-4D97-AF65-F5344CB8AC3E}">
        <p14:creationId xmlns:p14="http://schemas.microsoft.com/office/powerpoint/2010/main" val="169171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CF476-FC84-4E74-81F5-EBB8B1B9B21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58DA1-F672-40A0-9563-93FEAC83E9FC}" type="slidenum">
              <a:rPr lang="en-US" smtClean="0"/>
              <a:t>‹nr.›</a:t>
            </a:fld>
            <a:endParaRPr lang="en-US"/>
          </a:p>
        </p:txBody>
      </p:sp>
    </p:spTree>
    <p:extLst>
      <p:ext uri="{BB962C8B-B14F-4D97-AF65-F5344CB8AC3E}">
        <p14:creationId xmlns:p14="http://schemas.microsoft.com/office/powerpoint/2010/main" val="2598472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5CF476-FC84-4E74-81F5-EBB8B1B9B21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58DA1-F672-40A0-9563-93FEAC83E9FC}" type="slidenum">
              <a:rPr lang="en-US" smtClean="0"/>
              <a:t>‹nr.›</a:t>
            </a:fld>
            <a:endParaRPr lang="en-US"/>
          </a:p>
        </p:txBody>
      </p:sp>
    </p:spTree>
    <p:extLst>
      <p:ext uri="{BB962C8B-B14F-4D97-AF65-F5344CB8AC3E}">
        <p14:creationId xmlns:p14="http://schemas.microsoft.com/office/powerpoint/2010/main" val="3616767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5CF476-FC84-4E74-81F5-EBB8B1B9B21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58DA1-F672-40A0-9563-93FEAC83E9FC}" type="slidenum">
              <a:rPr lang="en-US" smtClean="0"/>
              <a:t>‹nr.›</a:t>
            </a:fld>
            <a:endParaRPr lang="en-US"/>
          </a:p>
        </p:txBody>
      </p:sp>
    </p:spTree>
    <p:extLst>
      <p:ext uri="{BB962C8B-B14F-4D97-AF65-F5344CB8AC3E}">
        <p14:creationId xmlns:p14="http://schemas.microsoft.com/office/powerpoint/2010/main" val="242844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CF476-FC84-4E74-81F5-EBB8B1B9B21D}" type="datetimeFigureOut">
              <a:rPr lang="en-US" smtClean="0"/>
              <a:t>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58DA1-F672-40A0-9563-93FEAC83E9FC}" type="slidenum">
              <a:rPr lang="en-US" smtClean="0"/>
              <a:t>‹nr.›</a:t>
            </a:fld>
            <a:endParaRPr lang="en-US"/>
          </a:p>
        </p:txBody>
      </p:sp>
    </p:spTree>
    <p:extLst>
      <p:ext uri="{BB962C8B-B14F-4D97-AF65-F5344CB8AC3E}">
        <p14:creationId xmlns:p14="http://schemas.microsoft.com/office/powerpoint/2010/main" val="914186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package" Target="../embeddings/Microsoft_Word_Document.docx"/></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survivalinternational.org/" TargetMode="External"/><Relationship Id="rId2" Type="http://schemas.openxmlformats.org/officeDocument/2006/relationships/hyperlink" Target="http://www.survivalinternational.org/films/bushmenjohnsimpson"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nl/url?sa=i&amp;rct=j&amp;q=&amp;esrc=s&amp;source=images&amp;cd=&amp;cad=rja&amp;uact=8&amp;ved=0ahUKEwic0vPlyJnUAhXJPFAKHTZDAwcQjRwIBw&amp;url=https://nl.linkedin.com/in/enno-masurel-63551645&amp;psig=AFQjCNHdiCqG0LYEY_Mwr2nERBqe-i2c2g&amp;ust=1496300743241600"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tomfishburne.typepad.com/tomfishburne/2007/07/the-art-of-gree.html"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theguardian.com/" TargetMode="External"/><Relationship Id="rId2" Type="http://schemas.openxmlformats.org/officeDocument/2006/relationships/hyperlink" Target="http://www.theguardian.com/business/2015/sep/10/shell-leaves-climate-project-it-helped-found-amid-arctic-drilling-row" TargetMode="External"/><Relationship Id="rId1" Type="http://schemas.openxmlformats.org/officeDocument/2006/relationships/slideLayout" Target="../slideLayouts/slideLayout6.xml"/><Relationship Id="rId5" Type="http://schemas.openxmlformats.org/officeDocument/2006/relationships/hyperlink" Target="http://www.shell.com/sustainability/environment.html" TargetMode="Externa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hyperlink" Target="http://www.theguardian.com/" TargetMode="External"/><Relationship Id="rId2" Type="http://schemas.openxmlformats.org/officeDocument/2006/relationships/hyperlink" Target="http://www.theguardian.com/business/2015/sep/10/shell-leaves-climate-project-it-helped-found-amid-arctic-drilling-row" TargetMode="Externa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hyperlink" Target="http://www.shell.com/sustainability/environment.html" TargetMode="Externa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Ondernemen</a:t>
            </a:r>
            <a:endParaRPr lang="en-US" dirty="0"/>
          </a:p>
        </p:txBody>
      </p:sp>
      <p:sp>
        <p:nvSpPr>
          <p:cNvPr id="3" name="Subtitle 2"/>
          <p:cNvSpPr>
            <a:spLocks noGrp="1"/>
          </p:cNvSpPr>
          <p:nvPr>
            <p:ph type="subTitle" idx="1"/>
          </p:nvPr>
        </p:nvSpPr>
        <p:spPr/>
        <p:txBody>
          <a:bodyPr>
            <a:normAutofit fontScale="92500" lnSpcReduction="20000"/>
          </a:bodyPr>
          <a:lstStyle/>
          <a:p>
            <a:r>
              <a:rPr lang="en-US" dirty="0" err="1"/>
              <a:t>Nacholing</a:t>
            </a:r>
            <a:r>
              <a:rPr lang="en-US" dirty="0"/>
              <a:t> </a:t>
            </a:r>
            <a:r>
              <a:rPr lang="en-US" dirty="0" err="1"/>
              <a:t>leraren</a:t>
            </a:r>
            <a:r>
              <a:rPr lang="en-US" dirty="0"/>
              <a:t> M&amp;O/</a:t>
            </a:r>
            <a:r>
              <a:rPr lang="en-US" dirty="0" err="1"/>
              <a:t>bedrijfseconomie</a:t>
            </a:r>
            <a:endParaRPr lang="en-US" dirty="0"/>
          </a:p>
          <a:p>
            <a:endParaRPr lang="en-US" dirty="0"/>
          </a:p>
          <a:p>
            <a:r>
              <a:rPr lang="en-US" dirty="0"/>
              <a:t>Prof. Enno Masurel</a:t>
            </a:r>
          </a:p>
          <a:p>
            <a:endParaRPr lang="en-US" dirty="0"/>
          </a:p>
          <a:p>
            <a:endParaRPr lang="en-US" dirty="0"/>
          </a:p>
        </p:txBody>
      </p:sp>
    </p:spTree>
    <p:extLst>
      <p:ext uri="{BB962C8B-B14F-4D97-AF65-F5344CB8AC3E}">
        <p14:creationId xmlns:p14="http://schemas.microsoft.com/office/powerpoint/2010/main" val="3237719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1619672" y="4437112"/>
          <a:ext cx="6000328" cy="1872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1292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685800" y="981075"/>
            <a:ext cx="7772400" cy="1368425"/>
          </a:xfrm>
        </p:spPr>
        <p:txBody>
          <a:bodyPr>
            <a:normAutofit fontScale="90000"/>
          </a:bodyPr>
          <a:lstStyle/>
          <a:p>
            <a:pPr>
              <a:defRPr/>
            </a:pPr>
            <a:br>
              <a:rPr lang="nl-NL" altLang="en-US" sz="4900" dirty="0"/>
            </a:br>
            <a:br>
              <a:rPr lang="nl-NL" altLang="en-US" sz="4900" dirty="0"/>
            </a:br>
            <a:r>
              <a:rPr lang="nl-NL" altLang="en-US" sz="4900" dirty="0"/>
              <a:t>Entrepreneurship is </a:t>
            </a:r>
            <a:r>
              <a:rPr lang="nl-NL" altLang="en-US" sz="4900" dirty="0" err="1"/>
              <a:t>everywhere</a:t>
            </a:r>
            <a:r>
              <a:rPr lang="nl-NL" altLang="en-US" sz="4900" dirty="0"/>
              <a:t>,</a:t>
            </a:r>
            <a:br>
              <a:rPr lang="nl-NL" altLang="en-US" sz="4900" dirty="0"/>
            </a:br>
            <a:r>
              <a:rPr lang="nl-NL" altLang="en-US" sz="4900" dirty="0" err="1"/>
              <a:t>not</a:t>
            </a:r>
            <a:r>
              <a:rPr lang="nl-NL" altLang="en-US" sz="4900" dirty="0"/>
              <a:t> </a:t>
            </a:r>
            <a:r>
              <a:rPr lang="nl-NL" altLang="en-US" sz="4900" dirty="0" err="1"/>
              <a:t>only</a:t>
            </a:r>
            <a:r>
              <a:rPr lang="nl-NL" altLang="en-US" sz="4900" dirty="0"/>
              <a:t> in the western </a:t>
            </a:r>
            <a:r>
              <a:rPr lang="nl-NL" altLang="en-US" sz="4900" dirty="0" err="1"/>
              <a:t>world</a:t>
            </a:r>
            <a:br>
              <a:rPr lang="en-US" sz="4900" dirty="0"/>
            </a:br>
            <a:br>
              <a:rPr lang="nl-NL" altLang="en-US" dirty="0"/>
            </a:br>
            <a:endParaRPr lang="en-US" altLang="en-US" dirty="0"/>
          </a:p>
        </p:txBody>
      </p:sp>
      <p:sp>
        <p:nvSpPr>
          <p:cNvPr id="3" name="Subtitle 2"/>
          <p:cNvSpPr>
            <a:spLocks noGrp="1"/>
          </p:cNvSpPr>
          <p:nvPr>
            <p:ph type="subTitle" idx="1"/>
          </p:nvPr>
        </p:nvSpPr>
        <p:spPr/>
        <p:txBody>
          <a:bodyPr/>
          <a:lstStyle/>
          <a:p>
            <a:pPr>
              <a:defRPr/>
            </a:pPr>
            <a:endParaRPr lang="en-US" dirty="0"/>
          </a:p>
        </p:txBody>
      </p:sp>
      <p:pic>
        <p:nvPicPr>
          <p:cNvPr id="17412" name="Picture 5" descr="Picture 26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7588" y="3838575"/>
            <a:ext cx="18669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3838575"/>
            <a:ext cx="18542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descr="C:\Tan\DSCN14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 y="3838575"/>
            <a:ext cx="1870075"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7950" y="5445125"/>
            <a:ext cx="9251950" cy="584200"/>
          </a:xfrm>
          <a:prstGeom prst="rect">
            <a:avLst/>
          </a:prstGeom>
        </p:spPr>
        <p:txBody>
          <a:bodyPr>
            <a:spAutoFit/>
          </a:bodyPr>
          <a:lstStyle/>
          <a:p>
            <a:pPr algn="ctr">
              <a:defRPr/>
            </a:pPr>
            <a:endParaRPr lang="en-US" sz="3200" dirty="0">
              <a:latin typeface="+mn-lt"/>
            </a:endParaRPr>
          </a:p>
        </p:txBody>
      </p:sp>
      <p:pic>
        <p:nvPicPr>
          <p:cNvPr id="17416" name="Picture 9" descr="C:\Users\eml400\AppData\Local\Microsoft\Windows\Temporary Internet Files\Content.Outlook\PX2N0X3K\DSC0565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488" y="3830638"/>
            <a:ext cx="1881187"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 descr="C:\Tan\DSCN14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1388" y="3830638"/>
            <a:ext cx="1879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19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260350"/>
            <a:ext cx="8229600" cy="1143000"/>
          </a:xfrm>
        </p:spPr>
        <p:txBody>
          <a:bodyPr>
            <a:normAutofit fontScale="90000"/>
          </a:bodyPr>
          <a:lstStyle/>
          <a:p>
            <a:pPr algn="l">
              <a:defRPr/>
            </a:pPr>
            <a:br>
              <a:rPr lang="en-US" altLang="en-US"/>
            </a:br>
            <a:br>
              <a:rPr lang="en-US" altLang="en-US"/>
            </a:br>
            <a:r>
              <a:rPr lang="en-US" altLang="en-US"/>
              <a:t>Many types of entrepreneurs </a:t>
            </a:r>
            <a:br>
              <a:rPr lang="en-US" altLang="en-US"/>
            </a:br>
            <a:endParaRPr lang="en-US" altLang="en-US"/>
          </a:p>
        </p:txBody>
      </p:sp>
      <p:sp>
        <p:nvSpPr>
          <p:cNvPr id="15363" name="Content Placeholder 2"/>
          <p:cNvSpPr>
            <a:spLocks noGrp="1"/>
          </p:cNvSpPr>
          <p:nvPr>
            <p:ph idx="1"/>
          </p:nvPr>
        </p:nvSpPr>
        <p:spPr>
          <a:xfrm>
            <a:off x="539750" y="1639888"/>
            <a:ext cx="8229600" cy="4525962"/>
          </a:xfrm>
        </p:spPr>
        <p:txBody>
          <a:bodyPr>
            <a:normAutofit fontScale="92500" lnSpcReduction="20000"/>
          </a:bodyPr>
          <a:lstStyle/>
          <a:p>
            <a:pPr>
              <a:defRPr/>
            </a:pPr>
            <a:r>
              <a:rPr lang="nl-NL" sz="1600" dirty="0"/>
              <a:t>New entrepreneurs</a:t>
            </a:r>
          </a:p>
          <a:p>
            <a:pPr>
              <a:defRPr/>
            </a:pPr>
            <a:r>
              <a:rPr lang="nl-NL" sz="1600" dirty="0" err="1"/>
              <a:t>Nascent</a:t>
            </a:r>
            <a:r>
              <a:rPr lang="nl-NL" sz="1600" dirty="0"/>
              <a:t> entrepreneurs</a:t>
            </a:r>
          </a:p>
          <a:p>
            <a:pPr>
              <a:defRPr/>
            </a:pPr>
            <a:r>
              <a:rPr lang="nl-NL" sz="1600" dirty="0" err="1"/>
              <a:t>Serial</a:t>
            </a:r>
            <a:r>
              <a:rPr lang="nl-NL" sz="1600" dirty="0"/>
              <a:t> entrepreneurs</a:t>
            </a:r>
          </a:p>
          <a:p>
            <a:pPr>
              <a:defRPr/>
            </a:pPr>
            <a:r>
              <a:rPr lang="nl-NL" sz="1600" dirty="0"/>
              <a:t>Portfolio entrepreneurs</a:t>
            </a:r>
          </a:p>
          <a:p>
            <a:pPr>
              <a:defRPr/>
            </a:pPr>
            <a:r>
              <a:rPr lang="nl-NL" sz="1600" dirty="0"/>
              <a:t>Gazelle entrepreneurs</a:t>
            </a:r>
          </a:p>
          <a:p>
            <a:pPr>
              <a:defRPr/>
            </a:pPr>
            <a:r>
              <a:rPr lang="nl-NL" sz="1600" dirty="0" err="1"/>
              <a:t>Stable</a:t>
            </a:r>
            <a:r>
              <a:rPr lang="nl-NL" sz="1600" dirty="0"/>
              <a:t> entrepreneurs</a:t>
            </a:r>
          </a:p>
          <a:p>
            <a:pPr>
              <a:defRPr/>
            </a:pPr>
            <a:r>
              <a:rPr lang="nl-NL" sz="1600" dirty="0" err="1"/>
              <a:t>Sustainable</a:t>
            </a:r>
            <a:r>
              <a:rPr lang="nl-NL" sz="1600" dirty="0"/>
              <a:t> entrepreneurs</a:t>
            </a:r>
          </a:p>
          <a:p>
            <a:pPr>
              <a:defRPr/>
            </a:pPr>
            <a:r>
              <a:rPr lang="nl-NL" sz="1600" dirty="0" err="1"/>
              <a:t>Social</a:t>
            </a:r>
            <a:r>
              <a:rPr lang="nl-NL" sz="1600" dirty="0"/>
              <a:t> entrepreneurs</a:t>
            </a:r>
          </a:p>
          <a:p>
            <a:pPr>
              <a:defRPr/>
            </a:pPr>
            <a:r>
              <a:rPr lang="nl-NL" sz="1600" dirty="0"/>
              <a:t>Corporate entrepreneurs</a:t>
            </a:r>
          </a:p>
          <a:p>
            <a:pPr>
              <a:defRPr/>
            </a:pPr>
            <a:r>
              <a:rPr lang="nl-NL" sz="1600" dirty="0" err="1"/>
              <a:t>Publicpreneurs</a:t>
            </a:r>
            <a:endParaRPr lang="nl-NL" sz="1600" dirty="0"/>
          </a:p>
          <a:p>
            <a:pPr>
              <a:defRPr/>
            </a:pPr>
            <a:r>
              <a:rPr lang="nl-NL" sz="1600" dirty="0" err="1"/>
              <a:t>Governpreneurs</a:t>
            </a:r>
            <a:endParaRPr lang="nl-NL" sz="1600" dirty="0"/>
          </a:p>
          <a:p>
            <a:pPr>
              <a:defRPr/>
            </a:pPr>
            <a:r>
              <a:rPr lang="nl-NL" sz="1600" dirty="0" err="1"/>
              <a:t>Academic</a:t>
            </a:r>
            <a:r>
              <a:rPr lang="nl-NL" sz="1600" dirty="0"/>
              <a:t> entrepreneurs</a:t>
            </a:r>
          </a:p>
          <a:p>
            <a:pPr>
              <a:defRPr/>
            </a:pPr>
            <a:r>
              <a:rPr lang="nl-NL" sz="1600" dirty="0" err="1"/>
              <a:t>Former</a:t>
            </a:r>
            <a:r>
              <a:rPr lang="nl-NL" sz="1600" dirty="0"/>
              <a:t> entrepreneurs</a:t>
            </a:r>
          </a:p>
          <a:p>
            <a:pPr>
              <a:defRPr/>
            </a:pPr>
            <a:r>
              <a:rPr lang="nl-NL" sz="1600" dirty="0" err="1"/>
              <a:t>Lifestyle</a:t>
            </a:r>
            <a:r>
              <a:rPr lang="nl-NL" sz="1600" dirty="0"/>
              <a:t> entrepreneurs</a:t>
            </a:r>
            <a:endParaRPr lang="en-US" sz="1600" dirty="0"/>
          </a:p>
          <a:p>
            <a:pPr>
              <a:defRPr/>
            </a:pPr>
            <a:r>
              <a:rPr lang="nl-NL" sz="1600" dirty="0"/>
              <a:t>Studentrepreneurs©</a:t>
            </a:r>
          </a:p>
          <a:p>
            <a:pPr>
              <a:defRPr/>
            </a:pPr>
            <a:r>
              <a:rPr lang="nl-NL" sz="1600" dirty="0" err="1"/>
              <a:t>Criminal</a:t>
            </a:r>
            <a:r>
              <a:rPr lang="nl-NL" sz="1600" dirty="0"/>
              <a:t> entrepreneurs</a:t>
            </a:r>
          </a:p>
          <a:p>
            <a:pPr>
              <a:defRPr/>
            </a:pPr>
            <a:r>
              <a:rPr lang="nl-NL" sz="1600" dirty="0" err="1"/>
              <a:t>And</a:t>
            </a:r>
            <a:r>
              <a:rPr lang="nl-NL" sz="1600" dirty="0"/>
              <a:t> more…</a:t>
            </a:r>
            <a:endParaRPr lang="en-US" sz="1600" dirty="0"/>
          </a:p>
          <a:p>
            <a:pPr>
              <a:buFont typeface="Arial" charset="0"/>
              <a:buNone/>
              <a:defRPr/>
            </a:pPr>
            <a:br>
              <a:rPr lang="en-US" sz="1600" dirty="0">
                <a:solidFill>
                  <a:schemeClr val="bg1">
                    <a:lumMod val="65000"/>
                  </a:schemeClr>
                </a:solidFill>
              </a:rPr>
            </a:br>
            <a:endParaRPr lang="en-US" sz="1600" dirty="0">
              <a:solidFill>
                <a:schemeClr val="bg1">
                  <a:lumMod val="65000"/>
                </a:schemeClr>
              </a:solidFill>
            </a:endParaRPr>
          </a:p>
        </p:txBody>
      </p:sp>
      <p:pic>
        <p:nvPicPr>
          <p:cNvPr id="13316" name="Afbeelding 3" descr="stelios-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628775"/>
            <a:ext cx="1223963"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02_richard_bran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573463"/>
            <a:ext cx="96043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olca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0913" y="5146675"/>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Logo_Oprah_Trans_09091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75463" y="3557588"/>
            <a:ext cx="30257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H:\Documents\My Pictures\Tanzania\Tanzania 06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3913" y="2276475"/>
            <a:ext cx="15430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iringa 02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51413" y="5153025"/>
            <a:ext cx="97313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6" descr="http://www.annefrank.org/ImageVault/Images/id_1903/width_340/height_340/aspectRatio_1/compressionQuality_80/scope_0/filename_czUz2CuK0E77MvtcDb4K.jpg/storage_Edited/ImageVaultHandler.asp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5013325"/>
            <a:ext cx="14414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6888" y="3573463"/>
            <a:ext cx="1344612"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6" descr="http://3.bp.blogspot.com/-GAtZqkh517g/TbKVxJjUwEI/AAAAAAAAAAg/073kpbfxg1g/s1600/anitaroddickpa_600x47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60800" y="2052638"/>
            <a:ext cx="172402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8" descr="The Godfather Pos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0800" y="4962525"/>
            <a:ext cx="10191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085013" y="571500"/>
            <a:ext cx="195103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63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260350"/>
            <a:ext cx="8229600" cy="1143000"/>
          </a:xfrm>
        </p:spPr>
        <p:txBody>
          <a:bodyPr>
            <a:normAutofit fontScale="90000"/>
          </a:bodyPr>
          <a:lstStyle/>
          <a:p>
            <a:pPr algn="l">
              <a:defRPr/>
            </a:pPr>
            <a:br>
              <a:rPr lang="en-US" altLang="en-US"/>
            </a:br>
            <a:br>
              <a:rPr lang="en-US" altLang="en-US"/>
            </a:br>
            <a:r>
              <a:rPr lang="en-US" altLang="en-US"/>
              <a:t>Many types of entrepreneurs </a:t>
            </a:r>
            <a:br>
              <a:rPr lang="en-US" altLang="en-US"/>
            </a:br>
            <a:endParaRPr lang="en-US" altLang="en-US"/>
          </a:p>
        </p:txBody>
      </p:sp>
      <p:sp>
        <p:nvSpPr>
          <p:cNvPr id="15363" name="Content Placeholder 2"/>
          <p:cNvSpPr>
            <a:spLocks noGrp="1"/>
          </p:cNvSpPr>
          <p:nvPr>
            <p:ph idx="1"/>
          </p:nvPr>
        </p:nvSpPr>
        <p:spPr>
          <a:xfrm>
            <a:off x="539750" y="1639888"/>
            <a:ext cx="8229600" cy="4525962"/>
          </a:xfrm>
        </p:spPr>
        <p:txBody>
          <a:bodyPr>
            <a:normAutofit fontScale="92500" lnSpcReduction="20000"/>
          </a:bodyPr>
          <a:lstStyle/>
          <a:p>
            <a:pPr>
              <a:defRPr/>
            </a:pPr>
            <a:r>
              <a:rPr lang="nl-NL" sz="1600" dirty="0">
                <a:solidFill>
                  <a:srgbClr val="FF0000"/>
                </a:solidFill>
              </a:rPr>
              <a:t>New entrepreneurs</a:t>
            </a:r>
          </a:p>
          <a:p>
            <a:pPr>
              <a:defRPr/>
            </a:pPr>
            <a:r>
              <a:rPr lang="nl-NL" sz="1600" dirty="0" err="1">
                <a:solidFill>
                  <a:srgbClr val="FF0000"/>
                </a:solidFill>
              </a:rPr>
              <a:t>Nascent</a:t>
            </a:r>
            <a:r>
              <a:rPr lang="nl-NL" sz="1600" dirty="0">
                <a:solidFill>
                  <a:srgbClr val="FF0000"/>
                </a:solidFill>
              </a:rPr>
              <a:t> entrepreneurs</a:t>
            </a:r>
          </a:p>
          <a:p>
            <a:pPr>
              <a:defRPr/>
            </a:pPr>
            <a:r>
              <a:rPr lang="nl-NL" sz="1600" dirty="0" err="1"/>
              <a:t>Serial</a:t>
            </a:r>
            <a:r>
              <a:rPr lang="nl-NL" sz="1600" dirty="0"/>
              <a:t> entrepreneurs</a:t>
            </a:r>
          </a:p>
          <a:p>
            <a:pPr>
              <a:defRPr/>
            </a:pPr>
            <a:r>
              <a:rPr lang="nl-NL" sz="1600" dirty="0"/>
              <a:t>Portfolio entrepreneurs</a:t>
            </a:r>
          </a:p>
          <a:p>
            <a:pPr>
              <a:defRPr/>
            </a:pPr>
            <a:r>
              <a:rPr lang="nl-NL" sz="1600" dirty="0">
                <a:solidFill>
                  <a:srgbClr val="FF0000"/>
                </a:solidFill>
              </a:rPr>
              <a:t>Gazelle entrepreneurs</a:t>
            </a:r>
          </a:p>
          <a:p>
            <a:pPr>
              <a:defRPr/>
            </a:pPr>
            <a:r>
              <a:rPr lang="nl-NL" sz="1600" dirty="0" err="1">
                <a:solidFill>
                  <a:srgbClr val="FF0000"/>
                </a:solidFill>
              </a:rPr>
              <a:t>Stable</a:t>
            </a:r>
            <a:r>
              <a:rPr lang="nl-NL" sz="1600" dirty="0">
                <a:solidFill>
                  <a:srgbClr val="FF0000"/>
                </a:solidFill>
              </a:rPr>
              <a:t> entrepreneurs</a:t>
            </a:r>
          </a:p>
          <a:p>
            <a:pPr>
              <a:defRPr/>
            </a:pPr>
            <a:r>
              <a:rPr lang="nl-NL" sz="1600" dirty="0" err="1">
                <a:solidFill>
                  <a:srgbClr val="FF0000"/>
                </a:solidFill>
              </a:rPr>
              <a:t>Sustainable</a:t>
            </a:r>
            <a:r>
              <a:rPr lang="nl-NL" sz="1600" dirty="0">
                <a:solidFill>
                  <a:srgbClr val="FF0000"/>
                </a:solidFill>
              </a:rPr>
              <a:t> entrepreneurs</a:t>
            </a:r>
          </a:p>
          <a:p>
            <a:pPr>
              <a:defRPr/>
            </a:pPr>
            <a:r>
              <a:rPr lang="nl-NL" sz="1600" dirty="0" err="1"/>
              <a:t>Social</a:t>
            </a:r>
            <a:r>
              <a:rPr lang="nl-NL" sz="1600" dirty="0"/>
              <a:t> entrepreneurs</a:t>
            </a:r>
          </a:p>
          <a:p>
            <a:pPr>
              <a:defRPr/>
            </a:pPr>
            <a:r>
              <a:rPr lang="nl-NL" sz="1600" dirty="0"/>
              <a:t>Corporate entrepreneurs</a:t>
            </a:r>
          </a:p>
          <a:p>
            <a:pPr>
              <a:defRPr/>
            </a:pPr>
            <a:r>
              <a:rPr lang="nl-NL" sz="1600" dirty="0" err="1"/>
              <a:t>Publicpreneurs</a:t>
            </a:r>
            <a:endParaRPr lang="nl-NL" sz="1600" dirty="0"/>
          </a:p>
          <a:p>
            <a:pPr>
              <a:defRPr/>
            </a:pPr>
            <a:r>
              <a:rPr lang="nl-NL" sz="1600" dirty="0" err="1"/>
              <a:t>Governpreneurs</a:t>
            </a:r>
            <a:endParaRPr lang="nl-NL" sz="1600" dirty="0"/>
          </a:p>
          <a:p>
            <a:pPr>
              <a:defRPr/>
            </a:pPr>
            <a:r>
              <a:rPr lang="nl-NL" sz="1600" dirty="0" err="1"/>
              <a:t>Academic</a:t>
            </a:r>
            <a:r>
              <a:rPr lang="nl-NL" sz="1600" dirty="0"/>
              <a:t> entrepreneurs</a:t>
            </a:r>
          </a:p>
          <a:p>
            <a:pPr>
              <a:defRPr/>
            </a:pPr>
            <a:r>
              <a:rPr lang="nl-NL" sz="1600" dirty="0" err="1"/>
              <a:t>Former</a:t>
            </a:r>
            <a:r>
              <a:rPr lang="nl-NL" sz="1600" dirty="0"/>
              <a:t> entrepreneurs</a:t>
            </a:r>
          </a:p>
          <a:p>
            <a:pPr>
              <a:defRPr/>
            </a:pPr>
            <a:r>
              <a:rPr lang="nl-NL" sz="1600" dirty="0" err="1"/>
              <a:t>Lifestyle</a:t>
            </a:r>
            <a:r>
              <a:rPr lang="nl-NL" sz="1600" dirty="0"/>
              <a:t> entrepreneurs</a:t>
            </a:r>
            <a:endParaRPr lang="en-US" sz="1600" dirty="0"/>
          </a:p>
          <a:p>
            <a:pPr>
              <a:defRPr/>
            </a:pPr>
            <a:r>
              <a:rPr lang="nl-NL" sz="1600" dirty="0"/>
              <a:t>Studentrepreneurs©</a:t>
            </a:r>
          </a:p>
          <a:p>
            <a:pPr>
              <a:defRPr/>
            </a:pPr>
            <a:r>
              <a:rPr lang="nl-NL" sz="1600" dirty="0" err="1"/>
              <a:t>Criminal</a:t>
            </a:r>
            <a:r>
              <a:rPr lang="nl-NL" sz="1600" dirty="0"/>
              <a:t> entrepreneurs</a:t>
            </a:r>
          </a:p>
          <a:p>
            <a:pPr>
              <a:defRPr/>
            </a:pPr>
            <a:r>
              <a:rPr lang="nl-NL" sz="1600" dirty="0" err="1"/>
              <a:t>And</a:t>
            </a:r>
            <a:r>
              <a:rPr lang="nl-NL" sz="1600" dirty="0"/>
              <a:t> more…</a:t>
            </a:r>
            <a:endParaRPr lang="en-US" sz="1600" dirty="0"/>
          </a:p>
          <a:p>
            <a:pPr>
              <a:buFont typeface="Arial" charset="0"/>
              <a:buNone/>
              <a:defRPr/>
            </a:pPr>
            <a:br>
              <a:rPr lang="en-US" sz="1600" dirty="0">
                <a:solidFill>
                  <a:schemeClr val="bg1">
                    <a:lumMod val="65000"/>
                  </a:schemeClr>
                </a:solidFill>
              </a:rPr>
            </a:br>
            <a:endParaRPr lang="en-US" sz="1600" dirty="0">
              <a:solidFill>
                <a:schemeClr val="bg1">
                  <a:lumMod val="65000"/>
                </a:schemeClr>
              </a:solidFill>
            </a:endParaRPr>
          </a:p>
        </p:txBody>
      </p:sp>
      <p:pic>
        <p:nvPicPr>
          <p:cNvPr id="13316" name="Afbeelding 3" descr="stelios-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628775"/>
            <a:ext cx="1223963"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02_richard_bran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573463"/>
            <a:ext cx="96043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olca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0913" y="5146675"/>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Logo_Oprah_Trans_09091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75463" y="3557588"/>
            <a:ext cx="30257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H:\Documents\My Pictures\Tanzania\Tanzania 06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3913" y="2276475"/>
            <a:ext cx="15430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iringa 02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51413" y="5153025"/>
            <a:ext cx="97313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6" descr="http://www.annefrank.org/ImageVault/Images/id_1903/width_340/height_340/aspectRatio_1/compressionQuality_80/scope_0/filename_czUz2CuK0E77MvtcDb4K.jpg/storage_Edited/ImageVaultHandler.asp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5013325"/>
            <a:ext cx="14414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6888" y="3573463"/>
            <a:ext cx="1344612"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6" descr="http://3.bp.blogspot.com/-GAtZqkh517g/TbKVxJjUwEI/AAAAAAAAAAg/073kpbfxg1g/s1600/anitaroddickpa_600x47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60800" y="2052638"/>
            <a:ext cx="172402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8" descr="The Godfather Pos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0800" y="4962525"/>
            <a:ext cx="10191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085013" y="571500"/>
            <a:ext cx="195103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Causation/Effectuation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13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33375"/>
            <a:ext cx="8229600" cy="1143000"/>
          </a:xfrm>
        </p:spPr>
        <p:txBody>
          <a:bodyPr>
            <a:normAutofit/>
          </a:bodyPr>
          <a:lstStyle/>
          <a:p>
            <a:pPr eaLnBrk="1" hangingPunct="1"/>
            <a:r>
              <a:rPr lang="nl-NL" altLang="en-US" dirty="0" err="1"/>
              <a:t>Causation</a:t>
            </a:r>
            <a:r>
              <a:rPr lang="nl-NL" altLang="en-US" dirty="0"/>
              <a:t>/</a:t>
            </a:r>
            <a:r>
              <a:rPr lang="nl-NL" altLang="en-US" dirty="0" err="1"/>
              <a:t>Effectuation</a:t>
            </a:r>
            <a:endParaRPr lang="nl-NL" altLang="en-US" dirty="0"/>
          </a:p>
        </p:txBody>
      </p:sp>
      <p:sp>
        <p:nvSpPr>
          <p:cNvPr id="8195" name="Content Placeholder 2"/>
          <p:cNvSpPr>
            <a:spLocks noGrp="1"/>
          </p:cNvSpPr>
          <p:nvPr>
            <p:ph idx="1"/>
          </p:nvPr>
        </p:nvSpPr>
        <p:spPr>
          <a:xfrm>
            <a:off x="468313" y="1557338"/>
            <a:ext cx="8229600" cy="4525962"/>
          </a:xfrm>
        </p:spPr>
        <p:txBody>
          <a:bodyPr>
            <a:normAutofit lnSpcReduction="10000"/>
          </a:bodyPr>
          <a:lstStyle/>
          <a:p>
            <a:pPr eaLnBrk="1" hangingPunct="1"/>
            <a:r>
              <a:rPr lang="en-US" altLang="en-US" sz="2000" dirty="0"/>
              <a:t>Causation: entrepreneurs determine their goals and look for the resources to realize these goals. </a:t>
            </a:r>
          </a:p>
          <a:p>
            <a:pPr eaLnBrk="1" hangingPunct="1"/>
            <a:r>
              <a:rPr lang="en-US" altLang="en-US" sz="2000" dirty="0"/>
              <a:t>Effectuation: entrepreneurs look at their resources and determine goals according to the resources they posses.</a:t>
            </a:r>
          </a:p>
          <a:p>
            <a:pPr eaLnBrk="1" hangingPunct="1"/>
            <a:r>
              <a:rPr lang="en-US" altLang="en-US" sz="2000" dirty="0"/>
              <a:t>Causation is more about planning and effectuation is more about opportunism.</a:t>
            </a:r>
          </a:p>
          <a:p>
            <a:pPr eaLnBrk="1" hangingPunct="1"/>
            <a:endParaRPr lang="en-US" altLang="en-US" sz="2000" dirty="0"/>
          </a:p>
          <a:p>
            <a:pPr eaLnBrk="1" hangingPunct="1"/>
            <a:r>
              <a:rPr lang="en-US" altLang="en-US" sz="2000" dirty="0"/>
              <a:t>Five principles of effectuation:</a:t>
            </a:r>
          </a:p>
          <a:p>
            <a:pPr eaLnBrk="1" hangingPunct="1"/>
            <a:r>
              <a:rPr lang="en-US" altLang="en-US" sz="2000" dirty="0"/>
              <a:t>1. Bird-in-hand (start with your means) versus pre-set goals.</a:t>
            </a:r>
          </a:p>
          <a:p>
            <a:pPr eaLnBrk="1" hangingPunct="1"/>
            <a:r>
              <a:rPr lang="en-US" altLang="en-US" sz="2000" dirty="0"/>
              <a:t>2. Affordable loss (focus on downside risks) versus expected returns.</a:t>
            </a:r>
          </a:p>
          <a:p>
            <a:pPr eaLnBrk="1" hangingPunct="1"/>
            <a:r>
              <a:rPr lang="en-US" altLang="en-US" sz="2000" dirty="0"/>
              <a:t>3. Lemonade (leverage contingencies) versus avoiding surprises.</a:t>
            </a:r>
          </a:p>
          <a:p>
            <a:pPr eaLnBrk="1" hangingPunct="1"/>
            <a:r>
              <a:rPr lang="en-US" altLang="en-US" sz="2000" dirty="0"/>
              <a:t>4. Patchwork quilt (form partnerships) versus competitive analysis.</a:t>
            </a:r>
          </a:p>
          <a:p>
            <a:pPr eaLnBrk="1" hangingPunct="1"/>
            <a:r>
              <a:rPr lang="en-US" altLang="en-US" sz="2000" dirty="0"/>
              <a:t>5. Pilot-in-the-plane (control) versus inevitable trends.</a:t>
            </a:r>
          </a:p>
        </p:txBody>
      </p:sp>
    </p:spTree>
    <p:extLst>
      <p:ext uri="{BB962C8B-B14F-4D97-AF65-F5344CB8AC3E}">
        <p14:creationId xmlns:p14="http://schemas.microsoft.com/office/powerpoint/2010/main" val="14620771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Maar wat kun je met </a:t>
            </a:r>
            <a:r>
              <a:rPr lang="en-US" dirty="0" err="1"/>
              <a:t>deze</a:t>
            </a:r>
            <a:r>
              <a:rPr lang="en-US" dirty="0"/>
              <a:t> </a:t>
            </a:r>
            <a:r>
              <a:rPr lang="en-US" dirty="0" err="1"/>
              <a:t>kennis</a:t>
            </a:r>
            <a:r>
              <a:rPr lang="en-US" dirty="0"/>
              <a:t> </a:t>
            </a:r>
            <a:r>
              <a:rPr lang="en-US" dirty="0" err="1"/>
              <a:t>doen</a:t>
            </a:r>
            <a:r>
              <a:rPr lang="en-US" dirty="0"/>
              <a:t>?</a:t>
            </a:r>
          </a:p>
        </p:txBody>
      </p:sp>
      <p:sp>
        <p:nvSpPr>
          <p:cNvPr id="3" name="Subtitle 2"/>
          <p:cNvSpPr>
            <a:spLocks noGrp="1"/>
          </p:cNvSpPr>
          <p:nvPr>
            <p:ph type="subTitle" idx="1"/>
          </p:nvPr>
        </p:nvSpPr>
        <p:spPr/>
        <p:txBody>
          <a:bodyPr>
            <a:normAutofit fontScale="92500"/>
          </a:bodyPr>
          <a:lstStyle/>
          <a:p>
            <a:r>
              <a:rPr lang="en-US" dirty="0" err="1"/>
              <a:t>Gedrag</a:t>
            </a:r>
            <a:r>
              <a:rPr lang="en-US" dirty="0"/>
              <a:t> van </a:t>
            </a:r>
            <a:r>
              <a:rPr lang="en-US" dirty="0" err="1"/>
              <a:t>ondernemers</a:t>
            </a:r>
            <a:r>
              <a:rPr lang="en-US" dirty="0"/>
              <a:t> </a:t>
            </a:r>
            <a:r>
              <a:rPr lang="en-US" dirty="0" err="1"/>
              <a:t>analyseren</a:t>
            </a:r>
            <a:endParaRPr lang="en-US" dirty="0"/>
          </a:p>
          <a:p>
            <a:r>
              <a:rPr lang="en-US" dirty="0" err="1"/>
              <a:t>Prestaties</a:t>
            </a:r>
            <a:r>
              <a:rPr lang="en-US" dirty="0"/>
              <a:t> van </a:t>
            </a:r>
            <a:r>
              <a:rPr lang="en-US" dirty="0" err="1"/>
              <a:t>ondernemers</a:t>
            </a:r>
            <a:r>
              <a:rPr lang="en-US" dirty="0"/>
              <a:t> </a:t>
            </a:r>
            <a:r>
              <a:rPr lang="en-US" dirty="0" err="1"/>
              <a:t>verklaren</a:t>
            </a:r>
            <a:endParaRPr lang="en-US" dirty="0"/>
          </a:p>
          <a:p>
            <a:r>
              <a:rPr lang="en-US" dirty="0"/>
              <a:t>…..</a:t>
            </a:r>
          </a:p>
        </p:txBody>
      </p:sp>
    </p:spTree>
    <p:extLst>
      <p:ext uri="{BB962C8B-B14F-4D97-AF65-F5344CB8AC3E}">
        <p14:creationId xmlns:p14="http://schemas.microsoft.com/office/powerpoint/2010/main" val="90291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SWOT-</a:t>
            </a:r>
            <a:r>
              <a:rPr lang="en-US" dirty="0" err="1"/>
              <a:t>analyse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697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33375"/>
            <a:ext cx="8229600" cy="1143000"/>
          </a:xfrm>
        </p:spPr>
        <p:txBody>
          <a:bodyPr>
            <a:normAutofit/>
          </a:bodyPr>
          <a:lstStyle/>
          <a:p>
            <a:pPr eaLnBrk="1" hangingPunct="1"/>
            <a:r>
              <a:rPr lang="nl-NL" altLang="en-US" dirty="0"/>
              <a:t>SWOT-analyse</a:t>
            </a:r>
          </a:p>
        </p:txBody>
      </p:sp>
      <p:sp>
        <p:nvSpPr>
          <p:cNvPr id="8195" name="Content Placeholder 2"/>
          <p:cNvSpPr>
            <a:spLocks noGrp="1"/>
          </p:cNvSpPr>
          <p:nvPr>
            <p:ph idx="1"/>
          </p:nvPr>
        </p:nvSpPr>
        <p:spPr>
          <a:xfrm>
            <a:off x="468313" y="1557338"/>
            <a:ext cx="8229600" cy="4525962"/>
          </a:xfrm>
        </p:spPr>
        <p:txBody>
          <a:bodyPr>
            <a:noAutofit/>
          </a:bodyPr>
          <a:lstStyle/>
          <a:p>
            <a:r>
              <a:rPr lang="nl-NL" sz="2400" dirty="0"/>
              <a:t>SW / sterkten &amp; zwaktes: het gaat om interne zaken in het heden. Nadat de sterktes van de onderneming zijn vastgesteld moet de vraag beantwoord worden of deze wel voldoende worden benut. Nadat de zwaktes van de onderneming zijn vastgesteld moet de vraag beantwoord worden hoe deze worden geneutraliseerd.</a:t>
            </a:r>
            <a:endParaRPr lang="en-US" sz="2400" dirty="0"/>
          </a:p>
          <a:p>
            <a:r>
              <a:rPr lang="nl-NL" sz="2400" dirty="0"/>
              <a:t>OT / kansen &amp; bedreigingen: het gaat om externe ontwikkelingen in de toekomst. Nadat de kansen en bedreigingen voor de onderneming zijn vastgesteld moet de vraag worden beantwoord welke veranderingen in de onderneming moeten worden doorgevoerd om daarop in te spelen. Overigens kan een externe  ontwikkeling zowel een kans als een bedreiging zijn. Niet al te ver vooruit denken.  </a:t>
            </a:r>
            <a:endParaRPr lang="en-US" sz="2400" dirty="0"/>
          </a:p>
        </p:txBody>
      </p:sp>
    </p:spTree>
    <p:extLst>
      <p:ext uri="{BB962C8B-B14F-4D97-AF65-F5344CB8AC3E}">
        <p14:creationId xmlns:p14="http://schemas.microsoft.com/office/powerpoint/2010/main" val="33799371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Voorbeeld</a:t>
            </a:r>
            <a:r>
              <a:rPr lang="en-US" dirty="0"/>
              <a:t> van </a:t>
            </a:r>
            <a:r>
              <a:rPr lang="en-US" dirty="0" err="1"/>
              <a:t>een</a:t>
            </a:r>
            <a:r>
              <a:rPr lang="en-US" dirty="0"/>
              <a:t> SWOT-</a:t>
            </a:r>
            <a:r>
              <a:rPr lang="en-US" dirty="0" err="1"/>
              <a:t>analyse</a:t>
            </a:r>
            <a:endParaRPr lang="en-US" dirty="0"/>
          </a:p>
        </p:txBody>
      </p:sp>
      <p:sp>
        <p:nvSpPr>
          <p:cNvPr id="3" name="Content Placeholder 2"/>
          <p:cNvSpPr>
            <a:spLocks noGrp="1"/>
          </p:cNvSpPr>
          <p:nvPr>
            <p:ph sz="half" idx="1"/>
          </p:nvPr>
        </p:nvSpPr>
        <p:spPr/>
        <p:txBody>
          <a:bodyPr>
            <a:normAutofit/>
          </a:bodyPr>
          <a:lstStyle/>
          <a:p>
            <a:pPr marL="457200" lvl="1" indent="0">
              <a:buNone/>
            </a:pPr>
            <a:r>
              <a:rPr lang="nl-NL" sz="2000" u="sng" dirty="0"/>
              <a:t>Sterktes</a:t>
            </a:r>
            <a:endParaRPr lang="en-US" sz="2000" dirty="0"/>
          </a:p>
          <a:p>
            <a:pPr lvl="1"/>
            <a:r>
              <a:rPr lang="nl-NL" sz="2000" dirty="0"/>
              <a:t>Financieel draagvlak</a:t>
            </a:r>
            <a:endParaRPr lang="en-US" sz="2000" dirty="0"/>
          </a:p>
          <a:p>
            <a:pPr lvl="1"/>
            <a:r>
              <a:rPr lang="nl-NL" sz="2000" dirty="0"/>
              <a:t>Betrokkenheid medewerkers</a:t>
            </a:r>
            <a:endParaRPr lang="en-US" sz="2000" dirty="0"/>
          </a:p>
          <a:p>
            <a:pPr lvl="1"/>
            <a:endParaRPr lang="nl-NL" sz="2000" u="sng" dirty="0"/>
          </a:p>
          <a:p>
            <a:pPr marL="457200" lvl="1" indent="0">
              <a:buNone/>
            </a:pPr>
            <a:r>
              <a:rPr lang="nl-NL" sz="2000" u="sng" dirty="0"/>
              <a:t>Zwaktes</a:t>
            </a:r>
            <a:endParaRPr lang="en-US" sz="2000" dirty="0"/>
          </a:p>
          <a:p>
            <a:pPr lvl="1"/>
            <a:r>
              <a:rPr lang="nl-NL" sz="2000" dirty="0"/>
              <a:t>Interne organisatie</a:t>
            </a:r>
            <a:endParaRPr lang="en-US" sz="2000" dirty="0"/>
          </a:p>
          <a:p>
            <a:pPr lvl="1"/>
            <a:r>
              <a:rPr lang="nl-NL" sz="2000" dirty="0"/>
              <a:t>Regionale profilering</a:t>
            </a:r>
            <a:endParaRPr lang="en-US" dirty="0"/>
          </a:p>
        </p:txBody>
      </p:sp>
      <p:sp>
        <p:nvSpPr>
          <p:cNvPr id="4" name="Content Placeholder 3"/>
          <p:cNvSpPr>
            <a:spLocks noGrp="1"/>
          </p:cNvSpPr>
          <p:nvPr>
            <p:ph sz="half" idx="2"/>
          </p:nvPr>
        </p:nvSpPr>
        <p:spPr/>
        <p:txBody>
          <a:bodyPr>
            <a:normAutofit/>
          </a:bodyPr>
          <a:lstStyle/>
          <a:p>
            <a:pPr marL="457200" lvl="1" indent="0">
              <a:buNone/>
            </a:pPr>
            <a:r>
              <a:rPr lang="nl-NL" sz="2000" u="sng" dirty="0"/>
              <a:t>Bedreigingen</a:t>
            </a:r>
            <a:endParaRPr lang="en-US" sz="2000" dirty="0"/>
          </a:p>
          <a:p>
            <a:pPr lvl="1"/>
            <a:r>
              <a:rPr lang="nl-NL" sz="2000" dirty="0"/>
              <a:t>Ketenintegratie</a:t>
            </a:r>
            <a:endParaRPr lang="en-US" sz="2000" dirty="0"/>
          </a:p>
          <a:p>
            <a:pPr lvl="1"/>
            <a:r>
              <a:rPr lang="nl-NL" sz="2000" dirty="0"/>
              <a:t>Krappe arbeidsmarkt</a:t>
            </a:r>
            <a:endParaRPr lang="en-US" sz="2000" dirty="0"/>
          </a:p>
          <a:p>
            <a:pPr marL="457200" lvl="1" indent="0">
              <a:buNone/>
            </a:pPr>
            <a:endParaRPr lang="nl-NL" sz="2000" u="sng" dirty="0"/>
          </a:p>
          <a:p>
            <a:pPr marL="457200" lvl="1" indent="0">
              <a:buNone/>
            </a:pPr>
            <a:r>
              <a:rPr lang="nl-NL" sz="2000" u="sng" dirty="0"/>
              <a:t>Kansen</a:t>
            </a:r>
            <a:endParaRPr lang="en-US" sz="2000" dirty="0"/>
          </a:p>
          <a:p>
            <a:pPr lvl="1"/>
            <a:r>
              <a:rPr lang="nl-NL" sz="2000" dirty="0"/>
              <a:t>Verduurzaming samenleving</a:t>
            </a:r>
            <a:endParaRPr lang="en-US" sz="2000" dirty="0"/>
          </a:p>
          <a:p>
            <a:pPr lvl="1"/>
            <a:r>
              <a:rPr lang="nl-NL" sz="2000" dirty="0"/>
              <a:t>Technologische ontwikkeling</a:t>
            </a:r>
            <a:endParaRPr lang="en-US" sz="2000" dirty="0"/>
          </a:p>
          <a:p>
            <a:pPr lvl="1"/>
            <a:endParaRPr lang="en-US" sz="2000" dirty="0"/>
          </a:p>
          <a:p>
            <a:endParaRPr lang="en-US" dirty="0"/>
          </a:p>
        </p:txBody>
      </p:sp>
    </p:spTree>
    <p:extLst>
      <p:ext uri="{BB962C8B-B14F-4D97-AF65-F5344CB8AC3E}">
        <p14:creationId xmlns:p14="http://schemas.microsoft.com/office/powerpoint/2010/main" val="306673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err="1"/>
              <a:t>Introductie</a:t>
            </a:r>
            <a:endParaRPr lang="en-US" dirty="0"/>
          </a:p>
          <a:p>
            <a:r>
              <a:rPr lang="en-US" dirty="0" err="1"/>
              <a:t>Achtergronden</a:t>
            </a:r>
            <a:r>
              <a:rPr lang="en-US" dirty="0"/>
              <a:t> van </a:t>
            </a:r>
            <a:r>
              <a:rPr lang="en-US" dirty="0" err="1"/>
              <a:t>ondernemerschap</a:t>
            </a:r>
            <a:endParaRPr lang="en-US" dirty="0"/>
          </a:p>
          <a:p>
            <a:r>
              <a:rPr lang="en-US" dirty="0"/>
              <a:t>Causation/Effectuation</a:t>
            </a:r>
          </a:p>
          <a:p>
            <a:r>
              <a:rPr lang="en-US" dirty="0"/>
              <a:t>SWOT-</a:t>
            </a:r>
            <a:r>
              <a:rPr lang="en-US" dirty="0" err="1"/>
              <a:t>analyse</a:t>
            </a:r>
            <a:endParaRPr lang="en-US" dirty="0"/>
          </a:p>
          <a:p>
            <a:r>
              <a:rPr lang="en-US" dirty="0" err="1"/>
              <a:t>Vijfkrachtenmodel</a:t>
            </a:r>
            <a:r>
              <a:rPr lang="en-US" dirty="0"/>
              <a:t> van Porter</a:t>
            </a:r>
          </a:p>
          <a:p>
            <a:r>
              <a:rPr lang="en-US" dirty="0"/>
              <a:t>Business Model Canvas 2017*</a:t>
            </a:r>
          </a:p>
          <a:p>
            <a:r>
              <a:rPr lang="en-US" dirty="0" err="1"/>
              <a:t>Maatschappelijk</a:t>
            </a:r>
            <a:r>
              <a:rPr lang="en-US" dirty="0"/>
              <a:t> </a:t>
            </a:r>
            <a:r>
              <a:rPr lang="en-US" dirty="0" err="1"/>
              <a:t>verantwoord</a:t>
            </a:r>
            <a:r>
              <a:rPr lang="en-US" dirty="0"/>
              <a:t> </a:t>
            </a:r>
            <a:r>
              <a:rPr lang="en-US" dirty="0" err="1"/>
              <a:t>ondernemen</a:t>
            </a:r>
            <a:endParaRPr lang="en-US" dirty="0"/>
          </a:p>
        </p:txBody>
      </p:sp>
    </p:spTree>
    <p:extLst>
      <p:ext uri="{BB962C8B-B14F-4D97-AF65-F5344CB8AC3E}">
        <p14:creationId xmlns:p14="http://schemas.microsoft.com/office/powerpoint/2010/main" val="340658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Vijfkrachtenmodel</a:t>
            </a:r>
            <a:r>
              <a:rPr lang="en-US" dirty="0"/>
              <a:t> van Porter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7969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Vijfkrachtenmodel van Por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454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866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33375"/>
            <a:ext cx="8229600" cy="1143000"/>
          </a:xfrm>
        </p:spPr>
        <p:txBody>
          <a:bodyPr>
            <a:noAutofit/>
          </a:bodyPr>
          <a:lstStyle/>
          <a:p>
            <a:pPr eaLnBrk="1" hangingPunct="1"/>
            <a:br>
              <a:rPr lang="nl-NL" altLang="en-US" dirty="0"/>
            </a:br>
            <a:br>
              <a:rPr lang="nl-NL" altLang="en-US" dirty="0"/>
            </a:br>
            <a:br>
              <a:rPr lang="nl-NL" altLang="en-US" dirty="0"/>
            </a:br>
            <a:br>
              <a:rPr lang="nl-NL" altLang="en-US" dirty="0"/>
            </a:br>
            <a:br>
              <a:rPr lang="nl-NL" altLang="en-US" dirty="0"/>
            </a:br>
            <a:br>
              <a:rPr lang="nl-NL" altLang="en-US" dirty="0"/>
            </a:br>
            <a:br>
              <a:rPr lang="nl-NL" altLang="en-US" dirty="0"/>
            </a:br>
            <a:br>
              <a:rPr lang="nl-NL" altLang="en-US" dirty="0"/>
            </a:br>
            <a:r>
              <a:rPr lang="nl-NL" altLang="en-US" dirty="0"/>
              <a:t>Het vijfkrachtenmodel van Porter helpt om de relatieve machtspositie van de onderneming te bepalen ten opzichte van afnemers, leveranciers, concurrenten, nieuwe toetreders en substituten (én overheid…). Denk daarbij aan </a:t>
            </a:r>
            <a:r>
              <a:rPr lang="nl-NL" altLang="en-US" dirty="0">
                <a:sym typeface="Wingdings" panose="05000000000000000000" pitchFamily="2" charset="2"/>
              </a:rPr>
              <a:t>uniciteit en aantallen maar ook aan bijvoorbeeld de gunfactor.</a:t>
            </a:r>
            <a:endParaRPr lang="nl-NL" altLang="en-US" dirty="0"/>
          </a:p>
        </p:txBody>
      </p:sp>
      <p:sp>
        <p:nvSpPr>
          <p:cNvPr id="8195" name="Content Placeholder 2"/>
          <p:cNvSpPr>
            <a:spLocks noGrp="1"/>
          </p:cNvSpPr>
          <p:nvPr>
            <p:ph idx="1"/>
          </p:nvPr>
        </p:nvSpPr>
        <p:spPr>
          <a:xfrm>
            <a:off x="468313" y="1557338"/>
            <a:ext cx="8229600" cy="4525962"/>
          </a:xfrm>
        </p:spPr>
        <p:txBody>
          <a:bodyPr>
            <a:noAutofit/>
          </a:bodyPr>
          <a:lstStyle/>
          <a:p>
            <a:endParaRPr lang="nl-NL" sz="2400" dirty="0"/>
          </a:p>
          <a:p>
            <a:endParaRPr lang="nl-NL" sz="3600" dirty="0"/>
          </a:p>
          <a:p>
            <a:pPr marL="0" indent="0">
              <a:buNone/>
            </a:pPr>
            <a:endParaRPr lang="nl-NL" sz="3600" dirty="0"/>
          </a:p>
          <a:p>
            <a:endParaRPr lang="nl-NL" sz="3600" dirty="0"/>
          </a:p>
        </p:txBody>
      </p:sp>
    </p:spTree>
    <p:extLst>
      <p:ext uri="{BB962C8B-B14F-4D97-AF65-F5344CB8AC3E}">
        <p14:creationId xmlns:p14="http://schemas.microsoft.com/office/powerpoint/2010/main" val="36675364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Business Model Canvas 2017*</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797152"/>
            <a:ext cx="2339752" cy="172968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927154840"/>
              </p:ext>
            </p:extLst>
          </p:nvPr>
        </p:nvGraphicFramePr>
        <p:xfrm>
          <a:off x="6444208" y="4437112"/>
          <a:ext cx="2552080" cy="2239042"/>
        </p:xfrm>
        <a:graphic>
          <a:graphicData uri="http://schemas.openxmlformats.org/presentationml/2006/ole">
            <mc:AlternateContent xmlns:mc="http://schemas.openxmlformats.org/markup-compatibility/2006">
              <mc:Choice xmlns:v="urn:schemas-microsoft-com:vml" Requires="v">
                <p:oleObj spid="_x0000_s14342" name="Document" r:id="rId4" imgW="7755109" imgH="6819242" progId="Word.Document.12">
                  <p:embed/>
                </p:oleObj>
              </mc:Choice>
              <mc:Fallback>
                <p:oleObj name="Document" r:id="rId4" imgW="7755109" imgH="6819242"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4437112"/>
                        <a:ext cx="2552080" cy="223904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62131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321248450"/>
              </p:ext>
            </p:extLst>
          </p:nvPr>
        </p:nvGraphicFramePr>
        <p:xfrm>
          <a:off x="827584" y="394586"/>
          <a:ext cx="7377113" cy="6472237"/>
        </p:xfrm>
        <a:graphic>
          <a:graphicData uri="http://schemas.openxmlformats.org/presentationml/2006/ole">
            <mc:AlternateContent xmlns:mc="http://schemas.openxmlformats.org/markup-compatibility/2006">
              <mc:Choice xmlns:v="urn:schemas-microsoft-com:vml" Requires="v">
                <p:oleObj spid="_x0000_s13330" name="Document" r:id="rId3" imgW="7755109" imgH="6819242" progId="Word.Document.12">
                  <p:embed/>
                </p:oleObj>
              </mc:Choice>
              <mc:Fallback>
                <p:oleObj name="Document" r:id="rId3" imgW="7755109" imgH="6819242"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94586"/>
                        <a:ext cx="7377113" cy="647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1843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33375"/>
            <a:ext cx="8229600" cy="1143000"/>
          </a:xfrm>
        </p:spPr>
        <p:txBody>
          <a:bodyPr>
            <a:noAutofit/>
          </a:bodyPr>
          <a:lstStyle/>
          <a:p>
            <a:pPr eaLnBrk="1" hangingPunct="1"/>
            <a:br>
              <a:rPr lang="nl-NL" altLang="en-US" dirty="0"/>
            </a:br>
            <a:r>
              <a:rPr lang="nl-NL" altLang="en-US" dirty="0"/>
              <a:t>Toegevoegd aan het traditionele BMC</a:t>
            </a:r>
          </a:p>
        </p:txBody>
      </p:sp>
      <p:sp>
        <p:nvSpPr>
          <p:cNvPr id="8195" name="Content Placeholder 2"/>
          <p:cNvSpPr>
            <a:spLocks noGrp="1"/>
          </p:cNvSpPr>
          <p:nvPr>
            <p:ph idx="1"/>
          </p:nvPr>
        </p:nvSpPr>
        <p:spPr>
          <a:xfrm>
            <a:off x="468313" y="1557338"/>
            <a:ext cx="8229600" cy="4525962"/>
          </a:xfrm>
        </p:spPr>
        <p:txBody>
          <a:bodyPr>
            <a:noAutofit/>
          </a:bodyPr>
          <a:lstStyle/>
          <a:p>
            <a:endParaRPr lang="nl-NL" sz="2400" dirty="0"/>
          </a:p>
          <a:p>
            <a:r>
              <a:rPr lang="nl-NL" sz="3600" dirty="0"/>
              <a:t>Coach</a:t>
            </a:r>
          </a:p>
          <a:p>
            <a:r>
              <a:rPr lang="nl-NL" sz="3600" dirty="0"/>
              <a:t>Bescherming</a:t>
            </a:r>
          </a:p>
          <a:p>
            <a:r>
              <a:rPr lang="nl-NL" sz="3600" dirty="0"/>
              <a:t>Exit strategie</a:t>
            </a:r>
          </a:p>
          <a:p>
            <a:r>
              <a:rPr lang="nl-NL" sz="3600" dirty="0"/>
              <a:t>Resultatenrekening, balans en liquiditeitsplanning</a:t>
            </a:r>
          </a:p>
          <a:p>
            <a:r>
              <a:rPr lang="nl-NL" sz="3600" dirty="0"/>
              <a:t>Duurzaamheidsparagraaf</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5013176"/>
            <a:ext cx="2339752" cy="1729680"/>
          </a:xfrm>
          <a:prstGeom prst="rect">
            <a:avLst/>
          </a:prstGeom>
        </p:spPr>
      </p:pic>
    </p:spTree>
    <p:extLst>
      <p:ext uri="{BB962C8B-B14F-4D97-AF65-F5344CB8AC3E}">
        <p14:creationId xmlns:p14="http://schemas.microsoft.com/office/powerpoint/2010/main" val="41122178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atschappelijk verantwoord onderne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04664"/>
            <a:ext cx="39338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890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MVO is het </a:t>
            </a:r>
            <a:r>
              <a:rPr lang="en-US" dirty="0" err="1"/>
              <a:t>leiden</a:t>
            </a:r>
            <a:r>
              <a:rPr lang="en-US" dirty="0"/>
              <a:t> van </a:t>
            </a:r>
            <a:r>
              <a:rPr lang="en-US" dirty="0" err="1"/>
              <a:t>een</a:t>
            </a:r>
            <a:r>
              <a:rPr lang="en-US" dirty="0"/>
              <a:t> </a:t>
            </a:r>
            <a:r>
              <a:rPr lang="en-US" dirty="0" err="1"/>
              <a:t>commerciële</a:t>
            </a:r>
            <a:r>
              <a:rPr lang="en-US" dirty="0"/>
              <a:t> of </a:t>
            </a:r>
            <a:r>
              <a:rPr lang="en-US" dirty="0" err="1"/>
              <a:t>niet-winstgedreven</a:t>
            </a:r>
            <a:r>
              <a:rPr lang="en-US" dirty="0"/>
              <a:t> </a:t>
            </a:r>
            <a:r>
              <a:rPr lang="en-US" dirty="0" err="1"/>
              <a:t>organisatie</a:t>
            </a:r>
            <a:r>
              <a:rPr lang="en-US" dirty="0"/>
              <a:t> door het </a:t>
            </a:r>
            <a:r>
              <a:rPr lang="en-US" dirty="0" err="1"/>
              <a:t>maken</a:t>
            </a:r>
            <a:r>
              <a:rPr lang="en-US" dirty="0"/>
              <a:t> van </a:t>
            </a:r>
            <a:r>
              <a:rPr lang="en-US" dirty="0" err="1"/>
              <a:t>vrijwillige</a:t>
            </a:r>
            <a:r>
              <a:rPr lang="en-US" dirty="0"/>
              <a:t>, </a:t>
            </a:r>
            <a:r>
              <a:rPr lang="en-US" dirty="0" err="1"/>
              <a:t>gebalanceerde</a:t>
            </a:r>
            <a:r>
              <a:rPr lang="en-US" dirty="0"/>
              <a:t> </a:t>
            </a:r>
            <a:r>
              <a:rPr lang="en-US" dirty="0" err="1"/>
              <a:t>keuzes</a:t>
            </a:r>
            <a:r>
              <a:rPr lang="en-US" dirty="0"/>
              <a:t> </a:t>
            </a:r>
            <a:r>
              <a:rPr lang="en-US" dirty="0" err="1"/>
              <a:t>tussen</a:t>
            </a:r>
            <a:r>
              <a:rPr lang="en-US" dirty="0"/>
              <a:t> de </a:t>
            </a:r>
            <a:r>
              <a:rPr lang="en-US" dirty="0" err="1"/>
              <a:t>economische</a:t>
            </a:r>
            <a:r>
              <a:rPr lang="en-US" dirty="0"/>
              <a:t> </a:t>
            </a:r>
            <a:r>
              <a:rPr lang="en-US" dirty="0" err="1"/>
              <a:t>aspecten</a:t>
            </a:r>
            <a:r>
              <a:rPr lang="en-US" dirty="0"/>
              <a:t>, </a:t>
            </a:r>
            <a:r>
              <a:rPr lang="en-US" dirty="0" err="1"/>
              <a:t>sociale</a:t>
            </a:r>
            <a:r>
              <a:rPr lang="en-US" dirty="0"/>
              <a:t> </a:t>
            </a:r>
            <a:r>
              <a:rPr lang="en-US" dirty="0" err="1"/>
              <a:t>aspecten</a:t>
            </a:r>
            <a:r>
              <a:rPr lang="en-US" dirty="0"/>
              <a:t> </a:t>
            </a:r>
            <a:r>
              <a:rPr lang="en-US" dirty="0" err="1"/>
              <a:t>en</a:t>
            </a:r>
            <a:r>
              <a:rPr lang="en-US" dirty="0"/>
              <a:t> </a:t>
            </a:r>
            <a:r>
              <a:rPr lang="en-US" dirty="0" err="1"/>
              <a:t>ecologische</a:t>
            </a:r>
            <a:r>
              <a:rPr lang="en-US" dirty="0"/>
              <a:t> </a:t>
            </a:r>
            <a:r>
              <a:rPr lang="en-US" dirty="0" err="1"/>
              <a:t>aspecten</a:t>
            </a:r>
            <a:r>
              <a:rPr lang="en-US" dirty="0"/>
              <a:t> van de </a:t>
            </a:r>
            <a:r>
              <a:rPr lang="en-US" dirty="0" err="1"/>
              <a:t>bedrijfsvoering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1775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MVO is </a:t>
            </a:r>
            <a:r>
              <a:rPr lang="en-US" dirty="0" err="1"/>
              <a:t>ook</a:t>
            </a:r>
            <a:r>
              <a:rPr lang="en-US" dirty="0"/>
              <a:t>:</a:t>
            </a:r>
            <a:br>
              <a:rPr lang="en-US" dirty="0"/>
            </a:br>
            <a:r>
              <a:rPr lang="en-US" dirty="0" err="1"/>
              <a:t>dé</a:t>
            </a:r>
            <a:r>
              <a:rPr lang="en-US" dirty="0"/>
              <a:t> </a:t>
            </a:r>
            <a:br>
              <a:rPr lang="en-US" dirty="0"/>
            </a:br>
            <a:r>
              <a:rPr lang="en-US" dirty="0" err="1"/>
              <a:t>Manier</a:t>
            </a:r>
            <a:r>
              <a:rPr lang="en-US" dirty="0"/>
              <a:t> Van </a:t>
            </a:r>
            <a:r>
              <a:rPr lang="en-US" dirty="0" err="1"/>
              <a:t>Ondernemen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11459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altLang="en-US" dirty="0"/>
              <a:t>MVO-beleid op stakeholders afstemmen</a:t>
            </a:r>
            <a:endParaRPr lang="en-US" dirty="0"/>
          </a:p>
        </p:txBody>
      </p:sp>
      <p:sp>
        <p:nvSpPr>
          <p:cNvPr id="3" name="Content Placeholder 2"/>
          <p:cNvSpPr>
            <a:spLocks noGrp="1"/>
          </p:cNvSpPr>
          <p:nvPr>
            <p:ph sz="half" idx="1"/>
          </p:nvPr>
        </p:nvSpPr>
        <p:spPr/>
        <p:txBody>
          <a:bodyPr>
            <a:normAutofit/>
          </a:bodyPr>
          <a:lstStyle/>
          <a:p>
            <a:r>
              <a:rPr lang="en-US" sz="2400" dirty="0" err="1"/>
              <a:t>Klanten</a:t>
            </a:r>
            <a:endParaRPr lang="en-US" sz="2400" dirty="0"/>
          </a:p>
          <a:p>
            <a:r>
              <a:rPr lang="en-US" sz="2400" dirty="0" err="1"/>
              <a:t>Leveranciers</a:t>
            </a:r>
            <a:endParaRPr lang="en-US" sz="2400" dirty="0"/>
          </a:p>
          <a:p>
            <a:r>
              <a:rPr lang="en-US" sz="2400" dirty="0" err="1"/>
              <a:t>Werknemers</a:t>
            </a:r>
            <a:endParaRPr lang="en-US" sz="2400" dirty="0"/>
          </a:p>
          <a:p>
            <a:r>
              <a:rPr lang="en-US" sz="2400" dirty="0" err="1"/>
              <a:t>Concurrenten</a:t>
            </a:r>
            <a:endParaRPr lang="en-US" sz="2400" dirty="0"/>
          </a:p>
          <a:p>
            <a:r>
              <a:rPr lang="en-US" sz="2400" dirty="0" err="1"/>
              <a:t>Aandeelhouders</a:t>
            </a:r>
            <a:endParaRPr lang="en-US" sz="2400" dirty="0"/>
          </a:p>
          <a:p>
            <a:r>
              <a:rPr lang="en-US" sz="2400" dirty="0" err="1"/>
              <a:t>Banken</a:t>
            </a:r>
            <a:endParaRPr lang="en-US" sz="2400" dirty="0"/>
          </a:p>
          <a:p>
            <a:r>
              <a:rPr lang="en-US" sz="2400" dirty="0" err="1"/>
              <a:t>Brancheorganisaties</a:t>
            </a:r>
            <a:endParaRPr lang="en-US" sz="2400" dirty="0"/>
          </a:p>
          <a:p>
            <a:endParaRPr lang="en-US" dirty="0"/>
          </a:p>
          <a:p>
            <a:endParaRPr lang="en-US" dirty="0"/>
          </a:p>
        </p:txBody>
      </p:sp>
      <p:sp>
        <p:nvSpPr>
          <p:cNvPr id="4" name="Content Placeholder 3"/>
          <p:cNvSpPr>
            <a:spLocks noGrp="1"/>
          </p:cNvSpPr>
          <p:nvPr>
            <p:ph sz="half" idx="2"/>
          </p:nvPr>
        </p:nvSpPr>
        <p:spPr/>
        <p:txBody>
          <a:bodyPr>
            <a:normAutofit/>
          </a:bodyPr>
          <a:lstStyle/>
          <a:p>
            <a:r>
              <a:rPr lang="en-US" sz="2400" dirty="0" err="1"/>
              <a:t>Vakbonden</a:t>
            </a:r>
            <a:endParaRPr lang="en-US" sz="2400" dirty="0"/>
          </a:p>
          <a:p>
            <a:r>
              <a:rPr lang="en-US" sz="2400" dirty="0" err="1"/>
              <a:t>Belangengroeperingen</a:t>
            </a:r>
            <a:endParaRPr lang="en-US" sz="2400" dirty="0"/>
          </a:p>
          <a:p>
            <a:r>
              <a:rPr lang="en-US" sz="2400" dirty="0" err="1"/>
              <a:t>Consumentenorganisaties</a:t>
            </a:r>
            <a:endParaRPr lang="en-US" sz="2400" dirty="0"/>
          </a:p>
          <a:p>
            <a:r>
              <a:rPr lang="en-US" sz="2400" dirty="0" err="1"/>
              <a:t>Overheden</a:t>
            </a:r>
            <a:endParaRPr lang="en-US" sz="2400" dirty="0"/>
          </a:p>
          <a:p>
            <a:r>
              <a:rPr lang="en-US" sz="2400" dirty="0" err="1"/>
              <a:t>Omwonenden</a:t>
            </a:r>
            <a:endParaRPr lang="en-US" sz="2400" dirty="0"/>
          </a:p>
          <a:p>
            <a:r>
              <a:rPr lang="en-US" sz="2400" dirty="0"/>
              <a:t>Media</a:t>
            </a:r>
          </a:p>
          <a:p>
            <a:r>
              <a:rPr lang="en-US" sz="2400" dirty="0" err="1"/>
              <a:t>Mensenrechtenorganisaties</a:t>
            </a:r>
            <a:endParaRPr lang="en-US" sz="2400" dirty="0"/>
          </a:p>
          <a:p>
            <a:r>
              <a:rPr lang="en-US" sz="2400" dirty="0"/>
              <a:t>…..</a:t>
            </a:r>
          </a:p>
          <a:p>
            <a:endParaRPr lang="en-US" dirty="0"/>
          </a:p>
          <a:p>
            <a:endParaRPr lang="en-US" dirty="0"/>
          </a:p>
        </p:txBody>
      </p:sp>
    </p:spTree>
    <p:extLst>
      <p:ext uri="{BB962C8B-B14F-4D97-AF65-F5344CB8AC3E}">
        <p14:creationId xmlns:p14="http://schemas.microsoft.com/office/powerpoint/2010/main" val="3487671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Introductie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2271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algn="l"/>
            <a:br>
              <a:rPr lang="en-US" altLang="en-US"/>
            </a:br>
            <a:r>
              <a:rPr lang="en-US" altLang="en-US" sz="4000"/>
              <a:t>You are CEO of Company X</a:t>
            </a:r>
            <a:br>
              <a:rPr lang="en-US" altLang="en-US" sz="4000"/>
            </a:br>
            <a:r>
              <a:rPr lang="en-US" altLang="en-US" sz="4000" i="1"/>
              <a:t>What do you prefer?</a:t>
            </a:r>
          </a:p>
        </p:txBody>
      </p:sp>
      <p:sp>
        <p:nvSpPr>
          <p:cNvPr id="19459" name="Content Placeholder 2"/>
          <p:cNvSpPr>
            <a:spLocks noGrp="1"/>
          </p:cNvSpPr>
          <p:nvPr>
            <p:ph idx="1"/>
          </p:nvPr>
        </p:nvSpPr>
        <p:spPr>
          <a:xfrm>
            <a:off x="539750" y="1600200"/>
            <a:ext cx="8604250" cy="4525963"/>
          </a:xfrm>
        </p:spPr>
        <p:txBody>
          <a:bodyPr>
            <a:normAutofit lnSpcReduction="10000"/>
          </a:bodyPr>
          <a:lstStyle/>
          <a:p>
            <a:endParaRPr lang="en-US" altLang="en-US"/>
          </a:p>
          <a:p>
            <a:r>
              <a:rPr lang="en-US" altLang="en-US"/>
              <a:t>#1: top in profit (high returns for shareholders; poor relationship with employees; unpopular in local community due to pollution)</a:t>
            </a:r>
          </a:p>
          <a:p>
            <a:r>
              <a:rPr lang="en-US" altLang="en-US"/>
              <a:t>#2: top in people (winner of several ‘Best Employer’ awards; poor financial performance; ‘green neutral’) </a:t>
            </a:r>
          </a:p>
          <a:p>
            <a:r>
              <a:rPr lang="en-US" altLang="en-US"/>
              <a:t>#3: top in planet (‘dark green’; high cost level; job cuts)</a:t>
            </a:r>
          </a:p>
          <a:p>
            <a:endParaRPr lang="en-US" altLang="en-US"/>
          </a:p>
          <a:p>
            <a:endParaRPr lang="en-US" altLang="en-US"/>
          </a:p>
        </p:txBody>
      </p:sp>
    </p:spTree>
    <p:extLst>
      <p:ext uri="{BB962C8B-B14F-4D97-AF65-F5344CB8AC3E}">
        <p14:creationId xmlns:p14="http://schemas.microsoft.com/office/powerpoint/2010/main" val="609728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a:t>Macht</a:t>
            </a:r>
            <a:r>
              <a:rPr lang="en-US" dirty="0"/>
              <a:t>, </a:t>
            </a:r>
            <a:r>
              <a:rPr lang="en-US" dirty="0" err="1"/>
              <a:t>legitimiteit</a:t>
            </a:r>
            <a:r>
              <a:rPr lang="en-US" dirty="0"/>
              <a:t> </a:t>
            </a:r>
            <a:r>
              <a:rPr lang="en-US" dirty="0" err="1"/>
              <a:t>en</a:t>
            </a:r>
            <a:r>
              <a:rPr lang="en-US" dirty="0"/>
              <a:t> </a:t>
            </a:r>
            <a:r>
              <a:rPr lang="en-US" dirty="0" err="1"/>
              <a:t>urgentie</a:t>
            </a:r>
            <a:r>
              <a:rPr lang="en-US" dirty="0"/>
              <a:t> van stakeholders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6710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750" y="333375"/>
            <a:ext cx="8229600" cy="1143000"/>
          </a:xfrm>
        </p:spPr>
        <p:txBody>
          <a:bodyPr>
            <a:noAutofit/>
          </a:bodyPr>
          <a:lstStyle/>
          <a:p>
            <a:pPr eaLnBrk="1" hangingPunct="1"/>
            <a:r>
              <a:rPr lang="nl-NL" altLang="en-US" dirty="0"/>
              <a:t>Instrumenten voor MVO-integratie</a:t>
            </a:r>
          </a:p>
        </p:txBody>
      </p:sp>
      <p:sp>
        <p:nvSpPr>
          <p:cNvPr id="8195" name="Content Placeholder 2"/>
          <p:cNvSpPr>
            <a:spLocks noGrp="1"/>
          </p:cNvSpPr>
          <p:nvPr>
            <p:ph idx="1"/>
          </p:nvPr>
        </p:nvSpPr>
        <p:spPr>
          <a:xfrm>
            <a:off x="468313" y="1557338"/>
            <a:ext cx="8229600" cy="4525962"/>
          </a:xfrm>
        </p:spPr>
        <p:txBody>
          <a:bodyPr>
            <a:noAutofit/>
          </a:bodyPr>
          <a:lstStyle/>
          <a:p>
            <a:r>
              <a:rPr lang="nl-NL" sz="3600" dirty="0"/>
              <a:t>MVO </a:t>
            </a:r>
            <a:r>
              <a:rPr lang="nl-NL" sz="3600" dirty="0" err="1"/>
              <a:t>Balanced</a:t>
            </a:r>
            <a:r>
              <a:rPr lang="nl-NL" sz="3600" dirty="0"/>
              <a:t> scorecard</a:t>
            </a:r>
          </a:p>
          <a:p>
            <a:r>
              <a:rPr lang="nl-NL" sz="3600" dirty="0"/>
              <a:t>INK-model</a:t>
            </a:r>
          </a:p>
          <a:p>
            <a:r>
              <a:rPr lang="nl-NL" sz="3600" dirty="0"/>
              <a:t>Waardeketen-analyse</a:t>
            </a:r>
          </a:p>
        </p:txBody>
      </p:sp>
    </p:spTree>
    <p:extLst>
      <p:ext uri="{BB962C8B-B14F-4D97-AF65-F5344CB8AC3E}">
        <p14:creationId xmlns:p14="http://schemas.microsoft.com/office/powerpoint/2010/main" val="163745108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a:t>Balanced Scorecard</a:t>
            </a:r>
            <a:endParaRPr lang="nl-NL" altLang="en-US"/>
          </a:p>
        </p:txBody>
      </p:sp>
      <p:sp>
        <p:nvSpPr>
          <p:cNvPr id="28675" name="Rectangle 3"/>
          <p:cNvSpPr>
            <a:spLocks noGrp="1" noChangeArrowheads="1"/>
          </p:cNvSpPr>
          <p:nvPr>
            <p:ph type="body" idx="1"/>
          </p:nvPr>
        </p:nvSpPr>
        <p:spPr>
          <a:xfrm>
            <a:off x="685800" y="1844675"/>
            <a:ext cx="7772400" cy="4114800"/>
          </a:xfrm>
        </p:spPr>
        <p:txBody>
          <a:bodyPr>
            <a:normAutofit lnSpcReduction="10000"/>
          </a:bodyPr>
          <a:lstStyle/>
          <a:p>
            <a:pPr eaLnBrk="1" hangingPunct="1"/>
            <a:r>
              <a:rPr lang="nl-NL" altLang="en-US" sz="2400"/>
              <a:t>Kaplan &amp; Norton (1992)</a:t>
            </a:r>
          </a:p>
          <a:p>
            <a:pPr eaLnBrk="1" hangingPunct="1"/>
            <a:r>
              <a:rPr lang="nl-NL" altLang="en-US" sz="2400"/>
              <a:t>Semi-structured overview for tracking the strategic development of the firm</a:t>
            </a:r>
          </a:p>
          <a:p>
            <a:pPr eaLnBrk="1" hangingPunct="1"/>
            <a:r>
              <a:rPr lang="nl-NL" altLang="en-US" sz="2400"/>
              <a:t>Four fields: Financial; Customers/market; Internal processes; Learning and development</a:t>
            </a:r>
          </a:p>
          <a:p>
            <a:pPr eaLnBrk="1" hangingPunct="1"/>
            <a:r>
              <a:rPr lang="nl-NL" altLang="en-US" sz="2400"/>
              <a:t>To be interpreted as descriptive of prescriptive</a:t>
            </a:r>
          </a:p>
          <a:p>
            <a:pPr eaLnBrk="1" hangingPunct="1"/>
            <a:r>
              <a:rPr lang="nl-NL" altLang="en-US" sz="2400"/>
              <a:t>Relate to period or as external benchmark</a:t>
            </a:r>
          </a:p>
          <a:p>
            <a:pPr eaLnBrk="1" hangingPunct="1"/>
            <a:r>
              <a:rPr lang="nl-NL" altLang="en-US" sz="2400"/>
              <a:t>‘Free’ choice of ratios</a:t>
            </a:r>
          </a:p>
          <a:p>
            <a:pPr eaLnBrk="1" hangingPunct="1"/>
            <a:r>
              <a:rPr lang="nl-NL" altLang="en-US" sz="2400"/>
              <a:t>No/not necessary significant relationship between the ratios and the strategic development of the firm</a:t>
            </a:r>
          </a:p>
        </p:txBody>
      </p:sp>
    </p:spTree>
    <p:extLst>
      <p:ext uri="{BB962C8B-B14F-4D97-AF65-F5344CB8AC3E}">
        <p14:creationId xmlns:p14="http://schemas.microsoft.com/office/powerpoint/2010/main" val="41630232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566863"/>
            <a:ext cx="88106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5619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7200900"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3848" y="6237312"/>
            <a:ext cx="936104" cy="24622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3.2</a:t>
            </a:r>
          </a:p>
        </p:txBody>
      </p:sp>
    </p:spTree>
    <p:extLst>
      <p:ext uri="{BB962C8B-B14F-4D97-AF65-F5344CB8AC3E}">
        <p14:creationId xmlns:p14="http://schemas.microsoft.com/office/powerpoint/2010/main" val="692399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4213" y="0"/>
            <a:ext cx="7772400" cy="1692275"/>
          </a:xfrm>
        </p:spPr>
        <p:txBody>
          <a:bodyPr/>
          <a:lstStyle/>
          <a:p>
            <a:br>
              <a:rPr lang="nl-NL" altLang="en-US"/>
            </a:br>
            <a:r>
              <a:rPr lang="nl-NL" altLang="en-US"/>
              <a:t>Sustainable Balanced Scorecard</a:t>
            </a:r>
            <a:endParaRPr lang="en-US" altLang="en-US"/>
          </a:p>
        </p:txBody>
      </p:sp>
      <p:graphicFrame>
        <p:nvGraphicFramePr>
          <p:cNvPr id="5" name="Table 4"/>
          <p:cNvGraphicFramePr>
            <a:graphicFrameLocks noGrp="1"/>
          </p:cNvGraphicFramePr>
          <p:nvPr/>
        </p:nvGraphicFramePr>
        <p:xfrm>
          <a:off x="1547813" y="1989138"/>
          <a:ext cx="6096000" cy="2997198"/>
        </p:xfrm>
        <a:graphic>
          <a:graphicData uri="http://schemas.openxmlformats.org/drawingml/2006/table">
            <a:tbl>
              <a:tblPr firstRow="1" bandRow="1">
                <a:tableStyleId>{5C22544A-7EE6-4342-B048-85BDC9FD1C3A}</a:tableStyleId>
              </a:tblPr>
              <a:tblGrid>
                <a:gridCol w="1223987">
                  <a:extLst>
                    <a:ext uri="{9D8B030D-6E8A-4147-A177-3AD203B41FA5}">
                      <a16:colId xmlns:a16="http://schemas.microsoft.com/office/drawing/2014/main" val="20000"/>
                    </a:ext>
                  </a:extLst>
                </a:gridCol>
                <a:gridCol w="1214413">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669588">
                <a:tc>
                  <a:txBody>
                    <a:bodyPr/>
                    <a:lstStyle/>
                    <a:p>
                      <a:endParaRPr lang="en-US" sz="1800" dirty="0"/>
                    </a:p>
                  </a:txBody>
                  <a:tcPr marT="45732" marB="45732"/>
                </a:tc>
                <a:tc>
                  <a:txBody>
                    <a:bodyPr/>
                    <a:lstStyle/>
                    <a:p>
                      <a:r>
                        <a:rPr lang="en-US" sz="1800" dirty="0"/>
                        <a:t>Economic</a:t>
                      </a:r>
                      <a:r>
                        <a:rPr lang="en-US" sz="1800" baseline="0" dirty="0"/>
                        <a:t> Value</a:t>
                      </a:r>
                      <a:endParaRPr lang="en-US" sz="1800" dirty="0"/>
                    </a:p>
                  </a:txBody>
                  <a:tcPr marT="45732" marB="45732"/>
                </a:tc>
                <a:tc>
                  <a:txBody>
                    <a:bodyPr/>
                    <a:lstStyle/>
                    <a:p>
                      <a:r>
                        <a:rPr lang="en-US" sz="1800" dirty="0"/>
                        <a:t>Social Value</a:t>
                      </a:r>
                    </a:p>
                  </a:txBody>
                  <a:tcPr marT="45732" marB="45732"/>
                </a:tc>
                <a:tc>
                  <a:txBody>
                    <a:bodyPr/>
                    <a:lstStyle/>
                    <a:p>
                      <a:r>
                        <a:rPr lang="en-US" sz="1800" dirty="0"/>
                        <a:t>Ecological Value</a:t>
                      </a:r>
                    </a:p>
                  </a:txBody>
                  <a:tcPr marT="45732" marB="45732"/>
                </a:tc>
                <a:tc>
                  <a:txBody>
                    <a:bodyPr/>
                    <a:lstStyle/>
                    <a:p>
                      <a:r>
                        <a:rPr lang="en-US" sz="1800" dirty="0"/>
                        <a:t>Total Value</a:t>
                      </a:r>
                    </a:p>
                  </a:txBody>
                  <a:tcPr marT="45732" marB="45732"/>
                </a:tc>
                <a:extLst>
                  <a:ext uri="{0D108BD9-81ED-4DB2-BD59-A6C34878D82A}">
                    <a16:rowId xmlns:a16="http://schemas.microsoft.com/office/drawing/2014/main" val="10000"/>
                  </a:ext>
                </a:extLst>
              </a:tr>
              <a:tr h="387935">
                <a:tc>
                  <a:txBody>
                    <a:bodyPr/>
                    <a:lstStyle/>
                    <a:p>
                      <a:r>
                        <a:rPr lang="en-US" sz="1800" dirty="0"/>
                        <a:t>Benefits</a:t>
                      </a:r>
                    </a:p>
                  </a:txBody>
                  <a:tcPr marT="45732" marB="45732"/>
                </a:tc>
                <a:tc>
                  <a:txBody>
                    <a:bodyPr/>
                    <a:lstStyle/>
                    <a:p>
                      <a:endParaRPr lang="en-US" sz="1800" dirty="0"/>
                    </a:p>
                  </a:txBody>
                  <a:tcPr marT="45732" marB="45732"/>
                </a:tc>
                <a:tc>
                  <a:txBody>
                    <a:bodyPr/>
                    <a:lstStyle/>
                    <a:p>
                      <a:endParaRPr lang="en-US" sz="1800" dirty="0"/>
                    </a:p>
                  </a:txBody>
                  <a:tcPr marT="45732" marB="45732"/>
                </a:tc>
                <a:tc>
                  <a:txBody>
                    <a:bodyPr/>
                    <a:lstStyle/>
                    <a:p>
                      <a:endParaRPr lang="en-US" sz="1800" dirty="0"/>
                    </a:p>
                  </a:txBody>
                  <a:tcPr marT="45732" marB="45732"/>
                </a:tc>
                <a:tc>
                  <a:txBody>
                    <a:bodyPr/>
                    <a:lstStyle/>
                    <a:p>
                      <a:endParaRPr lang="en-US" sz="1800" dirty="0"/>
                    </a:p>
                  </a:txBody>
                  <a:tcPr marT="45732" marB="45732"/>
                </a:tc>
                <a:extLst>
                  <a:ext uri="{0D108BD9-81ED-4DB2-BD59-A6C34878D82A}">
                    <a16:rowId xmlns:a16="http://schemas.microsoft.com/office/drawing/2014/main" val="10001"/>
                  </a:ext>
                </a:extLst>
              </a:tr>
              <a:tr h="387935">
                <a:tc>
                  <a:txBody>
                    <a:bodyPr/>
                    <a:lstStyle/>
                    <a:p>
                      <a:endParaRPr lang="en-US" sz="1800" dirty="0"/>
                    </a:p>
                  </a:txBody>
                  <a:tcPr marT="45732" marB="45732"/>
                </a:tc>
                <a:tc>
                  <a:txBody>
                    <a:bodyPr/>
                    <a:lstStyle/>
                    <a:p>
                      <a:endParaRPr lang="en-US" sz="1800" dirty="0"/>
                    </a:p>
                  </a:txBody>
                  <a:tcPr marT="45732" marB="45732"/>
                </a:tc>
                <a:tc>
                  <a:txBody>
                    <a:bodyPr/>
                    <a:lstStyle/>
                    <a:p>
                      <a:endParaRPr lang="en-US" sz="1800"/>
                    </a:p>
                  </a:txBody>
                  <a:tcPr marT="45732" marB="45732"/>
                </a:tc>
                <a:tc>
                  <a:txBody>
                    <a:bodyPr/>
                    <a:lstStyle/>
                    <a:p>
                      <a:endParaRPr lang="en-US" sz="1800"/>
                    </a:p>
                  </a:txBody>
                  <a:tcPr marT="45732" marB="45732"/>
                </a:tc>
                <a:tc>
                  <a:txBody>
                    <a:bodyPr/>
                    <a:lstStyle/>
                    <a:p>
                      <a:endParaRPr lang="en-US" sz="1800"/>
                    </a:p>
                  </a:txBody>
                  <a:tcPr marT="45732" marB="45732"/>
                </a:tc>
                <a:extLst>
                  <a:ext uri="{0D108BD9-81ED-4DB2-BD59-A6C34878D82A}">
                    <a16:rowId xmlns:a16="http://schemas.microsoft.com/office/drawing/2014/main" val="10002"/>
                  </a:ext>
                </a:extLst>
              </a:tr>
              <a:tr h="387935">
                <a:tc>
                  <a:txBody>
                    <a:bodyPr/>
                    <a:lstStyle/>
                    <a:p>
                      <a:r>
                        <a:rPr lang="en-US" sz="1800" dirty="0"/>
                        <a:t>Costs</a:t>
                      </a:r>
                    </a:p>
                  </a:txBody>
                  <a:tcPr marT="45732" marB="45732"/>
                </a:tc>
                <a:tc>
                  <a:txBody>
                    <a:bodyPr/>
                    <a:lstStyle/>
                    <a:p>
                      <a:endParaRPr lang="en-US" sz="1800"/>
                    </a:p>
                  </a:txBody>
                  <a:tcPr marT="45732" marB="45732"/>
                </a:tc>
                <a:tc>
                  <a:txBody>
                    <a:bodyPr/>
                    <a:lstStyle/>
                    <a:p>
                      <a:endParaRPr lang="en-US" sz="1800" dirty="0"/>
                    </a:p>
                  </a:txBody>
                  <a:tcPr marT="45732" marB="45732"/>
                </a:tc>
                <a:tc>
                  <a:txBody>
                    <a:bodyPr/>
                    <a:lstStyle/>
                    <a:p>
                      <a:endParaRPr lang="en-US" sz="1800"/>
                    </a:p>
                  </a:txBody>
                  <a:tcPr marT="45732" marB="45732"/>
                </a:tc>
                <a:tc>
                  <a:txBody>
                    <a:bodyPr/>
                    <a:lstStyle/>
                    <a:p>
                      <a:endParaRPr lang="en-US" sz="1800"/>
                    </a:p>
                  </a:txBody>
                  <a:tcPr marT="45732" marB="45732"/>
                </a:tc>
                <a:extLst>
                  <a:ext uri="{0D108BD9-81ED-4DB2-BD59-A6C34878D82A}">
                    <a16:rowId xmlns:a16="http://schemas.microsoft.com/office/drawing/2014/main" val="10003"/>
                  </a:ext>
                </a:extLst>
              </a:tr>
              <a:tr h="387935">
                <a:tc>
                  <a:txBody>
                    <a:bodyPr/>
                    <a:lstStyle/>
                    <a:p>
                      <a:endParaRPr lang="en-US" sz="1800" dirty="0"/>
                    </a:p>
                  </a:txBody>
                  <a:tcPr marT="45732" marB="45732"/>
                </a:tc>
                <a:tc>
                  <a:txBody>
                    <a:bodyPr/>
                    <a:lstStyle/>
                    <a:p>
                      <a:endParaRPr lang="en-US" sz="1800"/>
                    </a:p>
                  </a:txBody>
                  <a:tcPr marT="45732" marB="45732"/>
                </a:tc>
                <a:tc>
                  <a:txBody>
                    <a:bodyPr/>
                    <a:lstStyle/>
                    <a:p>
                      <a:endParaRPr lang="en-US" sz="1800" dirty="0"/>
                    </a:p>
                  </a:txBody>
                  <a:tcPr marT="45732" marB="45732"/>
                </a:tc>
                <a:tc>
                  <a:txBody>
                    <a:bodyPr/>
                    <a:lstStyle/>
                    <a:p>
                      <a:endParaRPr lang="en-US" sz="1800" dirty="0"/>
                    </a:p>
                  </a:txBody>
                  <a:tcPr marT="45732" marB="45732"/>
                </a:tc>
                <a:tc>
                  <a:txBody>
                    <a:bodyPr/>
                    <a:lstStyle/>
                    <a:p>
                      <a:endParaRPr lang="en-US" sz="1800"/>
                    </a:p>
                  </a:txBody>
                  <a:tcPr marT="45732" marB="45732"/>
                </a:tc>
                <a:extLst>
                  <a:ext uri="{0D108BD9-81ED-4DB2-BD59-A6C34878D82A}">
                    <a16:rowId xmlns:a16="http://schemas.microsoft.com/office/drawing/2014/main" val="10004"/>
                  </a:ext>
                </a:extLst>
              </a:tr>
              <a:tr h="387935">
                <a:tc>
                  <a:txBody>
                    <a:bodyPr/>
                    <a:lstStyle/>
                    <a:p>
                      <a:r>
                        <a:rPr lang="en-US" sz="1800" dirty="0"/>
                        <a:t>Balance</a:t>
                      </a:r>
                    </a:p>
                  </a:txBody>
                  <a:tcPr marT="45732" marB="45732"/>
                </a:tc>
                <a:tc>
                  <a:txBody>
                    <a:bodyPr/>
                    <a:lstStyle/>
                    <a:p>
                      <a:endParaRPr lang="en-US" sz="1800"/>
                    </a:p>
                  </a:txBody>
                  <a:tcPr marT="45732" marB="45732"/>
                </a:tc>
                <a:tc>
                  <a:txBody>
                    <a:bodyPr/>
                    <a:lstStyle/>
                    <a:p>
                      <a:endParaRPr lang="en-US" sz="1800"/>
                    </a:p>
                  </a:txBody>
                  <a:tcPr marT="45732" marB="45732"/>
                </a:tc>
                <a:tc>
                  <a:txBody>
                    <a:bodyPr/>
                    <a:lstStyle/>
                    <a:p>
                      <a:endParaRPr lang="en-US" sz="1800" dirty="0"/>
                    </a:p>
                  </a:txBody>
                  <a:tcPr marT="45732" marB="45732"/>
                </a:tc>
                <a:tc>
                  <a:txBody>
                    <a:bodyPr/>
                    <a:lstStyle/>
                    <a:p>
                      <a:endParaRPr lang="en-US" sz="1800"/>
                    </a:p>
                  </a:txBody>
                  <a:tcPr marT="45732" marB="45732"/>
                </a:tc>
                <a:extLst>
                  <a:ext uri="{0D108BD9-81ED-4DB2-BD59-A6C34878D82A}">
                    <a16:rowId xmlns:a16="http://schemas.microsoft.com/office/drawing/2014/main" val="10005"/>
                  </a:ext>
                </a:extLst>
              </a:tr>
              <a:tr h="387935">
                <a:tc>
                  <a:txBody>
                    <a:bodyPr/>
                    <a:lstStyle/>
                    <a:p>
                      <a:endParaRPr lang="en-US" sz="1800" dirty="0"/>
                    </a:p>
                  </a:txBody>
                  <a:tcPr marT="45732" marB="45732"/>
                </a:tc>
                <a:tc>
                  <a:txBody>
                    <a:bodyPr/>
                    <a:lstStyle/>
                    <a:p>
                      <a:endParaRPr lang="en-US" sz="1800"/>
                    </a:p>
                  </a:txBody>
                  <a:tcPr marT="45732" marB="45732"/>
                </a:tc>
                <a:tc>
                  <a:txBody>
                    <a:bodyPr/>
                    <a:lstStyle/>
                    <a:p>
                      <a:endParaRPr lang="en-US" sz="1800"/>
                    </a:p>
                  </a:txBody>
                  <a:tcPr marT="45732" marB="45732"/>
                </a:tc>
                <a:tc>
                  <a:txBody>
                    <a:bodyPr/>
                    <a:lstStyle/>
                    <a:p>
                      <a:endParaRPr lang="en-US" sz="1800" dirty="0"/>
                    </a:p>
                  </a:txBody>
                  <a:tcPr marT="45732" marB="45732"/>
                </a:tc>
                <a:tc>
                  <a:txBody>
                    <a:bodyPr/>
                    <a:lstStyle/>
                    <a:p>
                      <a:endParaRPr lang="en-US" sz="1800" dirty="0"/>
                    </a:p>
                  </a:txBody>
                  <a:tcPr marT="45732" marB="45732"/>
                </a:tc>
                <a:extLst>
                  <a:ext uri="{0D108BD9-81ED-4DB2-BD59-A6C34878D82A}">
                    <a16:rowId xmlns:a16="http://schemas.microsoft.com/office/drawing/2014/main" val="10006"/>
                  </a:ext>
                </a:extLst>
              </a:tr>
            </a:tbl>
          </a:graphicData>
        </a:graphic>
      </p:graphicFrame>
      <p:sp>
        <p:nvSpPr>
          <p:cNvPr id="31797" name="Content Placeholder 5"/>
          <p:cNvSpPr>
            <a:spLocks noGrp="1"/>
          </p:cNvSpPr>
          <p:nvPr>
            <p:ph idx="1"/>
          </p:nvPr>
        </p:nvSpPr>
        <p:spPr>
          <a:xfrm>
            <a:off x="11113" y="0"/>
            <a:ext cx="1835150" cy="1341438"/>
          </a:xfrm>
        </p:spPr>
        <p:txBody>
          <a:bodyPr>
            <a:normAutofit fontScale="25000" lnSpcReduction="20000"/>
          </a:bodyPr>
          <a:lstStyle/>
          <a:p>
            <a:pPr>
              <a:buFontTx/>
              <a:buNone/>
            </a:pPr>
            <a:endParaRPr lang="en-US" altLang="en-US"/>
          </a:p>
          <a:p>
            <a:endParaRPr lang="en-US" altLang="en-US"/>
          </a:p>
          <a:p>
            <a:endParaRPr lang="en-US" altLang="en-US"/>
          </a:p>
          <a:p>
            <a:endParaRPr lang="en-US" altLang="en-US"/>
          </a:p>
          <a:p>
            <a:endParaRPr lang="en-US" altLang="en-US"/>
          </a:p>
          <a:p>
            <a:endParaRPr lang="en-US" altLang="en-US"/>
          </a:p>
          <a:p>
            <a:pPr>
              <a:buFontTx/>
              <a:buNone/>
            </a:pPr>
            <a:endParaRPr lang="nl-NL" altLang="en-US" sz="2400"/>
          </a:p>
          <a:p>
            <a:pPr>
              <a:buFontTx/>
              <a:buNone/>
            </a:pPr>
            <a:endParaRPr lang="en-US" altLang="en-US" sz="1800"/>
          </a:p>
          <a:p>
            <a:pPr>
              <a:buFontTx/>
              <a:buNone/>
            </a:pPr>
            <a:endParaRPr lang="en-US" altLang="en-US" sz="1800"/>
          </a:p>
          <a:p>
            <a:pPr>
              <a:buFontTx/>
              <a:buNone/>
            </a:pPr>
            <a:endParaRPr lang="en-US" altLang="en-US" sz="1800"/>
          </a:p>
          <a:p>
            <a:pPr>
              <a:buFontTx/>
              <a:buNone/>
            </a:pPr>
            <a:r>
              <a:rPr lang="nl-NL" altLang="en-US" sz="1800"/>
              <a:t>					</a:t>
            </a:r>
            <a:endParaRPr lang="nl-NL" altLang="en-US" sz="1800" b="1">
              <a:solidFill>
                <a:srgbClr val="FF0000"/>
              </a:solidFill>
            </a:endParaRPr>
          </a:p>
          <a:p>
            <a:pPr>
              <a:buFontTx/>
              <a:buNone/>
            </a:pPr>
            <a:endParaRPr lang="en-US" altLang="en-US" sz="1800"/>
          </a:p>
        </p:txBody>
      </p:sp>
    </p:spTree>
    <p:extLst>
      <p:ext uri="{BB962C8B-B14F-4D97-AF65-F5344CB8AC3E}">
        <p14:creationId xmlns:p14="http://schemas.microsoft.com/office/powerpoint/2010/main" val="1270642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685800" y="1268413"/>
            <a:ext cx="7772400" cy="1081087"/>
          </a:xfrm>
        </p:spPr>
        <p:txBody>
          <a:bodyPr/>
          <a:lstStyle/>
          <a:p>
            <a:r>
              <a:rPr lang="nl-NL" altLang="en-US" b="1"/>
              <a:t>A dilemma…</a:t>
            </a:r>
            <a:endParaRPr lang="en-US" altLang="en-US" b="1"/>
          </a:p>
        </p:txBody>
      </p:sp>
      <p:sp>
        <p:nvSpPr>
          <p:cNvPr id="29699" name="Subtitle 2"/>
          <p:cNvSpPr>
            <a:spLocks noGrp="1"/>
          </p:cNvSpPr>
          <p:nvPr>
            <p:ph type="subTitle" idx="1"/>
          </p:nvPr>
        </p:nvSpPr>
        <p:spPr>
          <a:xfrm>
            <a:off x="0" y="2420938"/>
            <a:ext cx="9109075" cy="2592387"/>
          </a:xfrm>
        </p:spPr>
        <p:txBody>
          <a:bodyPr>
            <a:normAutofit fontScale="85000" lnSpcReduction="20000"/>
          </a:bodyPr>
          <a:lstStyle/>
          <a:p>
            <a:pPr>
              <a:defRPr/>
            </a:pPr>
            <a:r>
              <a:rPr lang="en-US" altLang="en-US" sz="2000" dirty="0"/>
              <a:t>You are the owner-manager of a medium-sized tour operating firm from the EU. Your firm employs about 30 people. You are invited to do business with Wilderness Safaris in the Kalahari Desert in Botswana. This is a very lucrative offer, but there is an issue about the human rights of the local bushmen. </a:t>
            </a:r>
          </a:p>
          <a:p>
            <a:pPr>
              <a:defRPr/>
            </a:pPr>
            <a:r>
              <a:rPr lang="en-US" altLang="en-US" sz="2000" u="sng" dirty="0"/>
              <a:t>However, you are not allowed to interfere with this issue, neither directly nor indirectly, </a:t>
            </a:r>
            <a:r>
              <a:rPr lang="en-US" sz="2000" u="sng" dirty="0"/>
              <a:t>under penalty of a giant insurance claim</a:t>
            </a:r>
            <a:r>
              <a:rPr lang="en-US" altLang="en-US" sz="2000" u="sng" dirty="0"/>
              <a:t>.</a:t>
            </a:r>
            <a:endParaRPr lang="en-US" altLang="en-US" sz="2000" dirty="0"/>
          </a:p>
          <a:p>
            <a:pPr>
              <a:defRPr/>
            </a:pPr>
            <a:r>
              <a:rPr lang="en-US" altLang="en-US" sz="2000" dirty="0"/>
              <a:t>On the other hand, your firm is in serious problems, as a result of fierce competition. There is a serious threat of bankruptcy, which will have far-reaching consequences for your family income. If you do not sign this contract, you most probably have to sack a number of your employees. </a:t>
            </a:r>
          </a:p>
          <a:p>
            <a:pPr>
              <a:defRPr/>
            </a:pPr>
            <a:r>
              <a:rPr lang="en-US" altLang="en-US" sz="2000" dirty="0"/>
              <a:t>Are you accepting the offer from Botswana or not?</a:t>
            </a:r>
          </a:p>
          <a:p>
            <a:pPr>
              <a:defRPr/>
            </a:pPr>
            <a:r>
              <a:rPr lang="en-US" altLang="en-US" sz="2000" dirty="0"/>
              <a:t>How do you make your decision?</a:t>
            </a:r>
          </a:p>
          <a:p>
            <a:pPr>
              <a:defRPr/>
            </a:pPr>
            <a:endParaRPr lang="en-US" altLang="en-US" sz="2000" dirty="0"/>
          </a:p>
          <a:p>
            <a:pPr>
              <a:defRPr/>
            </a:pPr>
            <a:endParaRPr lang="en-US" altLang="en-US" sz="2000" dirty="0"/>
          </a:p>
        </p:txBody>
      </p:sp>
      <p:pic>
        <p:nvPicPr>
          <p:cNvPr id="32772" name="Picture 6" descr="11_map_origin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10795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BOTS-BUSH-SC-04-B7-009_news_mediu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60350"/>
            <a:ext cx="13160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1861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55650" y="0"/>
            <a:ext cx="7772400" cy="6753225"/>
          </a:xfrm>
        </p:spPr>
        <p:txBody>
          <a:bodyPr/>
          <a:lstStyle/>
          <a:p>
            <a:pPr eaLnBrk="1" hangingPunct="1"/>
            <a:r>
              <a:rPr lang="en-US" altLang="en-US" b="1"/>
              <a:t>Outrage as Botswana Bushmen denied access to water</a:t>
            </a:r>
            <a:br>
              <a:rPr lang="en-US" altLang="en-US"/>
            </a:br>
            <a:br>
              <a:rPr lang="en-US" altLang="en-US"/>
            </a:br>
            <a:br>
              <a:rPr lang="en-US" altLang="en-US"/>
            </a:br>
            <a:br>
              <a:rPr lang="en-US" altLang="en-US"/>
            </a:br>
            <a:endParaRPr lang="nl-NL" altLang="en-US"/>
          </a:p>
        </p:txBody>
      </p:sp>
      <p:sp>
        <p:nvSpPr>
          <p:cNvPr id="33795" name="Rectangle 3"/>
          <p:cNvSpPr>
            <a:spLocks noGrp="1" noChangeArrowheads="1"/>
          </p:cNvSpPr>
          <p:nvPr>
            <p:ph type="body" idx="1"/>
          </p:nvPr>
        </p:nvSpPr>
        <p:spPr>
          <a:xfrm>
            <a:off x="685800" y="3933825"/>
            <a:ext cx="7772400" cy="2924175"/>
          </a:xfrm>
        </p:spPr>
        <p:txBody>
          <a:bodyPr/>
          <a:lstStyle/>
          <a:p>
            <a:pPr algn="ctr" eaLnBrk="1" hangingPunct="1">
              <a:buFontTx/>
              <a:buNone/>
            </a:pPr>
            <a:endParaRPr lang="en-US" altLang="en-US"/>
          </a:p>
          <a:p>
            <a:pPr algn="ctr" eaLnBrk="1" hangingPunct="1">
              <a:buFontTx/>
              <a:buNone/>
            </a:pPr>
            <a:endParaRPr lang="en-US" altLang="en-US" sz="2800"/>
          </a:p>
          <a:p>
            <a:pPr algn="ctr" eaLnBrk="1" hangingPunct="1">
              <a:buFont typeface="Arial" charset="0"/>
              <a:buNone/>
            </a:pPr>
            <a:r>
              <a:rPr lang="en-US" altLang="en-US" b="1">
                <a:hlinkClick r:id="rId2"/>
              </a:rPr>
              <a:t>http://www.survivalinternational.org/films/bushmenjohnsimpson</a:t>
            </a:r>
            <a:endParaRPr lang="en-US" altLang="en-US" b="1"/>
          </a:p>
          <a:p>
            <a:pPr algn="ctr" eaLnBrk="1" hangingPunct="1">
              <a:buFontTx/>
              <a:buNone/>
            </a:pPr>
            <a:endParaRPr lang="en-US" altLang="en-US"/>
          </a:p>
          <a:p>
            <a:pPr algn="ctr" eaLnBrk="1" hangingPunct="1">
              <a:buFontTx/>
              <a:buNone/>
            </a:pPr>
            <a:endParaRPr lang="en-US" altLang="en-US">
              <a:hlinkClick r:id="rId3"/>
            </a:endParaRPr>
          </a:p>
          <a:p>
            <a:pPr eaLnBrk="1" hangingPunct="1">
              <a:buFontTx/>
              <a:buNone/>
            </a:pPr>
            <a:endParaRPr lang="en-US" altLang="en-US"/>
          </a:p>
          <a:p>
            <a:pPr eaLnBrk="1" hangingPunct="1">
              <a:buFontTx/>
              <a:buNone/>
            </a:pPr>
            <a:endParaRPr lang="en-US" altLang="en-US"/>
          </a:p>
        </p:txBody>
      </p:sp>
      <p:pic>
        <p:nvPicPr>
          <p:cNvPr id="33796" name="Picture 4" descr="BOTS-BUSH-SC-04-B7-009_news_mediu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997200"/>
            <a:ext cx="18907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472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4213" y="0"/>
            <a:ext cx="7772400" cy="1692275"/>
          </a:xfrm>
        </p:spPr>
        <p:txBody>
          <a:bodyPr/>
          <a:lstStyle/>
          <a:p>
            <a:br>
              <a:rPr lang="nl-NL" altLang="en-US"/>
            </a:br>
            <a:r>
              <a:rPr lang="nl-NL" altLang="en-US"/>
              <a:t>Sustainable Balanced Scorecard</a:t>
            </a:r>
            <a:endParaRPr lang="en-US" altLang="en-US"/>
          </a:p>
        </p:txBody>
      </p:sp>
      <p:graphicFrame>
        <p:nvGraphicFramePr>
          <p:cNvPr id="5" name="Table 4"/>
          <p:cNvGraphicFramePr>
            <a:graphicFrameLocks noGrp="1"/>
          </p:cNvGraphicFramePr>
          <p:nvPr/>
        </p:nvGraphicFramePr>
        <p:xfrm>
          <a:off x="1547813" y="1989138"/>
          <a:ext cx="6096000" cy="2997198"/>
        </p:xfrm>
        <a:graphic>
          <a:graphicData uri="http://schemas.openxmlformats.org/drawingml/2006/table">
            <a:tbl>
              <a:tblPr firstRow="1" bandRow="1">
                <a:tableStyleId>{5C22544A-7EE6-4342-B048-85BDC9FD1C3A}</a:tableStyleId>
              </a:tblPr>
              <a:tblGrid>
                <a:gridCol w="1223987">
                  <a:extLst>
                    <a:ext uri="{9D8B030D-6E8A-4147-A177-3AD203B41FA5}">
                      <a16:colId xmlns:a16="http://schemas.microsoft.com/office/drawing/2014/main" val="20000"/>
                    </a:ext>
                  </a:extLst>
                </a:gridCol>
                <a:gridCol w="1214413">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669588">
                <a:tc>
                  <a:txBody>
                    <a:bodyPr/>
                    <a:lstStyle/>
                    <a:p>
                      <a:endParaRPr lang="en-US" sz="1800" dirty="0"/>
                    </a:p>
                  </a:txBody>
                  <a:tcPr marT="45732" marB="45732"/>
                </a:tc>
                <a:tc>
                  <a:txBody>
                    <a:bodyPr/>
                    <a:lstStyle/>
                    <a:p>
                      <a:r>
                        <a:rPr lang="en-US" sz="1800" dirty="0"/>
                        <a:t>Economic</a:t>
                      </a:r>
                      <a:r>
                        <a:rPr lang="en-US" sz="1800" baseline="0" dirty="0"/>
                        <a:t> Value</a:t>
                      </a:r>
                      <a:endParaRPr lang="en-US" sz="1800" dirty="0"/>
                    </a:p>
                  </a:txBody>
                  <a:tcPr marT="45732" marB="45732"/>
                </a:tc>
                <a:tc>
                  <a:txBody>
                    <a:bodyPr/>
                    <a:lstStyle/>
                    <a:p>
                      <a:r>
                        <a:rPr lang="en-US" sz="1800" dirty="0"/>
                        <a:t>Social Value</a:t>
                      </a:r>
                    </a:p>
                  </a:txBody>
                  <a:tcPr marT="45732" marB="45732"/>
                </a:tc>
                <a:tc>
                  <a:txBody>
                    <a:bodyPr/>
                    <a:lstStyle/>
                    <a:p>
                      <a:r>
                        <a:rPr lang="en-US" sz="1800" dirty="0"/>
                        <a:t>Ecological Value</a:t>
                      </a:r>
                    </a:p>
                  </a:txBody>
                  <a:tcPr marT="45732" marB="45732"/>
                </a:tc>
                <a:tc>
                  <a:txBody>
                    <a:bodyPr/>
                    <a:lstStyle/>
                    <a:p>
                      <a:r>
                        <a:rPr lang="en-US" sz="1800" dirty="0"/>
                        <a:t>Total Value</a:t>
                      </a:r>
                    </a:p>
                  </a:txBody>
                  <a:tcPr marT="45732" marB="45732"/>
                </a:tc>
                <a:extLst>
                  <a:ext uri="{0D108BD9-81ED-4DB2-BD59-A6C34878D82A}">
                    <a16:rowId xmlns:a16="http://schemas.microsoft.com/office/drawing/2014/main" val="10000"/>
                  </a:ext>
                </a:extLst>
              </a:tr>
              <a:tr h="387935">
                <a:tc>
                  <a:txBody>
                    <a:bodyPr/>
                    <a:lstStyle/>
                    <a:p>
                      <a:r>
                        <a:rPr lang="en-US" sz="1800" dirty="0"/>
                        <a:t>Benefits</a:t>
                      </a:r>
                    </a:p>
                  </a:txBody>
                  <a:tcPr marT="45732" marB="45732"/>
                </a:tc>
                <a:tc>
                  <a:txBody>
                    <a:bodyPr/>
                    <a:lstStyle/>
                    <a:p>
                      <a:endParaRPr lang="en-US" sz="1800" dirty="0"/>
                    </a:p>
                  </a:txBody>
                  <a:tcPr marT="45732" marB="45732"/>
                </a:tc>
                <a:tc>
                  <a:txBody>
                    <a:bodyPr/>
                    <a:lstStyle/>
                    <a:p>
                      <a:endParaRPr lang="en-US" sz="1800" dirty="0"/>
                    </a:p>
                  </a:txBody>
                  <a:tcPr marT="45732" marB="45732"/>
                </a:tc>
                <a:tc>
                  <a:txBody>
                    <a:bodyPr/>
                    <a:lstStyle/>
                    <a:p>
                      <a:endParaRPr lang="en-US" sz="1800" dirty="0"/>
                    </a:p>
                  </a:txBody>
                  <a:tcPr marT="45732" marB="45732"/>
                </a:tc>
                <a:tc>
                  <a:txBody>
                    <a:bodyPr/>
                    <a:lstStyle/>
                    <a:p>
                      <a:endParaRPr lang="en-US" sz="1800" dirty="0"/>
                    </a:p>
                  </a:txBody>
                  <a:tcPr marT="45732" marB="45732"/>
                </a:tc>
                <a:extLst>
                  <a:ext uri="{0D108BD9-81ED-4DB2-BD59-A6C34878D82A}">
                    <a16:rowId xmlns:a16="http://schemas.microsoft.com/office/drawing/2014/main" val="10001"/>
                  </a:ext>
                </a:extLst>
              </a:tr>
              <a:tr h="387935">
                <a:tc>
                  <a:txBody>
                    <a:bodyPr/>
                    <a:lstStyle/>
                    <a:p>
                      <a:endParaRPr lang="en-US" sz="1800" dirty="0"/>
                    </a:p>
                  </a:txBody>
                  <a:tcPr marT="45732" marB="45732"/>
                </a:tc>
                <a:tc>
                  <a:txBody>
                    <a:bodyPr/>
                    <a:lstStyle/>
                    <a:p>
                      <a:endParaRPr lang="en-US" sz="1800" dirty="0"/>
                    </a:p>
                  </a:txBody>
                  <a:tcPr marT="45732" marB="45732"/>
                </a:tc>
                <a:tc>
                  <a:txBody>
                    <a:bodyPr/>
                    <a:lstStyle/>
                    <a:p>
                      <a:endParaRPr lang="en-US" sz="1800"/>
                    </a:p>
                  </a:txBody>
                  <a:tcPr marT="45732" marB="45732"/>
                </a:tc>
                <a:tc>
                  <a:txBody>
                    <a:bodyPr/>
                    <a:lstStyle/>
                    <a:p>
                      <a:endParaRPr lang="en-US" sz="1800"/>
                    </a:p>
                  </a:txBody>
                  <a:tcPr marT="45732" marB="45732"/>
                </a:tc>
                <a:tc>
                  <a:txBody>
                    <a:bodyPr/>
                    <a:lstStyle/>
                    <a:p>
                      <a:endParaRPr lang="en-US" sz="1800"/>
                    </a:p>
                  </a:txBody>
                  <a:tcPr marT="45732" marB="45732"/>
                </a:tc>
                <a:extLst>
                  <a:ext uri="{0D108BD9-81ED-4DB2-BD59-A6C34878D82A}">
                    <a16:rowId xmlns:a16="http://schemas.microsoft.com/office/drawing/2014/main" val="10002"/>
                  </a:ext>
                </a:extLst>
              </a:tr>
              <a:tr h="387935">
                <a:tc>
                  <a:txBody>
                    <a:bodyPr/>
                    <a:lstStyle/>
                    <a:p>
                      <a:r>
                        <a:rPr lang="en-US" sz="1800" dirty="0"/>
                        <a:t>Costs</a:t>
                      </a:r>
                    </a:p>
                  </a:txBody>
                  <a:tcPr marT="45732" marB="45732"/>
                </a:tc>
                <a:tc>
                  <a:txBody>
                    <a:bodyPr/>
                    <a:lstStyle/>
                    <a:p>
                      <a:endParaRPr lang="en-US" sz="1800"/>
                    </a:p>
                  </a:txBody>
                  <a:tcPr marT="45732" marB="45732"/>
                </a:tc>
                <a:tc>
                  <a:txBody>
                    <a:bodyPr/>
                    <a:lstStyle/>
                    <a:p>
                      <a:endParaRPr lang="en-US" sz="1800" dirty="0"/>
                    </a:p>
                  </a:txBody>
                  <a:tcPr marT="45732" marB="45732"/>
                </a:tc>
                <a:tc>
                  <a:txBody>
                    <a:bodyPr/>
                    <a:lstStyle/>
                    <a:p>
                      <a:endParaRPr lang="en-US" sz="1800"/>
                    </a:p>
                  </a:txBody>
                  <a:tcPr marT="45732" marB="45732"/>
                </a:tc>
                <a:tc>
                  <a:txBody>
                    <a:bodyPr/>
                    <a:lstStyle/>
                    <a:p>
                      <a:endParaRPr lang="en-US" sz="1800"/>
                    </a:p>
                  </a:txBody>
                  <a:tcPr marT="45732" marB="45732"/>
                </a:tc>
                <a:extLst>
                  <a:ext uri="{0D108BD9-81ED-4DB2-BD59-A6C34878D82A}">
                    <a16:rowId xmlns:a16="http://schemas.microsoft.com/office/drawing/2014/main" val="10003"/>
                  </a:ext>
                </a:extLst>
              </a:tr>
              <a:tr h="387935">
                <a:tc>
                  <a:txBody>
                    <a:bodyPr/>
                    <a:lstStyle/>
                    <a:p>
                      <a:endParaRPr lang="en-US" sz="1800" dirty="0"/>
                    </a:p>
                  </a:txBody>
                  <a:tcPr marT="45732" marB="45732"/>
                </a:tc>
                <a:tc>
                  <a:txBody>
                    <a:bodyPr/>
                    <a:lstStyle/>
                    <a:p>
                      <a:endParaRPr lang="en-US" sz="1800"/>
                    </a:p>
                  </a:txBody>
                  <a:tcPr marT="45732" marB="45732"/>
                </a:tc>
                <a:tc>
                  <a:txBody>
                    <a:bodyPr/>
                    <a:lstStyle/>
                    <a:p>
                      <a:endParaRPr lang="en-US" sz="1800" dirty="0"/>
                    </a:p>
                  </a:txBody>
                  <a:tcPr marT="45732" marB="45732"/>
                </a:tc>
                <a:tc>
                  <a:txBody>
                    <a:bodyPr/>
                    <a:lstStyle/>
                    <a:p>
                      <a:endParaRPr lang="en-US" sz="1800" dirty="0"/>
                    </a:p>
                  </a:txBody>
                  <a:tcPr marT="45732" marB="45732"/>
                </a:tc>
                <a:tc>
                  <a:txBody>
                    <a:bodyPr/>
                    <a:lstStyle/>
                    <a:p>
                      <a:endParaRPr lang="en-US" sz="1800"/>
                    </a:p>
                  </a:txBody>
                  <a:tcPr marT="45732" marB="45732"/>
                </a:tc>
                <a:extLst>
                  <a:ext uri="{0D108BD9-81ED-4DB2-BD59-A6C34878D82A}">
                    <a16:rowId xmlns:a16="http://schemas.microsoft.com/office/drawing/2014/main" val="10004"/>
                  </a:ext>
                </a:extLst>
              </a:tr>
              <a:tr h="387935">
                <a:tc>
                  <a:txBody>
                    <a:bodyPr/>
                    <a:lstStyle/>
                    <a:p>
                      <a:r>
                        <a:rPr lang="en-US" sz="1800" dirty="0"/>
                        <a:t>Balance</a:t>
                      </a:r>
                    </a:p>
                  </a:txBody>
                  <a:tcPr marT="45732" marB="45732"/>
                </a:tc>
                <a:tc>
                  <a:txBody>
                    <a:bodyPr/>
                    <a:lstStyle/>
                    <a:p>
                      <a:endParaRPr lang="en-US" sz="1800"/>
                    </a:p>
                  </a:txBody>
                  <a:tcPr marT="45732" marB="45732"/>
                </a:tc>
                <a:tc>
                  <a:txBody>
                    <a:bodyPr/>
                    <a:lstStyle/>
                    <a:p>
                      <a:endParaRPr lang="en-US" sz="1800"/>
                    </a:p>
                  </a:txBody>
                  <a:tcPr marT="45732" marB="45732"/>
                </a:tc>
                <a:tc>
                  <a:txBody>
                    <a:bodyPr/>
                    <a:lstStyle/>
                    <a:p>
                      <a:endParaRPr lang="en-US" sz="1800" dirty="0"/>
                    </a:p>
                  </a:txBody>
                  <a:tcPr marT="45732" marB="45732"/>
                </a:tc>
                <a:tc>
                  <a:txBody>
                    <a:bodyPr/>
                    <a:lstStyle/>
                    <a:p>
                      <a:endParaRPr lang="en-US" sz="1800"/>
                    </a:p>
                  </a:txBody>
                  <a:tcPr marT="45732" marB="45732"/>
                </a:tc>
                <a:extLst>
                  <a:ext uri="{0D108BD9-81ED-4DB2-BD59-A6C34878D82A}">
                    <a16:rowId xmlns:a16="http://schemas.microsoft.com/office/drawing/2014/main" val="10005"/>
                  </a:ext>
                </a:extLst>
              </a:tr>
              <a:tr h="387935">
                <a:tc>
                  <a:txBody>
                    <a:bodyPr/>
                    <a:lstStyle/>
                    <a:p>
                      <a:endParaRPr lang="en-US" sz="1800" dirty="0"/>
                    </a:p>
                  </a:txBody>
                  <a:tcPr marT="45732" marB="45732"/>
                </a:tc>
                <a:tc>
                  <a:txBody>
                    <a:bodyPr/>
                    <a:lstStyle/>
                    <a:p>
                      <a:endParaRPr lang="en-US" sz="1800"/>
                    </a:p>
                  </a:txBody>
                  <a:tcPr marT="45732" marB="45732"/>
                </a:tc>
                <a:tc>
                  <a:txBody>
                    <a:bodyPr/>
                    <a:lstStyle/>
                    <a:p>
                      <a:endParaRPr lang="en-US" sz="1800"/>
                    </a:p>
                  </a:txBody>
                  <a:tcPr marT="45732" marB="45732"/>
                </a:tc>
                <a:tc>
                  <a:txBody>
                    <a:bodyPr/>
                    <a:lstStyle/>
                    <a:p>
                      <a:endParaRPr lang="en-US" sz="1800" dirty="0"/>
                    </a:p>
                  </a:txBody>
                  <a:tcPr marT="45732" marB="45732"/>
                </a:tc>
                <a:tc>
                  <a:txBody>
                    <a:bodyPr/>
                    <a:lstStyle/>
                    <a:p>
                      <a:endParaRPr lang="en-US" sz="1800" dirty="0"/>
                    </a:p>
                  </a:txBody>
                  <a:tcPr marT="45732" marB="45732"/>
                </a:tc>
                <a:extLst>
                  <a:ext uri="{0D108BD9-81ED-4DB2-BD59-A6C34878D82A}">
                    <a16:rowId xmlns:a16="http://schemas.microsoft.com/office/drawing/2014/main" val="10006"/>
                  </a:ext>
                </a:extLst>
              </a:tr>
            </a:tbl>
          </a:graphicData>
        </a:graphic>
      </p:graphicFrame>
      <p:sp>
        <p:nvSpPr>
          <p:cNvPr id="34869" name="Content Placeholder 5"/>
          <p:cNvSpPr>
            <a:spLocks noGrp="1"/>
          </p:cNvSpPr>
          <p:nvPr>
            <p:ph idx="1"/>
          </p:nvPr>
        </p:nvSpPr>
        <p:spPr>
          <a:xfrm>
            <a:off x="11113" y="0"/>
            <a:ext cx="1835150" cy="1341438"/>
          </a:xfrm>
        </p:spPr>
        <p:txBody>
          <a:bodyPr>
            <a:normAutofit fontScale="25000" lnSpcReduction="20000"/>
          </a:bodyPr>
          <a:lstStyle/>
          <a:p>
            <a:pPr>
              <a:buFontTx/>
              <a:buNone/>
            </a:pPr>
            <a:endParaRPr lang="en-US" altLang="en-US"/>
          </a:p>
          <a:p>
            <a:endParaRPr lang="en-US" altLang="en-US"/>
          </a:p>
          <a:p>
            <a:endParaRPr lang="en-US" altLang="en-US"/>
          </a:p>
          <a:p>
            <a:endParaRPr lang="en-US" altLang="en-US"/>
          </a:p>
          <a:p>
            <a:endParaRPr lang="en-US" altLang="en-US"/>
          </a:p>
          <a:p>
            <a:endParaRPr lang="en-US" altLang="en-US"/>
          </a:p>
          <a:p>
            <a:pPr>
              <a:buFontTx/>
              <a:buNone/>
            </a:pPr>
            <a:endParaRPr lang="nl-NL" altLang="en-US" sz="2400"/>
          </a:p>
          <a:p>
            <a:pPr>
              <a:buFontTx/>
              <a:buNone/>
            </a:pPr>
            <a:endParaRPr lang="en-US" altLang="en-US" sz="1800"/>
          </a:p>
          <a:p>
            <a:pPr>
              <a:buFontTx/>
              <a:buNone/>
            </a:pPr>
            <a:endParaRPr lang="en-US" altLang="en-US" sz="1800"/>
          </a:p>
          <a:p>
            <a:pPr>
              <a:buFontTx/>
              <a:buNone/>
            </a:pPr>
            <a:endParaRPr lang="en-US" altLang="en-US" sz="1800"/>
          </a:p>
          <a:p>
            <a:pPr>
              <a:buFontTx/>
              <a:buNone/>
            </a:pPr>
            <a:r>
              <a:rPr lang="nl-NL" altLang="en-US" sz="1800"/>
              <a:t>					</a:t>
            </a:r>
            <a:endParaRPr lang="nl-NL" altLang="en-US" sz="1800" b="1">
              <a:solidFill>
                <a:srgbClr val="FF0000"/>
              </a:solidFill>
            </a:endParaRPr>
          </a:p>
          <a:p>
            <a:pPr>
              <a:buFontTx/>
              <a:buNone/>
            </a:pPr>
            <a:endParaRPr lang="en-US" altLang="en-US" sz="1800"/>
          </a:p>
        </p:txBody>
      </p:sp>
      <p:sp>
        <p:nvSpPr>
          <p:cNvPr id="34870" name="Rectangle 1"/>
          <p:cNvSpPr>
            <a:spLocks noChangeArrowheads="1"/>
          </p:cNvSpPr>
          <p:nvPr/>
        </p:nvSpPr>
        <p:spPr bwMode="auto">
          <a:xfrm>
            <a:off x="0" y="4868863"/>
            <a:ext cx="914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400">
              <a:latin typeface="Arial" charset="0"/>
            </a:endParaRPr>
          </a:p>
          <a:p>
            <a:pPr eaLnBrk="1" hangingPunct="1">
              <a:spcBef>
                <a:spcPct val="0"/>
              </a:spcBef>
              <a:buFontTx/>
              <a:buNone/>
            </a:pPr>
            <a:r>
              <a:rPr lang="en-US" altLang="en-US" sz="1400">
                <a:latin typeface="Arial" charset="0"/>
              </a:rPr>
              <a:t>You are the owner-manager of a medium-sized tour operating firm from the EU. Your firm employs about 30 people. You are invited to do business with Wilderness Safaris in the Kalahari Desert in Botswana. This is a very lucrative offer, but there is an issue about the human rights of the local bushmen. </a:t>
            </a:r>
            <a:r>
              <a:rPr lang="en-US" altLang="en-US" sz="1400" u="sng">
                <a:latin typeface="Arial" charset="0"/>
              </a:rPr>
              <a:t>However, you are not allowed to interfere with this issue, neither directly nor </a:t>
            </a:r>
            <a:r>
              <a:rPr lang="en-US" altLang="en-US" sz="1400" u="sng">
                <a:latin typeface="Arial" charset="0"/>
                <a:cs typeface="Arial" charset="0"/>
              </a:rPr>
              <a:t>indirectly under penalty of a giant insurance claim. </a:t>
            </a:r>
            <a:r>
              <a:rPr lang="en-US" altLang="en-US" sz="1400">
                <a:latin typeface="Arial" charset="0"/>
              </a:rPr>
              <a:t>On the other hand, your firm is in serious problems, as a result of fierce competition. There is a serious threat of bankruptcy, which will have far-reaching consequences for your family income. If you do not sign this contract, you most probably have to sack a number of your employees. Are you accepting the offer from Botswana or not? How do you make your decision? </a:t>
            </a:r>
            <a:r>
              <a:rPr lang="en-US" altLang="en-US" sz="1400" b="1">
                <a:solidFill>
                  <a:srgbClr val="FF0000"/>
                </a:solidFill>
                <a:latin typeface="Arial" charset="0"/>
              </a:rPr>
              <a:t>Discuss this issue with your neighbor and use the Sustainability Balanced Scorecard. </a:t>
            </a:r>
          </a:p>
        </p:txBody>
      </p:sp>
      <p:pic>
        <p:nvPicPr>
          <p:cNvPr id="34871" name="Picture 6" descr="11_map_origin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552700"/>
            <a:ext cx="12668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2" name="Picture 4" descr="BOTS-BUSH-SC-04-B7-009_news_mediu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7963" y="15875"/>
            <a:ext cx="13160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4338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4213" y="2139950"/>
            <a:ext cx="7772400" cy="1470025"/>
          </a:xfrm>
        </p:spPr>
        <p:txBody>
          <a:bodyPr>
            <a:normAutofit fontScale="90000"/>
          </a:bodyPr>
          <a:lstStyle/>
          <a:p>
            <a:pPr>
              <a:defRPr/>
            </a:pPr>
            <a:br>
              <a:rPr lang="en-US" altLang="en-US" dirty="0"/>
            </a:br>
            <a:br>
              <a:rPr lang="en-US" altLang="en-US" dirty="0"/>
            </a:br>
            <a:endParaRPr lang="en-US" altLang="en-US" dirty="0"/>
          </a:p>
        </p:txBody>
      </p:sp>
      <p:sp>
        <p:nvSpPr>
          <p:cNvPr id="3" name="Subtitle 2"/>
          <p:cNvSpPr>
            <a:spLocks noGrp="1"/>
          </p:cNvSpPr>
          <p:nvPr>
            <p:ph type="subTitle" idx="1"/>
          </p:nvPr>
        </p:nvSpPr>
        <p:spPr>
          <a:xfrm>
            <a:off x="0" y="4797425"/>
            <a:ext cx="9144000" cy="2016125"/>
          </a:xfrm>
        </p:spPr>
        <p:txBody>
          <a:bodyPr>
            <a:noAutofit/>
          </a:bodyPr>
          <a:lstStyle/>
          <a:p>
            <a:pPr>
              <a:spcBef>
                <a:spcPct val="0"/>
              </a:spcBef>
              <a:defRPr/>
            </a:pPr>
            <a:r>
              <a:rPr lang="en-US" altLang="en-US" sz="1000" b="1" dirty="0">
                <a:latin typeface="Arial" panose="020B0604020202020204" pitchFamily="34" charset="0"/>
                <a:cs typeface="Arial" panose="020B0604020202020204" pitchFamily="34" charset="0"/>
              </a:rPr>
              <a:t>Recent publications</a:t>
            </a:r>
          </a:p>
          <a:p>
            <a:pPr>
              <a:defRPr/>
            </a:pPr>
            <a:endParaRPr lang="nl-NL" sz="1000" dirty="0"/>
          </a:p>
          <a:p>
            <a:pPr>
              <a:defRPr/>
            </a:pPr>
            <a:r>
              <a:rPr lang="nl-NL" sz="1000" dirty="0"/>
              <a:t>Bossink, B., en E. Masurel (2017) Maatschappelijk verantwoord ondernemen, 2</a:t>
            </a:r>
            <a:r>
              <a:rPr lang="nl-NL" sz="1000" baseline="30000" dirty="0"/>
              <a:t>e</a:t>
            </a:r>
            <a:r>
              <a:rPr lang="nl-NL" sz="1000" dirty="0"/>
              <a:t> druk, </a:t>
            </a:r>
            <a:endParaRPr lang="en-US" sz="1000" dirty="0"/>
          </a:p>
          <a:p>
            <a:pPr>
              <a:defRPr/>
            </a:pPr>
            <a:endParaRPr lang="en-US" sz="1000" dirty="0"/>
          </a:p>
          <a:p>
            <a:pPr>
              <a:defRPr/>
            </a:pPr>
            <a:r>
              <a:rPr lang="en-US" sz="1000" dirty="0"/>
              <a:t>Eyana, S.M., E. Masurel, and L. J. Paas (2017) Causation and effectuation behavior of Ethiopian entrepreneurs: Implications on performance of small tourism firms, </a:t>
            </a:r>
            <a:r>
              <a:rPr lang="en-US" sz="1000" i="1" dirty="0"/>
              <a:t>Journal of Small Business and Enterprise Development</a:t>
            </a:r>
            <a:r>
              <a:rPr lang="en-US" sz="1000" dirty="0"/>
              <a:t> (accepted for publication).</a:t>
            </a:r>
          </a:p>
          <a:p>
            <a:pPr>
              <a:defRPr/>
            </a:pPr>
            <a:endParaRPr lang="en-US" sz="1000" dirty="0"/>
          </a:p>
          <a:p>
            <a:pPr>
              <a:defRPr/>
            </a:pPr>
            <a:r>
              <a:rPr lang="en-GB" sz="1000" dirty="0"/>
              <a:t>Masurel, E., and J. </a:t>
            </a:r>
            <a:r>
              <a:rPr lang="en-GB" sz="1000" dirty="0" err="1"/>
              <a:t>Rens</a:t>
            </a:r>
            <a:r>
              <a:rPr lang="en-GB" sz="1000" dirty="0"/>
              <a:t> (2015) How is CSR-intensity related to the entrepreneur’s motivation to engage in in CSR? Empirical evidence from small and medium-sized enterprises in the Dutch construction sector, </a:t>
            </a:r>
            <a:r>
              <a:rPr lang="en-GB" sz="1000" i="1" dirty="0"/>
              <a:t>International Review of Entrepreneurship</a:t>
            </a:r>
            <a:r>
              <a:rPr lang="en-GB" sz="1000" dirty="0"/>
              <a:t>, 13(4), 333-348.</a:t>
            </a:r>
            <a:endParaRPr lang="en-US" sz="1000" dirty="0"/>
          </a:p>
          <a:p>
            <a:pPr>
              <a:spcBef>
                <a:spcPct val="0"/>
              </a:spcBef>
              <a:defRPr/>
            </a:pPr>
            <a:endParaRPr lang="en-US" sz="1000" dirty="0">
              <a:latin typeface="Arial" panose="020B0604020202020204" pitchFamily="34" charset="0"/>
              <a:cs typeface="Arial" panose="020B0604020202020204" pitchFamily="34" charset="0"/>
            </a:endParaRPr>
          </a:p>
          <a:p>
            <a:pPr>
              <a:spcBef>
                <a:spcPct val="0"/>
              </a:spcBef>
              <a:defRPr/>
            </a:pPr>
            <a:r>
              <a:rPr lang="en-US" sz="1000" dirty="0"/>
              <a:t>Mol, M.C., and E. Masurel (2014) Innovation protection in the Dutch printing industry, </a:t>
            </a:r>
            <a:r>
              <a:rPr lang="en-US" sz="1000" i="1" dirty="0"/>
              <a:t>International Journal of Intellectual Property Management</a:t>
            </a:r>
            <a:r>
              <a:rPr lang="en-US" sz="1000" dirty="0"/>
              <a:t>, 7 (1-2), 84-99.</a:t>
            </a:r>
          </a:p>
          <a:p>
            <a:pPr>
              <a:spcBef>
                <a:spcPct val="0"/>
              </a:spcBef>
              <a:defRPr/>
            </a:pPr>
            <a:endParaRPr lang="en-US" sz="1000" dirty="0">
              <a:latin typeface="Arial" panose="020B0604020202020204" pitchFamily="34" charset="0"/>
              <a:cs typeface="Arial" panose="020B0604020202020204" pitchFamily="34" charset="0"/>
            </a:endParaRPr>
          </a:p>
        </p:txBody>
      </p:sp>
      <p:sp>
        <p:nvSpPr>
          <p:cNvPr id="7" name="Rectangle 6"/>
          <p:cNvSpPr/>
          <p:nvPr/>
        </p:nvSpPr>
        <p:spPr>
          <a:xfrm>
            <a:off x="468313" y="1952625"/>
            <a:ext cx="2016125"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prstClr val="white"/>
                </a:solidFill>
              </a:rPr>
              <a:t>Research</a:t>
            </a:r>
            <a:endParaRPr lang="en-US" sz="1200" dirty="0">
              <a:solidFill>
                <a:prstClr val="white"/>
              </a:solidFill>
            </a:endParaRPr>
          </a:p>
        </p:txBody>
      </p:sp>
      <p:sp>
        <p:nvSpPr>
          <p:cNvPr id="9" name="Rectangle 8"/>
          <p:cNvSpPr/>
          <p:nvPr/>
        </p:nvSpPr>
        <p:spPr>
          <a:xfrm>
            <a:off x="468313" y="2517775"/>
            <a:ext cx="2016125"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prstClr val="white"/>
                </a:solidFill>
              </a:rPr>
              <a:t>Management</a:t>
            </a:r>
            <a:endParaRPr lang="en-US" sz="1200" dirty="0">
              <a:solidFill>
                <a:prstClr val="white"/>
              </a:solidFill>
            </a:endParaRPr>
          </a:p>
        </p:txBody>
      </p:sp>
      <p:sp>
        <p:nvSpPr>
          <p:cNvPr id="11" name="Rectangle 10"/>
          <p:cNvSpPr/>
          <p:nvPr/>
        </p:nvSpPr>
        <p:spPr>
          <a:xfrm>
            <a:off x="441325" y="3644900"/>
            <a:ext cx="204311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err="1">
                <a:solidFill>
                  <a:prstClr val="white"/>
                </a:solidFill>
              </a:rPr>
              <a:t>Capacity</a:t>
            </a:r>
            <a:r>
              <a:rPr lang="nl-NL" sz="1200" dirty="0">
                <a:solidFill>
                  <a:prstClr val="white"/>
                </a:solidFill>
              </a:rPr>
              <a:t> building in </a:t>
            </a:r>
            <a:r>
              <a:rPr lang="nl-NL" sz="1200" dirty="0" err="1">
                <a:solidFill>
                  <a:prstClr val="white"/>
                </a:solidFill>
              </a:rPr>
              <a:t>Africa</a:t>
            </a:r>
            <a:endParaRPr lang="en-US" sz="1200" dirty="0">
              <a:solidFill>
                <a:prstClr val="white"/>
              </a:solidFill>
            </a:endParaRPr>
          </a:p>
        </p:txBody>
      </p:sp>
      <p:sp>
        <p:nvSpPr>
          <p:cNvPr id="15" name="Rectangle 14"/>
          <p:cNvSpPr/>
          <p:nvPr/>
        </p:nvSpPr>
        <p:spPr>
          <a:xfrm>
            <a:off x="468313" y="1412875"/>
            <a:ext cx="2016125"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err="1">
                <a:solidFill>
                  <a:prstClr val="white"/>
                </a:solidFill>
              </a:rPr>
              <a:t>Education</a:t>
            </a:r>
            <a:endParaRPr lang="en-US" sz="1200" dirty="0">
              <a:solidFill>
                <a:prstClr val="white"/>
              </a:solidFill>
            </a:endParaRPr>
          </a:p>
        </p:txBody>
      </p:sp>
      <p:sp>
        <p:nvSpPr>
          <p:cNvPr id="12" name="Rectangle 11"/>
          <p:cNvSpPr/>
          <p:nvPr/>
        </p:nvSpPr>
        <p:spPr>
          <a:xfrm>
            <a:off x="468313" y="333375"/>
            <a:ext cx="3503612" cy="71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a:solidFill>
                  <a:prstClr val="white"/>
                </a:solidFill>
              </a:rPr>
              <a:t>Enno Masurel</a:t>
            </a:r>
          </a:p>
          <a:p>
            <a:pPr algn="ctr">
              <a:defRPr/>
            </a:pPr>
            <a:r>
              <a:rPr lang="nl-NL" sz="1200" dirty="0">
                <a:solidFill>
                  <a:prstClr val="white"/>
                </a:solidFill>
              </a:rPr>
              <a:t>Full Professor </a:t>
            </a:r>
            <a:r>
              <a:rPr lang="nl-NL" sz="1200" dirty="0" err="1">
                <a:solidFill>
                  <a:prstClr val="white"/>
                </a:solidFill>
              </a:rPr>
              <a:t>Sustainable</a:t>
            </a:r>
            <a:r>
              <a:rPr lang="nl-NL" sz="1200" dirty="0">
                <a:solidFill>
                  <a:prstClr val="white"/>
                </a:solidFill>
              </a:rPr>
              <a:t> Entrepreneurship</a:t>
            </a:r>
          </a:p>
          <a:p>
            <a:pPr algn="ctr">
              <a:defRPr/>
            </a:pPr>
            <a:r>
              <a:rPr lang="nl-NL" sz="1200" dirty="0">
                <a:solidFill>
                  <a:prstClr val="white"/>
                </a:solidFill>
              </a:rPr>
              <a:t>Vrije Universiteit Amsterdam</a:t>
            </a:r>
          </a:p>
          <a:p>
            <a:pPr algn="ctr">
              <a:defRPr/>
            </a:pPr>
            <a:r>
              <a:rPr lang="nl-NL" sz="1200" dirty="0">
                <a:solidFill>
                  <a:prstClr val="white"/>
                </a:solidFill>
              </a:rPr>
              <a:t>‘Mr. </a:t>
            </a:r>
            <a:r>
              <a:rPr lang="nl-NL" sz="1200" dirty="0" err="1">
                <a:solidFill>
                  <a:prstClr val="white"/>
                </a:solidFill>
              </a:rPr>
              <a:t>Brightside</a:t>
            </a:r>
            <a:r>
              <a:rPr lang="nl-NL" sz="1200" dirty="0">
                <a:solidFill>
                  <a:prstClr val="white"/>
                </a:solidFill>
              </a:rPr>
              <a:t>’</a:t>
            </a:r>
            <a:endParaRPr lang="en-US" sz="1200" dirty="0">
              <a:solidFill>
                <a:prstClr val="white"/>
              </a:solidFill>
            </a:endParaRPr>
          </a:p>
        </p:txBody>
      </p:sp>
      <p:sp>
        <p:nvSpPr>
          <p:cNvPr id="10" name="Rectangle 9"/>
          <p:cNvSpPr/>
          <p:nvPr/>
        </p:nvSpPr>
        <p:spPr>
          <a:xfrm>
            <a:off x="468313" y="3078163"/>
            <a:ext cx="2016125"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dirty="0" err="1">
                <a:solidFill>
                  <a:prstClr val="white"/>
                </a:solidFill>
              </a:rPr>
              <a:t>Valorization</a:t>
            </a:r>
            <a:endParaRPr lang="en-US" sz="1200" dirty="0">
              <a:solidFill>
                <a:prstClr val="white"/>
              </a:solidFill>
            </a:endParaRPr>
          </a:p>
        </p:txBody>
      </p:sp>
      <p:pic>
        <p:nvPicPr>
          <p:cNvPr id="10250" name="Picture 13" descr="Afbeeldingsresultaat voor enno masure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952625"/>
            <a:ext cx="18716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441324" y="4229100"/>
            <a:ext cx="204311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white"/>
                </a:solidFill>
              </a:rPr>
              <a:t>Consultancies and presentations</a:t>
            </a:r>
          </a:p>
        </p:txBody>
      </p:sp>
    </p:spTree>
    <p:extLst>
      <p:ext uri="{BB962C8B-B14F-4D97-AF65-F5344CB8AC3E}">
        <p14:creationId xmlns:p14="http://schemas.microsoft.com/office/powerpoint/2010/main" val="3188177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p:txBody>
          <a:bodyPr>
            <a:normAutofit fontScale="90000"/>
          </a:bodyPr>
          <a:lstStyle/>
          <a:p>
            <a:pPr algn="l"/>
            <a:br>
              <a:rPr lang="en-US" altLang="en-US" b="1"/>
            </a:br>
            <a:br>
              <a:rPr lang="en-US" altLang="en-US" b="1"/>
            </a:br>
            <a:br>
              <a:rPr lang="en-US" altLang="en-US" b="1"/>
            </a:br>
            <a:br>
              <a:rPr lang="en-US" altLang="en-US" b="1"/>
            </a:br>
            <a:br>
              <a:rPr lang="en-US" altLang="en-US" b="1"/>
            </a:br>
            <a:br>
              <a:rPr lang="en-US" altLang="en-US" b="1"/>
            </a:br>
            <a:r>
              <a:rPr lang="en-US" altLang="en-US"/>
              <a:t> </a:t>
            </a:r>
            <a:r>
              <a:rPr lang="en-US" altLang="en-US" sz="2000"/>
              <a:t>Bushman girls enjoy water from the well at Mothomelo </a:t>
            </a:r>
            <a:br>
              <a:rPr lang="en-US" altLang="en-US" b="1"/>
            </a:br>
            <a:br>
              <a:rPr lang="en-US" altLang="en-US" b="1"/>
            </a:br>
            <a:r>
              <a:rPr lang="en-US" altLang="en-US" b="1"/>
              <a:t>Borehole breakthrough </a:t>
            </a:r>
            <a:br>
              <a:rPr lang="en-US" altLang="en-US" b="1"/>
            </a:br>
            <a:r>
              <a:rPr lang="en-US" altLang="en-US" b="1"/>
              <a:t>for Botswana’s Bushmen</a:t>
            </a:r>
            <a:br>
              <a:rPr lang="en-US" altLang="en-US" sz="2000"/>
            </a:br>
            <a:br>
              <a:rPr lang="en-US" altLang="en-US" sz="2000"/>
            </a:br>
            <a:r>
              <a:rPr lang="en-US" altLang="en-US" sz="1400" b="1"/>
              <a:t>Survival International </a:t>
            </a:r>
            <a:r>
              <a:rPr lang="en-US" altLang="en-US" sz="1400"/>
              <a:t>has been speaking to Bushmen from the Central Kalahari Game Reserve as they celebrate drinking water from the Mothomelo borehole for the first time in nine years. It marks a significant step towards their full return to their ancestral lands following a landmark court ruling in 2006. Despite winning Botswana’s longest running court case over four years ago, the Busmen’s fundamental right to water was only recognized this January by Botswana’s appeal court. </a:t>
            </a:r>
            <a:br>
              <a:rPr lang="en-US" altLang="en-US" sz="1400"/>
            </a:br>
            <a:br>
              <a:rPr lang="en-US" altLang="en-US" sz="1400"/>
            </a:br>
            <a:br>
              <a:rPr lang="en-US" altLang="en-US"/>
            </a:br>
            <a:endParaRPr lang="en-US" altLang="en-US" b="1"/>
          </a:p>
        </p:txBody>
      </p:sp>
      <p:sp>
        <p:nvSpPr>
          <p:cNvPr id="3" name="Subtitle 2"/>
          <p:cNvSpPr>
            <a:spLocks noGrp="1"/>
          </p:cNvSpPr>
          <p:nvPr>
            <p:ph type="subTitle" idx="1"/>
          </p:nvPr>
        </p:nvSpPr>
        <p:spPr/>
        <p:txBody>
          <a:bodyPr/>
          <a:lstStyle/>
          <a:p>
            <a:pPr>
              <a:defRPr/>
            </a:pPr>
            <a:endParaRPr lang="en-US" dirty="0"/>
          </a:p>
        </p:txBody>
      </p:sp>
      <p:pic>
        <p:nvPicPr>
          <p:cNvPr id="35844" name="Picture 6" descr="0-girls-playing-with-water-1024_scree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338" y="260350"/>
            <a:ext cx="25209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460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t>Leuke</a:t>
            </a:r>
            <a:r>
              <a:rPr lang="en-US" dirty="0"/>
              <a:t> </a:t>
            </a:r>
            <a:r>
              <a:rPr lang="en-US" dirty="0" err="1"/>
              <a:t>opdracht</a:t>
            </a:r>
            <a:r>
              <a:rPr lang="en-US" dirty="0"/>
              <a:t> </a:t>
            </a:r>
            <a:r>
              <a:rPr lang="en-US" dirty="0" err="1"/>
              <a:t>voor</a:t>
            </a:r>
            <a:r>
              <a:rPr lang="en-US" dirty="0"/>
              <a:t> </a:t>
            </a:r>
            <a:r>
              <a:rPr lang="en-US" dirty="0" err="1"/>
              <a:t>uw</a:t>
            </a:r>
            <a:r>
              <a:rPr lang="en-US" dirty="0"/>
              <a:t> </a:t>
            </a:r>
            <a:r>
              <a:rPr lang="en-US" dirty="0" err="1"/>
              <a:t>leerlingen</a:t>
            </a:r>
            <a:r>
              <a:rPr lang="en-US" dirty="0"/>
              <a:t>:</a:t>
            </a:r>
            <a:br>
              <a:rPr lang="en-US" dirty="0"/>
            </a:br>
            <a:br>
              <a:rPr lang="en-US" dirty="0"/>
            </a:br>
            <a:r>
              <a:rPr lang="en-US" dirty="0"/>
              <a:t>Over de </a:t>
            </a:r>
            <a:r>
              <a:rPr lang="en-US" dirty="0" err="1"/>
              <a:t>rol</a:t>
            </a:r>
            <a:r>
              <a:rPr lang="en-US" dirty="0"/>
              <a:t> van hen </a:t>
            </a:r>
            <a:r>
              <a:rPr lang="en-US" dirty="0" err="1"/>
              <a:t>zelf</a:t>
            </a:r>
            <a:r>
              <a:rPr lang="en-US" dirty="0"/>
              <a:t> in de </a:t>
            </a:r>
            <a:r>
              <a:rPr lang="en-US" dirty="0" err="1"/>
              <a:t>relatie</a:t>
            </a:r>
            <a:r>
              <a:rPr lang="en-US" dirty="0"/>
              <a:t> </a:t>
            </a:r>
            <a:r>
              <a:rPr lang="en-US" dirty="0" err="1"/>
              <a:t>tussen</a:t>
            </a:r>
            <a:r>
              <a:rPr lang="en-US" dirty="0"/>
              <a:t> </a:t>
            </a:r>
            <a:r>
              <a:rPr lang="en-US" dirty="0" err="1"/>
              <a:t>Nederlandse</a:t>
            </a:r>
            <a:r>
              <a:rPr lang="en-US" dirty="0"/>
              <a:t> </a:t>
            </a:r>
            <a:r>
              <a:rPr lang="en-US" dirty="0" err="1"/>
              <a:t>modewinkels</a:t>
            </a:r>
            <a:r>
              <a:rPr lang="en-US" dirty="0"/>
              <a:t> </a:t>
            </a:r>
            <a:r>
              <a:rPr lang="en-US" dirty="0" err="1"/>
              <a:t>en</a:t>
            </a:r>
            <a:r>
              <a:rPr lang="en-US" dirty="0"/>
              <a:t> </a:t>
            </a:r>
            <a:r>
              <a:rPr lang="en-US" dirty="0" err="1"/>
              <a:t>leveranciers</a:t>
            </a:r>
            <a:r>
              <a:rPr lang="en-US" dirty="0"/>
              <a:t> </a:t>
            </a:r>
            <a:r>
              <a:rPr lang="en-US" dirty="0" err="1"/>
              <a:t>uit</a:t>
            </a:r>
            <a:r>
              <a:rPr lang="en-US" dirty="0"/>
              <a:t> </a:t>
            </a:r>
            <a:r>
              <a:rPr lang="en-US" dirty="0" err="1"/>
              <a:t>ontwikkelingslanden</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4797152"/>
            <a:ext cx="2987824" cy="1992855"/>
          </a:xfrm>
          <a:prstGeom prst="rect">
            <a:avLst/>
          </a:prstGeom>
        </p:spPr>
      </p:pic>
    </p:spTree>
    <p:extLst>
      <p:ext uri="{BB962C8B-B14F-4D97-AF65-F5344CB8AC3E}">
        <p14:creationId xmlns:p14="http://schemas.microsoft.com/office/powerpoint/2010/main" val="1638503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42875"/>
            <a:ext cx="7772400" cy="4505325"/>
          </a:xfrm>
        </p:spPr>
        <p:txBody>
          <a:bodyPr/>
          <a:lstStyle/>
          <a:p>
            <a:r>
              <a:rPr lang="en-US" altLang="en-US">
                <a:solidFill>
                  <a:srgbClr val="FF0000"/>
                </a:solidFill>
              </a:rPr>
              <a:t>Beware of </a:t>
            </a:r>
            <a:br>
              <a:rPr lang="en-US" altLang="en-US"/>
            </a:br>
            <a:r>
              <a:rPr lang="en-US" altLang="en-US">
                <a:solidFill>
                  <a:srgbClr val="00B050"/>
                </a:solidFill>
              </a:rPr>
              <a:t>green washing practices</a:t>
            </a:r>
            <a:r>
              <a:rPr lang="en-US" altLang="en-US">
                <a:solidFill>
                  <a:srgbClr val="FF0000"/>
                </a:solidFill>
              </a:rPr>
              <a:t>!</a:t>
            </a:r>
            <a:br>
              <a:rPr lang="en-US" altLang="en-US"/>
            </a:br>
            <a:r>
              <a:rPr lang="en-US" altLang="en-US" sz="2000">
                <a:solidFill>
                  <a:srgbClr val="00B050"/>
                </a:solidFill>
              </a:rPr>
              <a:t>(the unfair practice of firms to present their products and policies as environmentally friendly / sustainable while they are not; </a:t>
            </a:r>
            <a:br>
              <a:rPr lang="en-US" altLang="en-US" sz="2000">
                <a:solidFill>
                  <a:srgbClr val="00B050"/>
                </a:solidFill>
              </a:rPr>
            </a:br>
            <a:r>
              <a:rPr lang="en-US" altLang="en-US" sz="2000">
                <a:solidFill>
                  <a:srgbClr val="00B050"/>
                </a:solidFill>
              </a:rPr>
              <a:t>a.k.a. window dressing)</a:t>
            </a:r>
            <a:br>
              <a:rPr lang="en-US" altLang="en-US" sz="2000"/>
            </a:br>
            <a:br>
              <a:rPr lang="en-US" altLang="en-US" sz="2000"/>
            </a:br>
            <a:endParaRPr lang="nl-NL" altLang="en-US"/>
          </a:p>
        </p:txBody>
      </p:sp>
      <p:pic>
        <p:nvPicPr>
          <p:cNvPr id="22531" name="Picture 2" descr="Greenwashing Cartoon, www.skydeckcartoons.com, Skydeck Cartoons, Tom Fishbur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3189288"/>
            <a:ext cx="425767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172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42875"/>
            <a:ext cx="7772400" cy="4505325"/>
          </a:xfrm>
        </p:spPr>
        <p:txBody>
          <a:bodyPr/>
          <a:lstStyle/>
          <a:p>
            <a:endParaRPr lang="nl-NL" altLang="en-US"/>
          </a:p>
        </p:txBody>
      </p:sp>
      <p:pic>
        <p:nvPicPr>
          <p:cNvPr id="23555" name="Picture 4" descr="futerra-greenwashin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5888"/>
            <a:ext cx="5500688"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827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357188"/>
            <a:ext cx="9144000" cy="1143000"/>
          </a:xfrm>
        </p:spPr>
        <p:txBody>
          <a:bodyPr/>
          <a:lstStyle/>
          <a:p>
            <a:r>
              <a:rPr lang="en-US" altLang="en-US" b="1">
                <a:cs typeface="Times New Roman" pitchFamily="18" charset="0"/>
              </a:rPr>
              <a:t>Shell abandons Alaska Arctic drilling </a:t>
            </a:r>
            <a:endParaRPr lang="en-US" altLang="en-US"/>
          </a:p>
        </p:txBody>
      </p:sp>
      <p:sp>
        <p:nvSpPr>
          <p:cNvPr id="24579" name="AutoShape 2" descr="data:image/jpeg;base64,/9j/4AAQSkZJRgABAQAAAQABAAD/2wBDAAkGBwgHBgkIBwgKCgkLDRYPDQwMDRsUFRAWIB0iIiAdHx8kKDQsJCYxJx8fLT0tMTU3Ojo6Iys/RD84QzQ5Ojf/2wBDAQoKCg0MDRoPDxo3JR8lNzc3Nzc3Nzc3Nzc3Nzc3Nzc3Nzc3Nzc3Nzc3Nzc3Nzc3Nzc3Nzc3Nzc3Nzc3Nzc3Nzf/wAARCABaAHEDASIAAhEBAxEB/8QAHAAAAQUBAQEAAAAAAAAAAAAABQADBAYHAgEI/8QAOxAAAgEDAgQDBQUHAwUAAAAAAQIDAAQRBSEGEjFRE0FhFCIyUnEHI4GRsRUWQlOhwfAkcuFDVIKS0f/EABgBAAMBAQAAAAAAAAAAAAAAAAECAwQA/8QAIREAAgICAgMAAwAAAAAAAAAAAAECEQMhEjETQVEUImH/2gAMAwEAAhEDEQA/AK9EFCASWrnHZa9JVto7WTJ2ACVtzcIaczg4YL5gAb0zZaVpUGs+yweGZY15yDgkVk8NCqEV0Yrd6bqxhIi0y9JI6iBv/lVy60PVY8yXVrdRL80kLKPzIr6zEajGFFZp9revRQwfsqNVLuB4jDqoP967x+NWVg96MQGk3jr92rMO4BNGdIjbR2E00jRj+LJIzWk3d1pXDHBaXsTRS3MkQMaDfJPQmsY1C9m1S6a4u5ZJZXOQPhUegFGmyidhjWtZ/aNwPDkCov8AE7ZJ/CokcQk+O527tnH6UxBbRRRlpG5T2Wotw4zjZR5A+8aHGx7paCLQRopcsHjU9aipdFJCyAp1xg7HypiCYFfCYgrndema5kP3+GUYYZUEeVFR3sLeieblnhKKxBPrXSkRwjBGfOoXMq5Gd+uRtXKuTnfpQ4gZfuD9XEGlsC2DznapOuarcSgNayEcm7fSqnofMNPyMnLk0Xt5CHLE5BwCprk/SEwxU2230PfvBL/Nb86VLktP5QpUxbjH4ahLxhdSWSpGqo5XBcdapNtqMtpxHFOk7eJzZLFtzQC34kg9lGZT0oEeIQ2srKciMbA1nayye/Rkj0fQE/FEptSqqA5X4hWNcYzM94zMxd3bJJPWpk/EiPAjJIeYDGx6/hVZ1S+LhriU5J2WhHySkuQ8EDtR1CSVfZw58NT0z5jaoccpQZwPxO9M84LE9c05bW8l5cLDEACfMnAA7mtaS9jr+Hb3Zc+919PKuRb3Fwf9NGx7kVpPDX2fQBVk1BhI2M8oO1XGLhm2gIa3gVVX5an5UuiqxP2YVFpdyJuW4jkjx8TEdBTk4WeZSucRqF29POtg4hs4lspRyDBG56EVj14ptLlv93TuK6E+bBOHFHFxEY5B138+9NQH77lPnsameMs0JZcdOnnUOUqHEi7b7inXwQP6dcezWYj8wa9a+cSMQQAwoXDcO4YsmQKjy3rKxXl6GljHeiagoy5Jhb2ub+ZSoL7a3YUqemNb+log0y1Wz5W3f61AfRVMobm90Giazp8w/Ok0ydc/1rN5JlOKR3JYWi2iBCTJQDWieRVHQHb6ijkkyeEelAb8mRT35gfwpsbbdsDikgSZZPhRQSTgADc1pOi8J3+m2Ec6TLHNIuXPLncjYfSqVw/aLPxHYRvuhk5z/wCIJ/UCt8tdUsLSFI5GBdtkRRkn8KfNOqSGwQ5Wyu8N2OoW0i80iGORscqsSq/TO4+nSimo8QQadO8EhlOOpRCwH5USmYi1lunQoccsS9N+9DbfSmuLQzKiSuWJZWAJb8T+nSs12zQlSId1f6fqduwS5ViwwBuD/Wsj4sUR6gRty5I2q9S6HqNlLcKJ5TbOM8snVD2XOMY+v/NK4thhRY2DfeZ6E/rVsSSnojlbcdgIOV3U9K67djTMfSpIQkgfLgVpZBBTT1jWz8RiO1C3AluGPlmnm8TkMMYO58vKilnoNz4PimM8pHXFItWzm0gT7OvalRj9mzfL/SlQ5M60VsTTD/qNUmzmneTlLmmOXtipFqsZzluUiqSSoCTsKR+Iow249Nyahai3IUUH3vSnnvkRAEJc+RPSoLFpnLtv3JFTit2O+gxwi2eILTxDkHnUbdwT+ma02CyjsL9vCtZphNC8jzJ7xjCkAjvj3hsOx2rJtBuktdYsZH+ATgE/7vd/vW0TJPGtvc27SKYzlWj64PUYOxHoajnX7I0YNqiFf6tq0kMVta29veWqkEOZfiHqBmiGh621hm1ugiFxzKANgfMCgurSC9JY6dYm7cHnuYQ8L8xz7xUHfrn4vKolto0VpZeJqN3PeTnZA7fxY/h8/wAyak0luyrteifxbrkZjfkcFj28hWR6nHPMzXMgPhlsIT29KOcRXccLNBbnm5fiOc79qASTzz28KSuSikhBjA267/jWnDFpWZs0+ToYgXz8/wBKfiYZHYd+9espWE9sZ+tR1zyg+tVeyKLVwbZx6lq5ilxsFYjv/m1a5bWNq4a1VNlXHSsQ4dupLfV45Y5PDfBGcZrUtG4kCzjxVCgrhiOmaQDg5PQY/dm2+QUq6/eK3/mD86VcJT+BO2+zHhg28aXGnpJMB7zZYGoGrfZnw3EeaK1EMcal5CrHIUDrk5q5wavC1m17IOQcueXOTisZ4/8AtF1HUItS0i0t44obtfDLFveWMA83puKe0xbM4ufZmlk9mP3fiNyZPVMnB/LFNAcwIUEDzJ6VCHT0rzz6n8aPErY7csGJVPhUda1ngjju0msYrHUnEd1GvKWYe6475/tWSqBynOw70/p5YTmVRsBS5IKUR8cmpG165xBo1sgJmiMh8lYH9Ko2s8Ui4DR2ezEFQ/yjzx6mglxbZi8ZlwMZJ9KCSXUrBkRmWNuqg4z9fzO1Rx4k9lcuRxQVQWkltI4uYjIBvzNy479fr1qJHFHJO6xMSObqTt08qhxx83l5dqdhDROHB6HPWr8aXYks3kSXFII3ESjxEzurgY9MVDSAc2PI+VeyXJeRmz8RyfU020pLKTsc4/P/AJoJMQdjUx3A3wwNXbSXiuLMCQbKAfqapq/fAcxyR32xU/Tr57aYJvyE4xilZSMlFbLZzj5UpUP9rtu9KltEvyYlql1p2twvO3IPLO1ZxxFNbyvdzpyySuVjGQQ0RBOcDzyKmySyezn7x/h+Y0Av2LWNuzElm6knc9aTFCpdkYRsHHpSr3ypVsHRzuev5VadC0xmiViPiOc+lVpfiX61e7r3OG7orsfZzuNqjmeki+FdsFavcLeabPDp0E80cRXnlVQUC5699yPLy9DVchUc3M4PINjv1NWnin7rhDh1IvcSTx+dV2De9nfvvvVckAFtbYAGecn196mhSVInLI8krfofiZFVmIDknpy4H+em1MXD8zbDfHbb1p+D4a4uBuKPs4ipsCWGRXTGMgcuRjvXh+AfWuR1rqOHI2YOGT8cnapyMZyCkbll68ik7/4P6UOXzohYXVxbRTG3nliJeM/duV+btStBPfHPzN+RpUZ9ruf+4m/9zSruINH/2Q=="/>
          <p:cNvSpPr>
            <a:spLocks noChangeAspect="1" noChangeArrowheads="1"/>
          </p:cNvSpPr>
          <p:nvPr/>
        </p:nvSpPr>
        <p:spPr bwMode="auto">
          <a:xfrm>
            <a:off x="0" y="-411163"/>
            <a:ext cx="107632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nl-NL" altLang="en-US" sz="1800">
              <a:latin typeface="Arial" charset="0"/>
            </a:endParaRPr>
          </a:p>
        </p:txBody>
      </p:sp>
      <p:sp>
        <p:nvSpPr>
          <p:cNvPr id="24580" name="AutoShape 4" descr="data:image/jpeg;base64,/9j/4AAQSkZJRgABAQAAAQABAAD/2wBDAAkGBwgHBgkIBwgKCgkLDRYPDQwMDRsUFRAWIB0iIiAdHx8kKDQsJCYxJx8fLT0tMTU3Ojo6Iys/RD84QzQ5Ojf/2wBDAQoKCg0MDRoPDxo3JR8lNzc3Nzc3Nzc3Nzc3Nzc3Nzc3Nzc3Nzc3Nzc3Nzc3Nzc3Nzc3Nzc3Nzc3Nzc3Nzc3Nzf/wAARCABaAHEDASIAAhEBAxEB/8QAHAAAAQUBAQEAAAAAAAAAAAAABQADBAYHAgEI/8QAOxAAAgEDAgQDBQUHAwUAAAAAAQIDAAQRBSEGEjFRE0FhFCIyUnEHI4GRsRUWQlOhwfAkcuFDVIKS0f/EABgBAAMBAQAAAAAAAAAAAAAAAAECAwQA/8QAIREAAgICAgMAAwAAAAAAAAAAAAECEQMhEjETQVEUImH/2gAMAwEAAhEDEQA/AK9EFCASWrnHZa9JVto7WTJ2ACVtzcIaczg4YL5gAb0zZaVpUGs+yweGZY15yDgkVk8NCqEV0Yrd6bqxhIi0y9JI6iBv/lVy60PVY8yXVrdRL80kLKPzIr6zEajGFFZp9revRQwfsqNVLuB4jDqoP967x+NWVg96MQGk3jr92rMO4BNGdIjbR2E00jRj+LJIzWk3d1pXDHBaXsTRS3MkQMaDfJPQmsY1C9m1S6a4u5ZJZXOQPhUegFGmyidhjWtZ/aNwPDkCov8AE7ZJ/CokcQk+O527tnH6UxBbRRRlpG5T2Wotw4zjZR5A+8aHGx7paCLQRopcsHjU9aipdFJCyAp1xg7HypiCYFfCYgrndema5kP3+GUYYZUEeVFR3sLeieblnhKKxBPrXSkRwjBGfOoXMq5Gd+uRtXKuTnfpQ4gZfuD9XEGlsC2DznapOuarcSgNayEcm7fSqnofMNPyMnLk0Xt5CHLE5BwCprk/SEwxU2230PfvBL/Nb86VLktP5QpUxbjH4ahLxhdSWSpGqo5XBcdapNtqMtpxHFOk7eJzZLFtzQC34kg9lGZT0oEeIQ2srKciMbA1nayye/Rkj0fQE/FEptSqqA5X4hWNcYzM94zMxd3bJJPWpk/EiPAjJIeYDGx6/hVZ1S+LhriU5J2WhHySkuQ8EDtR1CSVfZw58NT0z5jaoccpQZwPxO9M84LE9c05bW8l5cLDEACfMnAA7mtaS9jr+Hb3Zc+919PKuRb3Fwf9NGx7kVpPDX2fQBVk1BhI2M8oO1XGLhm2gIa3gVVX5an5UuiqxP2YVFpdyJuW4jkjx8TEdBTk4WeZSucRqF29POtg4hs4lspRyDBG56EVj14ptLlv93TuK6E+bBOHFHFxEY5B138+9NQH77lPnsameMs0JZcdOnnUOUqHEi7b7inXwQP6dcezWYj8wa9a+cSMQQAwoXDcO4YsmQKjy3rKxXl6GljHeiagoy5Jhb2ub+ZSoL7a3YUqemNb+log0y1Wz5W3f61AfRVMobm90Giazp8w/Ok0ydc/1rN5JlOKR3JYWi2iBCTJQDWieRVHQHb6ijkkyeEelAb8mRT35gfwpsbbdsDikgSZZPhRQSTgADc1pOi8J3+m2Ec6TLHNIuXPLncjYfSqVw/aLPxHYRvuhk5z/wCIJ/UCt8tdUsLSFI5GBdtkRRkn8KfNOqSGwQ5Wyu8N2OoW0i80iGORscqsSq/TO4+nSimo8QQadO8EhlOOpRCwH5USmYi1lunQoccsS9N+9DbfSmuLQzKiSuWJZWAJb8T+nSs12zQlSId1f6fqduwS5ViwwBuD/Wsj4sUR6gRty5I2q9S6HqNlLcKJ5TbOM8snVD2XOMY+v/NK4thhRY2DfeZ6E/rVsSSnojlbcdgIOV3U9K67djTMfSpIQkgfLgVpZBBTT1jWz8RiO1C3AluGPlmnm8TkMMYO58vKilnoNz4PimM8pHXFItWzm0gT7OvalRj9mzfL/SlQ5M60VsTTD/qNUmzmneTlLmmOXtipFqsZzluUiqSSoCTsKR+Iow249Nyahai3IUUH3vSnnvkRAEJc+RPSoLFpnLtv3JFTit2O+gxwi2eILTxDkHnUbdwT+ma02CyjsL9vCtZphNC8jzJ7xjCkAjvj3hsOx2rJtBuktdYsZH+ATgE/7vd/vW0TJPGtvc27SKYzlWj64PUYOxHoajnX7I0YNqiFf6tq0kMVta29veWqkEOZfiHqBmiGh621hm1ugiFxzKANgfMCgurSC9JY6dYm7cHnuYQ8L8xz7xUHfrn4vKolto0VpZeJqN3PeTnZA7fxY/h8/wAyak0luyrteifxbrkZjfkcFj28hWR6nHPMzXMgPhlsIT29KOcRXccLNBbnm5fiOc79qASTzz28KSuSikhBjA267/jWnDFpWZs0+ToYgXz8/wBKfiYZHYd+9espWE9sZ+tR1zyg+tVeyKLVwbZx6lq5ilxsFYjv/m1a5bWNq4a1VNlXHSsQ4dupLfV45Y5PDfBGcZrUtG4kCzjxVCgrhiOmaQDg5PQY/dm2+QUq6/eK3/mD86VcJT+BO2+zHhg28aXGnpJMB7zZYGoGrfZnw3EeaK1EMcal5CrHIUDrk5q5wavC1m17IOQcueXOTisZ4/8AtF1HUItS0i0t44obtfDLFveWMA83puKe0xbM4ufZmlk9mP3fiNyZPVMnB/LFNAcwIUEDzJ6VCHT0rzz6n8aPErY7csGJVPhUda1ngjju0msYrHUnEd1GvKWYe6475/tWSqBynOw70/p5YTmVRsBS5IKUR8cmpG165xBo1sgJmiMh8lYH9Ko2s8Ui4DR2ezEFQ/yjzx6mglxbZi8ZlwMZJ9KCSXUrBkRmWNuqg4z9fzO1Rx4k9lcuRxQVQWkltI4uYjIBvzNy479fr1qJHFHJO6xMSObqTt08qhxx83l5dqdhDROHB6HPWr8aXYks3kSXFII3ESjxEzurgY9MVDSAc2PI+VeyXJeRmz8RyfU020pLKTsc4/P/AJoJMQdjUx3A3wwNXbSXiuLMCQbKAfqapq/fAcxyR32xU/Tr57aYJvyE4xilZSMlFbLZzj5UpUP9rtu9KltEvyYlql1p2twvO3IPLO1ZxxFNbyvdzpyySuVjGQQ0RBOcDzyKmySyezn7x/h+Y0Av2LWNuzElm6knc9aTFCpdkYRsHHpSr3ypVsHRzuev5VadC0xmiViPiOc+lVpfiX61e7r3OG7orsfZzuNqjmeki+FdsFavcLeabPDp0E80cRXnlVQUC5699yPLy9DVchUc3M4PINjv1NWnin7rhDh1IvcSTx+dV2De9nfvvvVckAFtbYAGecn196mhSVInLI8krfofiZFVmIDknpy4H+em1MXD8zbDfHbb1p+D4a4uBuKPs4ipsCWGRXTGMgcuRjvXh+AfWuR1rqOHI2YOGT8cnapyMZyCkbll68ik7/4P6UOXzohYXVxbRTG3nliJeM/duV+btStBPfHPzN+RpUZ9ruf+4m/9zSruINH/2Q=="/>
          <p:cNvSpPr>
            <a:spLocks noChangeAspect="1" noChangeArrowheads="1"/>
          </p:cNvSpPr>
          <p:nvPr/>
        </p:nvSpPr>
        <p:spPr bwMode="auto">
          <a:xfrm>
            <a:off x="0" y="-411163"/>
            <a:ext cx="107632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nl-NL" altLang="en-US" sz="1800">
              <a:latin typeface="Arial" charset="0"/>
            </a:endParaRPr>
          </a:p>
        </p:txBody>
      </p:sp>
      <p:sp>
        <p:nvSpPr>
          <p:cNvPr id="24581" name="Rectangle 2"/>
          <p:cNvSpPr>
            <a:spLocks noChangeArrowheads="1"/>
          </p:cNvSpPr>
          <p:nvPr/>
        </p:nvSpPr>
        <p:spPr bwMode="auto">
          <a:xfrm>
            <a:off x="1763713" y="446088"/>
            <a:ext cx="5903912"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200">
              <a:latin typeface="Times New Roman" pitchFamily="18" charset="0"/>
              <a:cs typeface="Times New Roman" pitchFamily="18" charset="0"/>
            </a:endParaRPr>
          </a:p>
          <a:p>
            <a:pPr>
              <a:spcBef>
                <a:spcPct val="0"/>
              </a:spcBef>
              <a:buFontTx/>
              <a:buNone/>
            </a:pPr>
            <a:endParaRPr lang="en-US" altLang="en-US" sz="1200">
              <a:latin typeface="Times New Roman" pitchFamily="18" charset="0"/>
              <a:cs typeface="Times New Roman" pitchFamily="18" charset="0"/>
            </a:endParaRPr>
          </a:p>
          <a:p>
            <a:pPr>
              <a:spcBef>
                <a:spcPct val="0"/>
              </a:spcBef>
              <a:buFontTx/>
              <a:buNone/>
            </a:pPr>
            <a:endParaRPr lang="en-US" altLang="en-US" sz="1200">
              <a:latin typeface="Times New Roman" pitchFamily="18" charset="0"/>
              <a:cs typeface="Times New Roman" pitchFamily="18" charset="0"/>
            </a:endParaRPr>
          </a:p>
          <a:p>
            <a:pPr>
              <a:spcBef>
                <a:spcPct val="0"/>
              </a:spcBef>
              <a:buFontTx/>
              <a:buNone/>
            </a:pPr>
            <a:endParaRPr lang="en-US" altLang="en-US" sz="1200">
              <a:latin typeface="Times New Roman" pitchFamily="18" charset="0"/>
              <a:cs typeface="Times New Roman" pitchFamily="18" charset="0"/>
            </a:endParaRPr>
          </a:p>
          <a:p>
            <a:pPr>
              <a:spcBef>
                <a:spcPct val="0"/>
              </a:spcBef>
              <a:buFontTx/>
              <a:buNone/>
            </a:pPr>
            <a:endParaRPr lang="en-US" altLang="en-US" sz="1200">
              <a:latin typeface="Times New Roman" pitchFamily="18" charset="0"/>
              <a:cs typeface="Times New Roman" pitchFamily="18" charset="0"/>
            </a:endParaRPr>
          </a:p>
          <a:p>
            <a:pPr algn="just">
              <a:spcBef>
                <a:spcPct val="0"/>
              </a:spcBef>
              <a:buFontTx/>
              <a:buNone/>
            </a:pPr>
            <a:r>
              <a:rPr lang="en-US" altLang="en-US" sz="1200">
                <a:latin typeface="Times New Roman" pitchFamily="18" charset="0"/>
                <a:cs typeface="Times New Roman" pitchFamily="18" charset="0"/>
              </a:rPr>
              <a:t>Oil giant’s US president says hugely controversial drilling operations off Alaska will stop for ‘foreseeable future’ as drilling finds little oil and gas. The Transocean Polar Pioneer, a semi-submersible drilling unit leased by Shell, was used to explore Arctic deposits. Shell has abandoned its controversial drilling operations in the Alaskan Arctic in the </a:t>
            </a:r>
            <a:r>
              <a:rPr lang="en-US" altLang="en-US" sz="1200">
                <a:latin typeface="Times New Roman" pitchFamily="18" charset="0"/>
                <a:cs typeface="Times New Roman" pitchFamily="18" charset="0"/>
                <a:hlinkClick r:id="rId2"/>
              </a:rPr>
              <a:t>face of mounting opposition</a:t>
            </a:r>
            <a:r>
              <a:rPr lang="en-US" altLang="en-US" sz="1200">
                <a:latin typeface="Times New Roman" pitchFamily="18" charset="0"/>
                <a:cs typeface="Times New Roman" pitchFamily="18" charset="0"/>
              </a:rPr>
              <a:t> in what jubilant environmentalists described as “an unmitigated defeat” for big oil. The Anglo-Dutch company had repeatedly stressed the enormous hydrocarbon potential of the far north region in public, but in private began to admit it had been surprised by the popular opposition it faced. Shell said today it had made a marginal discovery of oil and gas with its summer exploration in the Chukchi Sea but not enough to continue to the search for the “foreseeable” future. </a:t>
            </a:r>
          </a:p>
          <a:p>
            <a:pPr algn="just">
              <a:spcBef>
                <a:spcPct val="0"/>
              </a:spcBef>
              <a:buFontTx/>
              <a:buNone/>
            </a:pPr>
            <a:endParaRPr lang="en-US" altLang="en-US" sz="1200">
              <a:latin typeface="Times New Roman" pitchFamily="18" charset="0"/>
              <a:cs typeface="Times New Roman" pitchFamily="18" charset="0"/>
            </a:endParaRPr>
          </a:p>
          <a:p>
            <a:pPr algn="just">
              <a:spcBef>
                <a:spcPct val="0"/>
              </a:spcBef>
              <a:buFontTx/>
              <a:buNone/>
            </a:pPr>
            <a:r>
              <a:rPr lang="en-US" altLang="en-US" sz="1200">
                <a:latin typeface="Times New Roman" pitchFamily="18" charset="0"/>
                <a:cs typeface="Times New Roman" pitchFamily="18" charset="0"/>
              </a:rPr>
              <a:t>Source: </a:t>
            </a:r>
            <a:r>
              <a:rPr lang="en-US" altLang="en-US" sz="1200">
                <a:latin typeface="Times New Roman" pitchFamily="18" charset="0"/>
                <a:cs typeface="Times New Roman" pitchFamily="18" charset="0"/>
                <a:hlinkClick r:id="rId3"/>
              </a:rPr>
              <a:t>www.theguardian.com</a:t>
            </a:r>
            <a:endParaRPr lang="en-US" altLang="en-US" sz="1200">
              <a:latin typeface="Times New Roman" pitchFamily="18" charset="0"/>
            </a:endParaRPr>
          </a:p>
          <a:p>
            <a:pPr algn="just">
              <a:spcBef>
                <a:spcPct val="0"/>
              </a:spcBef>
              <a:buFontTx/>
              <a:buNone/>
            </a:pPr>
            <a:endParaRPr lang="en-US" altLang="en-US" sz="2400">
              <a:latin typeface="Times New Roman" pitchFamily="18" charset="0"/>
            </a:endParaRPr>
          </a:p>
        </p:txBody>
      </p:sp>
      <p:pic>
        <p:nvPicPr>
          <p:cNvPr id="24582" name="Picture 1"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075" y="3789363"/>
            <a:ext cx="24955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3"/>
          <p:cNvSpPr>
            <a:spLocks noChangeArrowheads="1"/>
          </p:cNvSpPr>
          <p:nvPr/>
        </p:nvSpPr>
        <p:spPr bwMode="auto">
          <a:xfrm>
            <a:off x="0" y="1952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4584" name="Rectangle 3"/>
          <p:cNvSpPr>
            <a:spLocks noChangeArrowheads="1"/>
          </p:cNvSpPr>
          <p:nvPr/>
        </p:nvSpPr>
        <p:spPr bwMode="auto">
          <a:xfrm>
            <a:off x="179388" y="5445125"/>
            <a:ext cx="89296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b="1">
              <a:latin typeface="Arial" charset="0"/>
            </a:endParaRPr>
          </a:p>
          <a:p>
            <a:pPr algn="ctr" eaLnBrk="1" hangingPunct="1">
              <a:spcBef>
                <a:spcPct val="0"/>
              </a:spcBef>
              <a:buFontTx/>
              <a:buNone/>
            </a:pPr>
            <a:r>
              <a:rPr lang="en-US" altLang="en-US" sz="1800" b="1">
                <a:latin typeface="Arial" charset="0"/>
              </a:rPr>
              <a:t>Our approach:</a:t>
            </a:r>
          </a:p>
          <a:p>
            <a:pPr algn="ctr" eaLnBrk="1" hangingPunct="1">
              <a:spcBef>
                <a:spcPct val="0"/>
              </a:spcBef>
              <a:buFontTx/>
              <a:buNone/>
            </a:pPr>
            <a:r>
              <a:rPr lang="en-US" altLang="en-US" sz="1800">
                <a:latin typeface="Arial" charset="0"/>
              </a:rPr>
              <a:t>“We are committed to protect the environment, respect our neighbours, cause no harm to people, and help the world move towards a lower-carbon future”</a:t>
            </a:r>
          </a:p>
          <a:p>
            <a:pPr algn="ctr" eaLnBrk="1" hangingPunct="1">
              <a:spcBef>
                <a:spcPct val="0"/>
              </a:spcBef>
              <a:buFontTx/>
              <a:buNone/>
            </a:pPr>
            <a:r>
              <a:rPr lang="en-US" altLang="en-US" sz="1800">
                <a:latin typeface="Arial" charset="0"/>
              </a:rPr>
              <a:t>Source: </a:t>
            </a:r>
            <a:r>
              <a:rPr lang="en-US" altLang="en-US" sz="1800">
                <a:latin typeface="Arial" charset="0"/>
                <a:hlinkClick r:id="rId5"/>
              </a:rPr>
              <a:t>www.shell.com/sustainability/environment.html</a:t>
            </a:r>
            <a:endParaRPr lang="en-US" altLang="en-US" sz="1800">
              <a:latin typeface="Arial" charset="0"/>
            </a:endParaRPr>
          </a:p>
        </p:txBody>
      </p:sp>
    </p:spTree>
    <p:extLst>
      <p:ext uri="{BB962C8B-B14F-4D97-AF65-F5344CB8AC3E}">
        <p14:creationId xmlns:p14="http://schemas.microsoft.com/office/powerpoint/2010/main" val="2841958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357188"/>
            <a:ext cx="9144000" cy="1143000"/>
          </a:xfrm>
        </p:spPr>
        <p:txBody>
          <a:bodyPr/>
          <a:lstStyle/>
          <a:p>
            <a:r>
              <a:rPr lang="en-US" altLang="en-US" b="1">
                <a:cs typeface="Times New Roman" pitchFamily="18" charset="0"/>
              </a:rPr>
              <a:t>Shell abandons Alaska Arctic drilling </a:t>
            </a:r>
            <a:endParaRPr lang="en-US" altLang="en-US"/>
          </a:p>
        </p:txBody>
      </p:sp>
      <p:sp>
        <p:nvSpPr>
          <p:cNvPr id="25603" name="AutoShape 2" descr="data:image/jpeg;base64,/9j/4AAQSkZJRgABAQAAAQABAAD/2wBDAAkGBwgHBgkIBwgKCgkLDRYPDQwMDRsUFRAWIB0iIiAdHx8kKDQsJCYxJx8fLT0tMTU3Ojo6Iys/RD84QzQ5Ojf/2wBDAQoKCg0MDRoPDxo3JR8lNzc3Nzc3Nzc3Nzc3Nzc3Nzc3Nzc3Nzc3Nzc3Nzc3Nzc3Nzc3Nzc3Nzc3Nzc3Nzc3Nzf/wAARCABaAHEDASIAAhEBAxEB/8QAHAAAAQUBAQEAAAAAAAAAAAAABQADBAYHAgEI/8QAOxAAAgEDAgQDBQUHAwUAAAAAAQIDAAQRBSEGEjFRE0FhFCIyUnEHI4GRsRUWQlOhwfAkcuFDVIKS0f/EABgBAAMBAQAAAAAAAAAAAAAAAAECAwQA/8QAIREAAgICAgMAAwAAAAAAAAAAAAECEQMhEjETQVEUImH/2gAMAwEAAhEDEQA/AK9EFCASWrnHZa9JVto7WTJ2ACVtzcIaczg4YL5gAb0zZaVpUGs+yweGZY15yDgkVk8NCqEV0Yrd6bqxhIi0y9JI6iBv/lVy60PVY8yXVrdRL80kLKPzIr6zEajGFFZp9revRQwfsqNVLuB4jDqoP967x+NWVg96MQGk3jr92rMO4BNGdIjbR2E00jRj+LJIzWk3d1pXDHBaXsTRS3MkQMaDfJPQmsY1C9m1S6a4u5ZJZXOQPhUegFGmyidhjWtZ/aNwPDkCov8AE7ZJ/CokcQk+O527tnH6UxBbRRRlpG5T2Wotw4zjZR5A+8aHGx7paCLQRopcsHjU9aipdFJCyAp1xg7HypiCYFfCYgrndema5kP3+GUYYZUEeVFR3sLeieblnhKKxBPrXSkRwjBGfOoXMq5Gd+uRtXKuTnfpQ4gZfuD9XEGlsC2DznapOuarcSgNayEcm7fSqnofMNPyMnLk0Xt5CHLE5BwCprk/SEwxU2230PfvBL/Nb86VLktP5QpUxbjH4ahLxhdSWSpGqo5XBcdapNtqMtpxHFOk7eJzZLFtzQC34kg9lGZT0oEeIQ2srKciMbA1nayye/Rkj0fQE/FEptSqqA5X4hWNcYzM94zMxd3bJJPWpk/EiPAjJIeYDGx6/hVZ1S+LhriU5J2WhHySkuQ8EDtR1CSVfZw58NT0z5jaoccpQZwPxO9M84LE9c05bW8l5cLDEACfMnAA7mtaS9jr+Hb3Zc+919PKuRb3Fwf9NGx7kVpPDX2fQBVk1BhI2M8oO1XGLhm2gIa3gVVX5an5UuiqxP2YVFpdyJuW4jkjx8TEdBTk4WeZSucRqF29POtg4hs4lspRyDBG56EVj14ptLlv93TuK6E+bBOHFHFxEY5B138+9NQH77lPnsameMs0JZcdOnnUOUqHEi7b7inXwQP6dcezWYj8wa9a+cSMQQAwoXDcO4YsmQKjy3rKxXl6GljHeiagoy5Jhb2ub+ZSoL7a3YUqemNb+log0y1Wz5W3f61AfRVMobm90Giazp8w/Ok0ydc/1rN5JlOKR3JYWi2iBCTJQDWieRVHQHb6ijkkyeEelAb8mRT35gfwpsbbdsDikgSZZPhRQSTgADc1pOi8J3+m2Ec6TLHNIuXPLncjYfSqVw/aLPxHYRvuhk5z/wCIJ/UCt8tdUsLSFI5GBdtkRRkn8KfNOqSGwQ5Wyu8N2OoW0i80iGORscqsSq/TO4+nSimo8QQadO8EhlOOpRCwH5USmYi1lunQoccsS9N+9DbfSmuLQzKiSuWJZWAJb8T+nSs12zQlSId1f6fqduwS5ViwwBuD/Wsj4sUR6gRty5I2q9S6HqNlLcKJ5TbOM8snVD2XOMY+v/NK4thhRY2DfeZ6E/rVsSSnojlbcdgIOV3U9K67djTMfSpIQkgfLgVpZBBTT1jWz8RiO1C3AluGPlmnm8TkMMYO58vKilnoNz4PimM8pHXFItWzm0gT7OvalRj9mzfL/SlQ5M60VsTTD/qNUmzmneTlLmmOXtipFqsZzluUiqSSoCTsKR+Iow249Nyahai3IUUH3vSnnvkRAEJc+RPSoLFpnLtv3JFTit2O+gxwi2eILTxDkHnUbdwT+ma02CyjsL9vCtZphNC8jzJ7xjCkAjvj3hsOx2rJtBuktdYsZH+ATgE/7vd/vW0TJPGtvc27SKYzlWj64PUYOxHoajnX7I0YNqiFf6tq0kMVta29veWqkEOZfiHqBmiGh621hm1ugiFxzKANgfMCgurSC9JY6dYm7cHnuYQ8L8xz7xUHfrn4vKolto0VpZeJqN3PeTnZA7fxY/h8/wAyak0luyrteifxbrkZjfkcFj28hWR6nHPMzXMgPhlsIT29KOcRXccLNBbnm5fiOc79qASTzz28KSuSikhBjA267/jWnDFpWZs0+ToYgXz8/wBKfiYZHYd+9espWE9sZ+tR1zyg+tVeyKLVwbZx6lq5ilxsFYjv/m1a5bWNq4a1VNlXHSsQ4dupLfV45Y5PDfBGcZrUtG4kCzjxVCgrhiOmaQDg5PQY/dm2+QUq6/eK3/mD86VcJT+BO2+zHhg28aXGnpJMB7zZYGoGrfZnw3EeaK1EMcal5CrHIUDrk5q5wavC1m17IOQcueXOTisZ4/8AtF1HUItS0i0t44obtfDLFveWMA83puKe0xbM4ufZmlk9mP3fiNyZPVMnB/LFNAcwIUEDzJ6VCHT0rzz6n8aPErY7csGJVPhUda1ngjju0msYrHUnEd1GvKWYe6475/tWSqBynOw70/p5YTmVRsBS5IKUR8cmpG165xBo1sgJmiMh8lYH9Ko2s8Ui4DR2ezEFQ/yjzx6mglxbZi8ZlwMZJ9KCSXUrBkRmWNuqg4z9fzO1Rx4k9lcuRxQVQWkltI4uYjIBvzNy479fr1qJHFHJO6xMSObqTt08qhxx83l5dqdhDROHB6HPWr8aXYks3kSXFII3ESjxEzurgY9MVDSAc2PI+VeyXJeRmz8RyfU020pLKTsc4/P/AJoJMQdjUx3A3wwNXbSXiuLMCQbKAfqapq/fAcxyR32xU/Tr57aYJvyE4xilZSMlFbLZzj5UpUP9rtu9KltEvyYlql1p2twvO3IPLO1ZxxFNbyvdzpyySuVjGQQ0RBOcDzyKmySyezn7x/h+Y0Av2LWNuzElm6knc9aTFCpdkYRsHHpSr3ypVsHRzuev5VadC0xmiViPiOc+lVpfiX61e7r3OG7orsfZzuNqjmeki+FdsFavcLeabPDp0E80cRXnlVQUC5699yPLy9DVchUc3M4PINjv1NWnin7rhDh1IvcSTx+dV2De9nfvvvVckAFtbYAGecn196mhSVInLI8krfofiZFVmIDknpy4H+em1MXD8zbDfHbb1p+D4a4uBuKPs4ipsCWGRXTGMgcuRjvXh+AfWuR1rqOHI2YOGT8cnapyMZyCkbll68ik7/4P6UOXzohYXVxbRTG3nliJeM/duV+btStBPfHPzN+RpUZ9ruf+4m/9zSruINH/2Q=="/>
          <p:cNvSpPr>
            <a:spLocks noChangeAspect="1" noChangeArrowheads="1"/>
          </p:cNvSpPr>
          <p:nvPr/>
        </p:nvSpPr>
        <p:spPr bwMode="auto">
          <a:xfrm>
            <a:off x="0" y="-411163"/>
            <a:ext cx="107632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nl-NL" altLang="en-US" sz="1800">
              <a:latin typeface="Arial" charset="0"/>
            </a:endParaRPr>
          </a:p>
        </p:txBody>
      </p:sp>
      <p:sp>
        <p:nvSpPr>
          <p:cNvPr id="25604" name="AutoShape 4" descr="data:image/jpeg;base64,/9j/4AAQSkZJRgABAQAAAQABAAD/2wBDAAkGBwgHBgkIBwgKCgkLDRYPDQwMDRsUFRAWIB0iIiAdHx8kKDQsJCYxJx8fLT0tMTU3Ojo6Iys/RD84QzQ5Ojf/2wBDAQoKCg0MDRoPDxo3JR8lNzc3Nzc3Nzc3Nzc3Nzc3Nzc3Nzc3Nzc3Nzc3Nzc3Nzc3Nzc3Nzc3Nzc3Nzc3Nzc3Nzf/wAARCABaAHEDASIAAhEBAxEB/8QAHAAAAQUBAQEAAAAAAAAAAAAABQADBAYHAgEI/8QAOxAAAgEDAgQDBQUHAwUAAAAAAQIDAAQRBSEGEjFRE0FhFCIyUnEHI4GRsRUWQlOhwfAkcuFDVIKS0f/EABgBAAMBAQAAAAAAAAAAAAAAAAECAwQA/8QAIREAAgICAgMAAwAAAAAAAAAAAAECEQMhEjETQVEUImH/2gAMAwEAAhEDEQA/AK9EFCASWrnHZa9JVto7WTJ2ACVtzcIaczg4YL5gAb0zZaVpUGs+yweGZY15yDgkVk8NCqEV0Yrd6bqxhIi0y9JI6iBv/lVy60PVY8yXVrdRL80kLKPzIr6zEajGFFZp9revRQwfsqNVLuB4jDqoP967x+NWVg96MQGk3jr92rMO4BNGdIjbR2E00jRj+LJIzWk3d1pXDHBaXsTRS3MkQMaDfJPQmsY1C9m1S6a4u5ZJZXOQPhUegFGmyidhjWtZ/aNwPDkCov8AE7ZJ/CokcQk+O527tnH6UxBbRRRlpG5T2Wotw4zjZR5A+8aHGx7paCLQRopcsHjU9aipdFJCyAp1xg7HypiCYFfCYgrndema5kP3+GUYYZUEeVFR3sLeieblnhKKxBPrXSkRwjBGfOoXMq5Gd+uRtXKuTnfpQ4gZfuD9XEGlsC2DznapOuarcSgNayEcm7fSqnofMNPyMnLk0Xt5CHLE5BwCprk/SEwxU2230PfvBL/Nb86VLktP5QpUxbjH4ahLxhdSWSpGqo5XBcdapNtqMtpxHFOk7eJzZLFtzQC34kg9lGZT0oEeIQ2srKciMbA1nayye/Rkj0fQE/FEptSqqA5X4hWNcYzM94zMxd3bJJPWpk/EiPAjJIeYDGx6/hVZ1S+LhriU5J2WhHySkuQ8EDtR1CSVfZw58NT0z5jaoccpQZwPxO9M84LE9c05bW8l5cLDEACfMnAA7mtaS9jr+Hb3Zc+919PKuRb3Fwf9NGx7kVpPDX2fQBVk1BhI2M8oO1XGLhm2gIa3gVVX5an5UuiqxP2YVFpdyJuW4jkjx8TEdBTk4WeZSucRqF29POtg4hs4lspRyDBG56EVj14ptLlv93TuK6E+bBOHFHFxEY5B138+9NQH77lPnsameMs0JZcdOnnUOUqHEi7b7inXwQP6dcezWYj8wa9a+cSMQQAwoXDcO4YsmQKjy3rKxXl6GljHeiagoy5Jhb2ub+ZSoL7a3YUqemNb+log0y1Wz5W3f61AfRVMobm90Giazp8w/Ok0ydc/1rN5JlOKR3JYWi2iBCTJQDWieRVHQHb6ijkkyeEelAb8mRT35gfwpsbbdsDikgSZZPhRQSTgADc1pOi8J3+m2Ec6TLHNIuXPLncjYfSqVw/aLPxHYRvuhk5z/wCIJ/UCt8tdUsLSFI5GBdtkRRkn8KfNOqSGwQ5Wyu8N2OoW0i80iGORscqsSq/TO4+nSimo8QQadO8EhlOOpRCwH5USmYi1lunQoccsS9N+9DbfSmuLQzKiSuWJZWAJb8T+nSs12zQlSId1f6fqduwS5ViwwBuD/Wsj4sUR6gRty5I2q9S6HqNlLcKJ5TbOM8snVD2XOMY+v/NK4thhRY2DfeZ6E/rVsSSnojlbcdgIOV3U9K67djTMfSpIQkgfLgVpZBBTT1jWz8RiO1C3AluGPlmnm8TkMMYO58vKilnoNz4PimM8pHXFItWzm0gT7OvalRj9mzfL/SlQ5M60VsTTD/qNUmzmneTlLmmOXtipFqsZzluUiqSSoCTsKR+Iow249Nyahai3IUUH3vSnnvkRAEJc+RPSoLFpnLtv3JFTit2O+gxwi2eILTxDkHnUbdwT+ma02CyjsL9vCtZphNC8jzJ7xjCkAjvj3hsOx2rJtBuktdYsZH+ATgE/7vd/vW0TJPGtvc27SKYzlWj64PUYOxHoajnX7I0YNqiFf6tq0kMVta29veWqkEOZfiHqBmiGh621hm1ugiFxzKANgfMCgurSC9JY6dYm7cHnuYQ8L8xz7xUHfrn4vKolto0VpZeJqN3PeTnZA7fxY/h8/wAyak0luyrteifxbrkZjfkcFj28hWR6nHPMzXMgPhlsIT29KOcRXccLNBbnm5fiOc79qASTzz28KSuSikhBjA267/jWnDFpWZs0+ToYgXz8/wBKfiYZHYd+9espWE9sZ+tR1zyg+tVeyKLVwbZx6lq5ilxsFYjv/m1a5bWNq4a1VNlXHSsQ4dupLfV45Y5PDfBGcZrUtG4kCzjxVCgrhiOmaQDg5PQY/dm2+QUq6/eK3/mD86VcJT+BO2+zHhg28aXGnpJMB7zZYGoGrfZnw3EeaK1EMcal5CrHIUDrk5q5wavC1m17IOQcueXOTisZ4/8AtF1HUItS0i0t44obtfDLFveWMA83puKe0xbM4ufZmlk9mP3fiNyZPVMnB/LFNAcwIUEDzJ6VCHT0rzz6n8aPErY7csGJVPhUda1ngjju0msYrHUnEd1GvKWYe6475/tWSqBynOw70/p5YTmVRsBS5IKUR8cmpG165xBo1sgJmiMh8lYH9Ko2s8Ui4DR2ezEFQ/yjzx6mglxbZi8ZlwMZJ9KCSXUrBkRmWNuqg4z9fzO1Rx4k9lcuRxQVQWkltI4uYjIBvzNy479fr1qJHFHJO6xMSObqTt08qhxx83l5dqdhDROHB6HPWr8aXYks3kSXFII3ESjxEzurgY9MVDSAc2PI+VeyXJeRmz8RyfU020pLKTsc4/P/AJoJMQdjUx3A3wwNXbSXiuLMCQbKAfqapq/fAcxyR32xU/Tr57aYJvyE4xilZSMlFbLZzj5UpUP9rtu9KltEvyYlql1p2twvO3IPLO1ZxxFNbyvdzpyySuVjGQQ0RBOcDzyKmySyezn7x/h+Y0Av2LWNuzElm6knc9aTFCpdkYRsHHpSr3ypVsHRzuev5VadC0xmiViPiOc+lVpfiX61e7r3OG7orsfZzuNqjmeki+FdsFavcLeabPDp0E80cRXnlVQUC5699yPLy9DVchUc3M4PINjv1NWnin7rhDh1IvcSTx+dV2De9nfvvvVckAFtbYAGecn196mhSVInLI8krfofiZFVmIDknpy4H+em1MXD8zbDfHbb1p+D4a4uBuKPs4ipsCWGRXTGMgcuRjvXh+AfWuR1rqOHI2YOGT8cnapyMZyCkbll68ik7/4P6UOXzohYXVxbRTG3nliJeM/duV+btStBPfHPzN+RpUZ9ruf+4m/9zSruINH/2Q=="/>
          <p:cNvSpPr>
            <a:spLocks noChangeAspect="1" noChangeArrowheads="1"/>
          </p:cNvSpPr>
          <p:nvPr/>
        </p:nvSpPr>
        <p:spPr bwMode="auto">
          <a:xfrm>
            <a:off x="0" y="-411163"/>
            <a:ext cx="107632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nl-NL" altLang="en-US" sz="1800">
              <a:latin typeface="Arial" charset="0"/>
            </a:endParaRPr>
          </a:p>
        </p:txBody>
      </p:sp>
      <p:sp>
        <p:nvSpPr>
          <p:cNvPr id="25605" name="Rectangle 2"/>
          <p:cNvSpPr>
            <a:spLocks noChangeArrowheads="1"/>
          </p:cNvSpPr>
          <p:nvPr/>
        </p:nvSpPr>
        <p:spPr bwMode="auto">
          <a:xfrm>
            <a:off x="1763713" y="446088"/>
            <a:ext cx="5903912"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200">
              <a:latin typeface="Times New Roman" pitchFamily="18" charset="0"/>
              <a:cs typeface="Times New Roman" pitchFamily="18" charset="0"/>
            </a:endParaRPr>
          </a:p>
          <a:p>
            <a:pPr>
              <a:spcBef>
                <a:spcPct val="0"/>
              </a:spcBef>
              <a:buFontTx/>
              <a:buNone/>
            </a:pPr>
            <a:endParaRPr lang="en-US" altLang="en-US" sz="1200">
              <a:latin typeface="Times New Roman" pitchFamily="18" charset="0"/>
              <a:cs typeface="Times New Roman" pitchFamily="18" charset="0"/>
            </a:endParaRPr>
          </a:p>
          <a:p>
            <a:pPr>
              <a:spcBef>
                <a:spcPct val="0"/>
              </a:spcBef>
              <a:buFontTx/>
              <a:buNone/>
            </a:pPr>
            <a:endParaRPr lang="en-US" altLang="en-US" sz="1200">
              <a:latin typeface="Times New Roman" pitchFamily="18" charset="0"/>
              <a:cs typeface="Times New Roman" pitchFamily="18" charset="0"/>
            </a:endParaRPr>
          </a:p>
          <a:p>
            <a:pPr>
              <a:spcBef>
                <a:spcPct val="0"/>
              </a:spcBef>
              <a:buFontTx/>
              <a:buNone/>
            </a:pPr>
            <a:endParaRPr lang="en-US" altLang="en-US" sz="1200">
              <a:latin typeface="Times New Roman" pitchFamily="18" charset="0"/>
              <a:cs typeface="Times New Roman" pitchFamily="18" charset="0"/>
            </a:endParaRPr>
          </a:p>
          <a:p>
            <a:pPr>
              <a:spcBef>
                <a:spcPct val="0"/>
              </a:spcBef>
              <a:buFontTx/>
              <a:buNone/>
            </a:pPr>
            <a:endParaRPr lang="en-US" altLang="en-US" sz="1200">
              <a:latin typeface="Times New Roman" pitchFamily="18" charset="0"/>
              <a:cs typeface="Times New Roman" pitchFamily="18" charset="0"/>
            </a:endParaRPr>
          </a:p>
          <a:p>
            <a:pPr algn="just">
              <a:spcBef>
                <a:spcPct val="0"/>
              </a:spcBef>
              <a:buFontTx/>
              <a:buNone/>
            </a:pPr>
            <a:r>
              <a:rPr lang="en-US" altLang="en-US" sz="1200">
                <a:latin typeface="Times New Roman" pitchFamily="18" charset="0"/>
                <a:cs typeface="Times New Roman" pitchFamily="18" charset="0"/>
              </a:rPr>
              <a:t>Oil giant’s US president says hugely controversial drilling operations off Alaska will stop for ‘foreseeable future’ as drilling finds little oil and gas. The Transocean Polar Pioneer, a semi-submersible drilling unit leased by Shell, was used to explore Arctic deposits. Shell has abandoned its controversial drilling operations in the Alaskan Arctic in the </a:t>
            </a:r>
            <a:r>
              <a:rPr lang="en-US" altLang="en-US" sz="1200">
                <a:latin typeface="Times New Roman" pitchFamily="18" charset="0"/>
                <a:cs typeface="Times New Roman" pitchFamily="18" charset="0"/>
                <a:hlinkClick r:id="rId2"/>
              </a:rPr>
              <a:t>face of mounting opposition</a:t>
            </a:r>
            <a:r>
              <a:rPr lang="en-US" altLang="en-US" sz="1200">
                <a:latin typeface="Times New Roman" pitchFamily="18" charset="0"/>
                <a:cs typeface="Times New Roman" pitchFamily="18" charset="0"/>
              </a:rPr>
              <a:t> in what jubilant environmentalists described as “an unmitigated defeat” for big oil. The Anglo-Dutch company had repeatedly stressed the enormous hydrocarbon potential of the far north region in public, but in private began to admit it had been surprised by the popular opposition it faced. Shell said today it had made a marginal discovery of oil and gas with its summer exploration in the Chukchi Sea but not enough to continue to the search for the “foreseeable” future. </a:t>
            </a:r>
          </a:p>
          <a:p>
            <a:pPr algn="just">
              <a:spcBef>
                <a:spcPct val="0"/>
              </a:spcBef>
              <a:buFontTx/>
              <a:buNone/>
            </a:pPr>
            <a:endParaRPr lang="en-US" altLang="en-US" sz="1200">
              <a:latin typeface="Times New Roman" pitchFamily="18" charset="0"/>
              <a:cs typeface="Times New Roman" pitchFamily="18" charset="0"/>
            </a:endParaRPr>
          </a:p>
          <a:p>
            <a:pPr algn="just">
              <a:spcBef>
                <a:spcPct val="0"/>
              </a:spcBef>
              <a:buFontTx/>
              <a:buNone/>
            </a:pPr>
            <a:r>
              <a:rPr lang="en-US" altLang="en-US" sz="1200">
                <a:latin typeface="Times New Roman" pitchFamily="18" charset="0"/>
                <a:cs typeface="Times New Roman" pitchFamily="18" charset="0"/>
              </a:rPr>
              <a:t>Source: </a:t>
            </a:r>
            <a:r>
              <a:rPr lang="en-US" altLang="en-US" sz="1200">
                <a:latin typeface="Times New Roman" pitchFamily="18" charset="0"/>
                <a:cs typeface="Times New Roman" pitchFamily="18" charset="0"/>
                <a:hlinkClick r:id="rId3"/>
              </a:rPr>
              <a:t>www.theguardian.com</a:t>
            </a:r>
            <a:endParaRPr lang="en-US" altLang="en-US" sz="1200">
              <a:latin typeface="Times New Roman" pitchFamily="18" charset="0"/>
            </a:endParaRPr>
          </a:p>
          <a:p>
            <a:pPr algn="just">
              <a:spcBef>
                <a:spcPct val="0"/>
              </a:spcBef>
              <a:buFontTx/>
              <a:buNone/>
            </a:pPr>
            <a:endParaRPr lang="en-US" altLang="en-US" sz="2400">
              <a:latin typeface="Times New Roman" pitchFamily="18" charset="0"/>
            </a:endParaRPr>
          </a:p>
        </p:txBody>
      </p:sp>
      <p:pic>
        <p:nvPicPr>
          <p:cNvPr id="25606" name="Picture 1"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075" y="3789363"/>
            <a:ext cx="24955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3"/>
          <p:cNvSpPr>
            <a:spLocks noChangeArrowheads="1"/>
          </p:cNvSpPr>
          <p:nvPr/>
        </p:nvSpPr>
        <p:spPr bwMode="auto">
          <a:xfrm>
            <a:off x="0" y="1952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5608" name="Rectangle 3"/>
          <p:cNvSpPr>
            <a:spLocks noChangeArrowheads="1"/>
          </p:cNvSpPr>
          <p:nvPr/>
        </p:nvSpPr>
        <p:spPr bwMode="auto">
          <a:xfrm>
            <a:off x="179388" y="5445125"/>
            <a:ext cx="89296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800" b="1">
              <a:latin typeface="Arial" charset="0"/>
            </a:endParaRPr>
          </a:p>
          <a:p>
            <a:pPr algn="ctr" eaLnBrk="1" hangingPunct="1">
              <a:spcBef>
                <a:spcPct val="0"/>
              </a:spcBef>
              <a:buFontTx/>
              <a:buNone/>
            </a:pPr>
            <a:r>
              <a:rPr lang="en-US" altLang="en-US" sz="1800" b="1">
                <a:latin typeface="Arial" charset="0"/>
              </a:rPr>
              <a:t>Our approach:</a:t>
            </a:r>
          </a:p>
          <a:p>
            <a:pPr algn="ctr" eaLnBrk="1" hangingPunct="1">
              <a:spcBef>
                <a:spcPct val="0"/>
              </a:spcBef>
              <a:buFontTx/>
              <a:buNone/>
            </a:pPr>
            <a:r>
              <a:rPr lang="en-US" altLang="en-US" sz="1800">
                <a:latin typeface="Arial" charset="0"/>
              </a:rPr>
              <a:t>“We are committed to protect the environment, respect our neighbours, cause no harm to people, and help the world move towards a lower-carbon future”</a:t>
            </a:r>
          </a:p>
          <a:p>
            <a:pPr algn="ctr" eaLnBrk="1" hangingPunct="1">
              <a:spcBef>
                <a:spcPct val="0"/>
              </a:spcBef>
              <a:buFontTx/>
              <a:buNone/>
            </a:pPr>
            <a:r>
              <a:rPr lang="en-US" altLang="en-US" sz="1800">
                <a:latin typeface="Arial" charset="0"/>
              </a:rPr>
              <a:t>Source: </a:t>
            </a:r>
            <a:r>
              <a:rPr lang="en-US" altLang="en-US" sz="1800">
                <a:latin typeface="Arial" charset="0"/>
                <a:hlinkClick r:id="rId5"/>
              </a:rPr>
              <a:t>www.shell.com/sustainability/environment.html</a:t>
            </a:r>
            <a:endParaRPr lang="en-US" altLang="en-US" sz="1800">
              <a:latin typeface="Arial" charset="0"/>
            </a:endParaRPr>
          </a:p>
        </p:txBody>
      </p:sp>
      <p:sp>
        <p:nvSpPr>
          <p:cNvPr id="25609" name="Rectangle 1"/>
          <p:cNvSpPr>
            <a:spLocks noChangeArrowheads="1"/>
          </p:cNvSpPr>
          <p:nvPr/>
        </p:nvSpPr>
        <p:spPr bwMode="auto">
          <a:xfrm rot="-1155140">
            <a:off x="0" y="2828925"/>
            <a:ext cx="685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FF0000"/>
                </a:solidFill>
                <a:latin typeface="Arial" charset="0"/>
              </a:rPr>
              <a:t>Gazprom to resume Kara Sea drilling</a:t>
            </a:r>
          </a:p>
          <a:p>
            <a:pPr eaLnBrk="1" hangingPunct="1">
              <a:spcBef>
                <a:spcPct val="0"/>
              </a:spcBef>
              <a:buFontTx/>
              <a:buNone/>
            </a:pPr>
            <a:r>
              <a:rPr lang="en-US" altLang="en-US" sz="1800">
                <a:solidFill>
                  <a:srgbClr val="FF0000"/>
                </a:solidFill>
                <a:latin typeface="Arial" charset="0"/>
              </a:rPr>
              <a:t>Announces tender for rig, supply and service vessels for drilling the Leningradskaya gas field. </a:t>
            </a:r>
          </a:p>
        </p:txBody>
      </p:sp>
      <p:pic>
        <p:nvPicPr>
          <p:cNvPr id="2561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294063"/>
            <a:ext cx="229235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0661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Nog </a:t>
            </a:r>
            <a:r>
              <a:rPr lang="en-US" dirty="0" err="1"/>
              <a:t>een</a:t>
            </a:r>
            <a:r>
              <a:rPr lang="en-US" dirty="0"/>
              <a:t> </a:t>
            </a:r>
            <a:r>
              <a:rPr lang="en-US" dirty="0" err="1"/>
              <a:t>leuke</a:t>
            </a:r>
            <a:r>
              <a:rPr lang="en-US" dirty="0"/>
              <a:t> </a:t>
            </a:r>
            <a:r>
              <a:rPr lang="en-US" dirty="0" err="1"/>
              <a:t>opdracht</a:t>
            </a:r>
            <a:r>
              <a:rPr lang="en-US" dirty="0"/>
              <a:t> </a:t>
            </a:r>
            <a:r>
              <a:rPr lang="en-US" dirty="0" err="1"/>
              <a:t>voor</a:t>
            </a:r>
            <a:r>
              <a:rPr lang="en-US" dirty="0"/>
              <a:t> </a:t>
            </a:r>
            <a:r>
              <a:rPr lang="en-US" dirty="0" err="1"/>
              <a:t>uw</a:t>
            </a:r>
            <a:r>
              <a:rPr lang="en-US" dirty="0"/>
              <a:t> </a:t>
            </a:r>
            <a:r>
              <a:rPr lang="en-US" dirty="0" err="1"/>
              <a:t>leerlingen</a:t>
            </a:r>
            <a:r>
              <a:rPr lang="en-US" dirty="0"/>
              <a:t>:</a:t>
            </a:r>
            <a:br>
              <a:rPr lang="en-US" dirty="0"/>
            </a:br>
            <a:br>
              <a:rPr lang="en-US" dirty="0"/>
            </a:br>
            <a:r>
              <a:rPr lang="en-US" dirty="0"/>
              <a:t>Over de </a:t>
            </a:r>
            <a:r>
              <a:rPr lang="en-US" dirty="0" err="1"/>
              <a:t>rol</a:t>
            </a:r>
            <a:r>
              <a:rPr lang="en-US" dirty="0"/>
              <a:t> van hen </a:t>
            </a:r>
            <a:r>
              <a:rPr lang="en-US" dirty="0" err="1"/>
              <a:t>zelf</a:t>
            </a:r>
            <a:r>
              <a:rPr lang="en-US" dirty="0"/>
              <a:t>, </a:t>
            </a:r>
            <a:r>
              <a:rPr lang="en-US" dirty="0" err="1"/>
              <a:t>hun</a:t>
            </a:r>
            <a:r>
              <a:rPr lang="en-US" dirty="0"/>
              <a:t> smartphones </a:t>
            </a:r>
            <a:r>
              <a:rPr lang="en-US" dirty="0" err="1"/>
              <a:t>en</a:t>
            </a:r>
            <a:r>
              <a:rPr lang="en-US" dirty="0"/>
              <a:t> </a:t>
            </a:r>
            <a:r>
              <a:rPr lang="en-US" dirty="0" err="1"/>
              <a:t>producenten</a:t>
            </a:r>
            <a:r>
              <a:rPr lang="en-US" dirty="0"/>
              <a:t> in </a:t>
            </a:r>
            <a:r>
              <a:rPr lang="en-US" dirty="0" err="1"/>
              <a:t>ontwikkelingslanden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8684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Samengevat</a:t>
            </a:r>
            <a:endParaRPr lang="en-US" dirty="0"/>
          </a:p>
        </p:txBody>
      </p:sp>
      <p:sp>
        <p:nvSpPr>
          <p:cNvPr id="3" name="Content Placeholder 2"/>
          <p:cNvSpPr>
            <a:spLocks noGrp="1"/>
          </p:cNvSpPr>
          <p:nvPr>
            <p:ph idx="1"/>
          </p:nvPr>
        </p:nvSpPr>
        <p:spPr/>
        <p:txBody>
          <a:bodyPr>
            <a:normAutofit/>
          </a:bodyPr>
          <a:lstStyle/>
          <a:p>
            <a:r>
              <a:rPr lang="en-US" dirty="0" err="1"/>
              <a:t>Introductie</a:t>
            </a:r>
            <a:endParaRPr lang="en-US" dirty="0"/>
          </a:p>
          <a:p>
            <a:r>
              <a:rPr lang="en-US" dirty="0" err="1"/>
              <a:t>Achtergronden</a:t>
            </a:r>
            <a:r>
              <a:rPr lang="en-US" dirty="0"/>
              <a:t> van </a:t>
            </a:r>
            <a:r>
              <a:rPr lang="en-US" dirty="0" err="1"/>
              <a:t>ondernemerschap</a:t>
            </a:r>
            <a:endParaRPr lang="en-US" dirty="0"/>
          </a:p>
          <a:p>
            <a:r>
              <a:rPr lang="en-US" dirty="0"/>
              <a:t>Causation/Effectuation</a:t>
            </a:r>
          </a:p>
          <a:p>
            <a:r>
              <a:rPr lang="en-US" dirty="0"/>
              <a:t>SWOT-</a:t>
            </a:r>
            <a:r>
              <a:rPr lang="en-US" dirty="0" err="1"/>
              <a:t>analyse</a:t>
            </a:r>
            <a:endParaRPr lang="en-US" dirty="0"/>
          </a:p>
          <a:p>
            <a:r>
              <a:rPr lang="en-US" dirty="0" err="1"/>
              <a:t>Vijfkrachtenmodel</a:t>
            </a:r>
            <a:r>
              <a:rPr lang="en-US" dirty="0"/>
              <a:t> van Porter</a:t>
            </a:r>
          </a:p>
          <a:p>
            <a:r>
              <a:rPr lang="en-US" dirty="0"/>
              <a:t>Business Model Canvas 2017*</a:t>
            </a:r>
          </a:p>
          <a:p>
            <a:r>
              <a:rPr lang="en-US" dirty="0" err="1"/>
              <a:t>Maatschappelijk</a:t>
            </a:r>
            <a:r>
              <a:rPr lang="en-US" dirty="0"/>
              <a:t> </a:t>
            </a:r>
            <a:r>
              <a:rPr lang="en-US" dirty="0" err="1"/>
              <a:t>verantwoord</a:t>
            </a:r>
            <a:r>
              <a:rPr lang="en-US" dirty="0"/>
              <a:t> </a:t>
            </a:r>
            <a:r>
              <a:rPr lang="en-US" dirty="0" err="1"/>
              <a:t>ondernemen</a:t>
            </a:r>
            <a:endParaRPr lang="en-US" dirty="0"/>
          </a:p>
        </p:txBody>
      </p:sp>
    </p:spTree>
    <p:extLst>
      <p:ext uri="{BB962C8B-B14F-4D97-AF65-F5344CB8AC3E}">
        <p14:creationId xmlns:p14="http://schemas.microsoft.com/office/powerpoint/2010/main" val="400331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ubTitle" idx="1"/>
          </p:nvPr>
        </p:nvSpPr>
        <p:spPr/>
        <p:txBody>
          <a:bodyPr>
            <a:normAutofit fontScale="55000" lnSpcReduction="20000"/>
          </a:bodyPr>
          <a:lstStyle/>
          <a:p>
            <a:pPr>
              <a:defRPr/>
            </a:pPr>
            <a:endParaRPr lang="nl-NL" dirty="0"/>
          </a:p>
          <a:p>
            <a:pPr>
              <a:defRPr/>
            </a:pPr>
            <a:r>
              <a:rPr lang="nl-NL" b="1" dirty="0">
                <a:solidFill>
                  <a:schemeClr val="tx1"/>
                </a:solidFill>
              </a:rPr>
              <a:t>Veel succes gewenst!</a:t>
            </a:r>
          </a:p>
          <a:p>
            <a:pPr>
              <a:defRPr/>
            </a:pPr>
            <a:endParaRPr lang="nl-NL" b="1" dirty="0">
              <a:solidFill>
                <a:schemeClr val="tx1"/>
              </a:solidFill>
            </a:endParaRPr>
          </a:p>
          <a:p>
            <a:pPr>
              <a:defRPr/>
            </a:pPr>
            <a:r>
              <a:rPr lang="nl-NL" b="1" dirty="0">
                <a:solidFill>
                  <a:schemeClr val="tx1"/>
                </a:solidFill>
              </a:rPr>
              <a:t>Vragen?</a:t>
            </a:r>
          </a:p>
          <a:p>
            <a:pPr>
              <a:defRPr/>
            </a:pPr>
            <a:endParaRPr lang="nl-NL" b="1" dirty="0">
              <a:solidFill>
                <a:schemeClr val="tx1"/>
              </a:solidFill>
            </a:endParaRPr>
          </a:p>
          <a:p>
            <a:pPr>
              <a:defRPr/>
            </a:pPr>
            <a:r>
              <a:rPr lang="nl-NL" b="1" dirty="0">
                <a:solidFill>
                  <a:schemeClr val="tx1"/>
                </a:solidFill>
              </a:rPr>
              <a:t>U kunt me altijd mailen: e.masurel@vu.nl</a:t>
            </a:r>
          </a:p>
        </p:txBody>
      </p:sp>
      <p:pic>
        <p:nvPicPr>
          <p:cNvPr id="14339" name="Picture 7" descr="t_race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341438"/>
            <a:ext cx="352742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8"/>
          <p:cNvSpPr>
            <a:spLocks noGrp="1" noChangeArrowheads="1"/>
          </p:cNvSpPr>
          <p:nvPr>
            <p:ph type="ctrTitle"/>
          </p:nvPr>
        </p:nvSpPr>
        <p:spPr>
          <a:xfrm>
            <a:off x="755650" y="2133600"/>
            <a:ext cx="7772400" cy="1470025"/>
          </a:xfrm>
        </p:spPr>
        <p:txBody>
          <a:bodyPr/>
          <a:lstStyle/>
          <a:p>
            <a:r>
              <a:rPr lang="nl-NL" altLang="en-US"/>
              <a:t>                         </a:t>
            </a:r>
          </a:p>
        </p:txBody>
      </p:sp>
    </p:spTree>
    <p:extLst>
      <p:ext uri="{BB962C8B-B14F-4D97-AF65-F5344CB8AC3E}">
        <p14:creationId xmlns:p14="http://schemas.microsoft.com/office/powerpoint/2010/main" val="429075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Wie</a:t>
            </a:r>
            <a:r>
              <a:rPr lang="en-US" dirty="0"/>
              <a:t> bent u?</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138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Achtergronden</a:t>
            </a:r>
            <a:r>
              <a:rPr lang="en-US" dirty="0"/>
              <a:t> van </a:t>
            </a:r>
            <a:r>
              <a:rPr lang="en-US" dirty="0" err="1"/>
              <a:t>ondenemerschap</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969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normAutofit fontScale="90000"/>
          </a:bodyPr>
          <a:lstStyle/>
          <a:p>
            <a:pPr eaLnBrk="1" hangingPunct="1"/>
            <a:r>
              <a:rPr lang="en-US" altLang="en-US"/>
              <a:t>Entrepreneurship is the creation, discovery and exploitation of value-adding opportunities</a:t>
            </a:r>
          </a:p>
        </p:txBody>
      </p:sp>
      <p:sp>
        <p:nvSpPr>
          <p:cNvPr id="3" name="Subtitle 2"/>
          <p:cNvSpPr>
            <a:spLocks noGrp="1"/>
          </p:cNvSpPr>
          <p:nvPr>
            <p:ph type="subTitle" idx="1"/>
          </p:nvPr>
        </p:nvSpPr>
        <p:spPr/>
        <p:txBody>
          <a:bodyPr/>
          <a:lstStyle/>
          <a:p>
            <a:pPr eaLnBrk="1" hangingPunct="1">
              <a:defRPr/>
            </a:pPr>
            <a:endParaRPr lang="nl-NL" dirty="0"/>
          </a:p>
          <a:p>
            <a:pPr eaLnBrk="1" hangingPunct="1">
              <a:defRPr/>
            </a:pPr>
            <a:endParaRPr lang="nl-NL" dirty="0"/>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149725"/>
            <a:ext cx="396557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812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1125538"/>
            <a:ext cx="7772400" cy="2474912"/>
          </a:xfrm>
        </p:spPr>
        <p:txBody>
          <a:bodyPr/>
          <a:lstStyle/>
          <a:p>
            <a:r>
              <a:rPr lang="en-US" altLang="en-US" sz="4000"/>
              <a:t>The valley of entrepreneurial death</a:t>
            </a:r>
          </a:p>
        </p:txBody>
      </p:sp>
      <p:sp>
        <p:nvSpPr>
          <p:cNvPr id="3" name="Subtitle 2"/>
          <p:cNvSpPr>
            <a:spLocks noGrp="1"/>
          </p:cNvSpPr>
          <p:nvPr>
            <p:ph type="subTitle" idx="1"/>
          </p:nvPr>
        </p:nvSpPr>
        <p:spPr>
          <a:xfrm>
            <a:off x="1357313" y="3357563"/>
            <a:ext cx="6400800" cy="2324100"/>
          </a:xfrm>
        </p:spPr>
        <p:txBody>
          <a:bodyPr/>
          <a:lstStyle/>
          <a:p>
            <a:pPr>
              <a:defRPr/>
            </a:pPr>
            <a:endParaRPr lang="en-US" sz="2000" dirty="0"/>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0138" y="2997200"/>
            <a:ext cx="4570412"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60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normAutofit fontScale="90000"/>
          </a:bodyPr>
          <a:lstStyle/>
          <a:p>
            <a:pPr eaLnBrk="1" hangingPunct="1"/>
            <a:r>
              <a:rPr lang="en-US" altLang="en-US"/>
              <a:t>Entrepreneurship is the creation, discovery and exploitation of value-adding opportunities</a:t>
            </a:r>
          </a:p>
        </p:txBody>
      </p:sp>
      <p:sp>
        <p:nvSpPr>
          <p:cNvPr id="3" name="Subtitle 2"/>
          <p:cNvSpPr>
            <a:spLocks noGrp="1"/>
          </p:cNvSpPr>
          <p:nvPr>
            <p:ph type="subTitle" idx="1"/>
          </p:nvPr>
        </p:nvSpPr>
        <p:spPr/>
        <p:txBody>
          <a:bodyPr/>
          <a:lstStyle/>
          <a:p>
            <a:pPr eaLnBrk="1" hangingPunct="1">
              <a:defRPr/>
            </a:pPr>
            <a:endParaRPr lang="nl-NL" dirty="0"/>
          </a:p>
          <a:p>
            <a:pPr eaLnBrk="1" hangingPunct="1">
              <a:defRPr/>
            </a:pPr>
            <a:endParaRPr lang="nl-NL" dirty="0"/>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149725"/>
            <a:ext cx="396557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611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1655</Words>
  <Application>Microsoft Office PowerPoint</Application>
  <PresentationFormat>Diavoorstelling (4:3)</PresentationFormat>
  <Paragraphs>262</Paragraphs>
  <Slides>48</Slides>
  <Notes>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48</vt:i4>
      </vt:variant>
    </vt:vector>
  </HeadingPairs>
  <TitlesOfParts>
    <vt:vector size="54" baseType="lpstr">
      <vt:lpstr>Arial</vt:lpstr>
      <vt:lpstr>Calibri</vt:lpstr>
      <vt:lpstr>Times New Roman</vt:lpstr>
      <vt:lpstr>Wingdings</vt:lpstr>
      <vt:lpstr>Office Theme</vt:lpstr>
      <vt:lpstr>Document</vt:lpstr>
      <vt:lpstr>Ondernemen</vt:lpstr>
      <vt:lpstr>Agenda</vt:lpstr>
      <vt:lpstr>Introductie</vt:lpstr>
      <vt:lpstr>  </vt:lpstr>
      <vt:lpstr>Wie bent u?</vt:lpstr>
      <vt:lpstr>Achtergronden van ondenemerschap</vt:lpstr>
      <vt:lpstr>Entrepreneurship is the creation, discovery and exploitation of value-adding opportunities</vt:lpstr>
      <vt:lpstr>The valley of entrepreneurial death</vt:lpstr>
      <vt:lpstr>Entrepreneurship is the creation, discovery and exploitation of value-adding opportunities</vt:lpstr>
      <vt:lpstr>PowerPoint-presentatie</vt:lpstr>
      <vt:lpstr>  Entrepreneurship is everywhere, not only in the western world  </vt:lpstr>
      <vt:lpstr>  Many types of entrepreneurs  </vt:lpstr>
      <vt:lpstr>  Many types of entrepreneurs  </vt:lpstr>
      <vt:lpstr>Causation/Effectuation</vt:lpstr>
      <vt:lpstr>Causation/Effectuation</vt:lpstr>
      <vt:lpstr>Maar wat kun je met deze kennis doen?</vt:lpstr>
      <vt:lpstr>SWOT-analyse</vt:lpstr>
      <vt:lpstr>SWOT-analyse</vt:lpstr>
      <vt:lpstr>Voorbeeld van een SWOT-analyse</vt:lpstr>
      <vt:lpstr>Vijfkrachtenmodel van Porter</vt:lpstr>
      <vt:lpstr>PowerPoint-presentatie</vt:lpstr>
      <vt:lpstr>        Het vijfkrachtenmodel van Porter helpt om de relatieve machtspositie van de onderneming te bepalen ten opzichte van afnemers, leveranciers, concurrenten, nieuwe toetreders en substituten (én overheid…). Denk daarbij aan uniciteit en aantallen maar ook aan bijvoorbeeld de gunfactor.</vt:lpstr>
      <vt:lpstr>Business Model Canvas 2017*</vt:lpstr>
      <vt:lpstr>PowerPoint-presentatie</vt:lpstr>
      <vt:lpstr> Toegevoegd aan het traditionele BMC</vt:lpstr>
      <vt:lpstr>PowerPoint-presentatie</vt:lpstr>
      <vt:lpstr>MVO is het leiden van een commerciële of niet-winstgedreven organisatie door het maken van vrijwillige, gebalanceerde keuzes tussen de economische aspecten, sociale aspecten en ecologische aspecten van de bedrijfsvoering</vt:lpstr>
      <vt:lpstr>MVO is ook: dé  Manier Van Ondernemen</vt:lpstr>
      <vt:lpstr>MVO-beleid op stakeholders afstemmen</vt:lpstr>
      <vt:lpstr> You are CEO of Company X What do you prefer?</vt:lpstr>
      <vt:lpstr>Macht, legitimiteit en urgentie van stakeholders</vt:lpstr>
      <vt:lpstr>Instrumenten voor MVO-integratie</vt:lpstr>
      <vt:lpstr>Balanced Scorecard</vt:lpstr>
      <vt:lpstr>PowerPoint-presentatie</vt:lpstr>
      <vt:lpstr>PowerPoint-presentatie</vt:lpstr>
      <vt:lpstr> Sustainable Balanced Scorecard</vt:lpstr>
      <vt:lpstr>A dilemma…</vt:lpstr>
      <vt:lpstr>Outrage as Botswana Bushmen denied access to water    </vt:lpstr>
      <vt:lpstr> Sustainable Balanced Scorecard</vt:lpstr>
      <vt:lpstr>       Bushman girls enjoy water from the well at Mothomelo   Borehole breakthrough  for Botswana’s Bushmen  Survival International has been speaking to Bushmen from the Central Kalahari Game Reserve as they celebrate drinking water from the Mothomelo borehole for the first time in nine years. It marks a significant step towards their full return to their ancestral lands following a landmark court ruling in 2006. Despite winning Botswana’s longest running court case over four years ago, the Busmen’s fundamental right to water was only recognized this January by Botswana’s appeal court.    </vt:lpstr>
      <vt:lpstr>Leuke opdracht voor uw leerlingen:  Over de rol van hen zelf in de relatie tussen Nederlandse modewinkels en leveranciers uit ontwikkelingslanden</vt:lpstr>
      <vt:lpstr>Beware of  green washing practices! (the unfair practice of firms to present their products and policies as environmentally friendly / sustainable while they are not;  a.k.a. window dressing)  </vt:lpstr>
      <vt:lpstr>PowerPoint-presentatie</vt:lpstr>
      <vt:lpstr>Shell abandons Alaska Arctic drilling </vt:lpstr>
      <vt:lpstr>Shell abandons Alaska Arctic drilling </vt:lpstr>
      <vt:lpstr>Nog een leuke opdracht voor uw leerlingen:  Over de rol van hen zelf, hun smartphones en producenten in ontwikkelingslanden</vt:lpstr>
      <vt:lpstr>Samengevat</vt:lpstr>
      <vt:lpstr>                         </vt:lpstr>
    </vt:vector>
  </TitlesOfParts>
  <Company>Vrije Universiteit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Ondernemen</dc:title>
  <dc:creator>Masurel, E.</dc:creator>
  <cp:lastModifiedBy>Hans Goudsmit</cp:lastModifiedBy>
  <cp:revision>23</cp:revision>
  <dcterms:created xsi:type="dcterms:W3CDTF">2017-10-25T09:55:07Z</dcterms:created>
  <dcterms:modified xsi:type="dcterms:W3CDTF">2018-02-09T14:00:03Z</dcterms:modified>
</cp:coreProperties>
</file>