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media1.mp4" ContentType="video/unknown"/>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eldia">
    <p:spTree>
      <p:nvGrpSpPr>
        <p:cNvPr id="1" name=""/>
        <p:cNvGrpSpPr/>
        <p:nvPr/>
      </p:nvGrpSpPr>
      <p:grpSpPr>
        <a:xfrm>
          <a:off x="0" y="0"/>
          <a:ext cx="0" cy="0"/>
          <a:chOff x="0" y="0"/>
          <a:chExt cx="0" cy="0"/>
        </a:xfrm>
      </p:grpSpPr>
      <p:sp>
        <p:nvSpPr>
          <p:cNvPr id="11" name="Titeltekst"/>
          <p:cNvSpPr txBox="1"/>
          <p:nvPr>
            <p:ph type="title"/>
          </p:nvPr>
        </p:nvSpPr>
        <p:spPr>
          <a:xfrm>
            <a:off x="1524000" y="1122362"/>
            <a:ext cx="9144000" cy="2387601"/>
          </a:xfrm>
          <a:prstGeom prst="rect">
            <a:avLst/>
          </a:prstGeom>
        </p:spPr>
        <p:txBody>
          <a:bodyPr anchor="b"/>
          <a:lstStyle>
            <a:lvl1pPr algn="ctr">
              <a:defRPr sz="6000"/>
            </a:lvl1pPr>
          </a:lstStyle>
          <a:p>
            <a:pPr/>
            <a:r>
              <a:t>Titeltekst</a:t>
            </a:r>
          </a:p>
        </p:txBody>
      </p:sp>
      <p:sp>
        <p:nvSpPr>
          <p:cNvPr id="12" name="Hoofdtekst - niveau één…"/>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el en verticale tekst">
    <p:spTree>
      <p:nvGrpSpPr>
        <p:cNvPr id="1" name=""/>
        <p:cNvGrpSpPr/>
        <p:nvPr/>
      </p:nvGrpSpPr>
      <p:grpSpPr>
        <a:xfrm>
          <a:off x="0" y="0"/>
          <a:ext cx="0" cy="0"/>
          <a:chOff x="0" y="0"/>
          <a:chExt cx="0" cy="0"/>
        </a:xfrm>
      </p:grpSpPr>
      <p:sp>
        <p:nvSpPr>
          <p:cNvPr id="92" name="Titeltekst"/>
          <p:cNvSpPr txBox="1"/>
          <p:nvPr>
            <p:ph type="title"/>
          </p:nvPr>
        </p:nvSpPr>
        <p:spPr>
          <a:prstGeom prst="rect">
            <a:avLst/>
          </a:prstGeom>
        </p:spPr>
        <p:txBody>
          <a:bodyPr/>
          <a:lstStyle/>
          <a:p>
            <a:pPr/>
            <a:r>
              <a:t>Titeltekst</a:t>
            </a:r>
          </a:p>
        </p:txBody>
      </p:sp>
      <p:sp>
        <p:nvSpPr>
          <p:cNvPr id="93" name="Hoofdtekst - niveau één…"/>
          <p:cNvSpPr txBox="1"/>
          <p:nvPr>
            <p:ph type="body" idx="1"/>
          </p:nvPr>
        </p:nvSpPr>
        <p:spPr>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9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e titel en tekst">
    <p:spTree>
      <p:nvGrpSpPr>
        <p:cNvPr id="1" name=""/>
        <p:cNvGrpSpPr/>
        <p:nvPr/>
      </p:nvGrpSpPr>
      <p:grpSpPr>
        <a:xfrm>
          <a:off x="0" y="0"/>
          <a:ext cx="0" cy="0"/>
          <a:chOff x="0" y="0"/>
          <a:chExt cx="0" cy="0"/>
        </a:xfrm>
      </p:grpSpPr>
      <p:sp>
        <p:nvSpPr>
          <p:cNvPr id="101" name="Titeltekst"/>
          <p:cNvSpPr txBox="1"/>
          <p:nvPr>
            <p:ph type="title"/>
          </p:nvPr>
        </p:nvSpPr>
        <p:spPr>
          <a:xfrm>
            <a:off x="8724900" y="365125"/>
            <a:ext cx="2628900" cy="5811838"/>
          </a:xfrm>
          <a:prstGeom prst="rect">
            <a:avLst/>
          </a:prstGeom>
        </p:spPr>
        <p:txBody>
          <a:bodyPr/>
          <a:lstStyle/>
          <a:p>
            <a:pPr/>
            <a:r>
              <a:t>Titeltekst</a:t>
            </a:r>
          </a:p>
        </p:txBody>
      </p:sp>
      <p:sp>
        <p:nvSpPr>
          <p:cNvPr id="102" name="Hoofdtekst - niveau één…"/>
          <p:cNvSpPr txBox="1"/>
          <p:nvPr>
            <p:ph type="body" idx="1"/>
          </p:nvPr>
        </p:nvSpPr>
        <p:spPr>
          <a:xfrm>
            <a:off x="838200" y="365125"/>
            <a:ext cx="7734300" cy="5811838"/>
          </a:xfrm>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0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el en object">
    <p:spTree>
      <p:nvGrpSpPr>
        <p:cNvPr id="1" name=""/>
        <p:cNvGrpSpPr/>
        <p:nvPr/>
      </p:nvGrpSpPr>
      <p:grpSpPr>
        <a:xfrm>
          <a:off x="0" y="0"/>
          <a:ext cx="0" cy="0"/>
          <a:chOff x="0" y="0"/>
          <a:chExt cx="0" cy="0"/>
        </a:xfrm>
      </p:grpSpPr>
      <p:sp>
        <p:nvSpPr>
          <p:cNvPr id="20" name="Titeltekst"/>
          <p:cNvSpPr txBox="1"/>
          <p:nvPr>
            <p:ph type="title"/>
          </p:nvPr>
        </p:nvSpPr>
        <p:spPr>
          <a:prstGeom prst="rect">
            <a:avLst/>
          </a:prstGeom>
        </p:spPr>
        <p:txBody>
          <a:bodyPr/>
          <a:lstStyle/>
          <a:p>
            <a:pPr/>
            <a:r>
              <a:t>Titeltekst</a:t>
            </a:r>
          </a:p>
        </p:txBody>
      </p:sp>
      <p:sp>
        <p:nvSpPr>
          <p:cNvPr id="21" name="Hoofdtekst - niveau één…"/>
          <p:cNvSpPr txBox="1"/>
          <p:nvPr>
            <p:ph type="body" idx="1"/>
          </p:nvPr>
        </p:nvSpPr>
        <p:spPr>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2"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ekop">
    <p:spTree>
      <p:nvGrpSpPr>
        <p:cNvPr id="1" name=""/>
        <p:cNvGrpSpPr/>
        <p:nvPr/>
      </p:nvGrpSpPr>
      <p:grpSpPr>
        <a:xfrm>
          <a:off x="0" y="0"/>
          <a:ext cx="0" cy="0"/>
          <a:chOff x="0" y="0"/>
          <a:chExt cx="0" cy="0"/>
        </a:xfrm>
      </p:grpSpPr>
      <p:sp>
        <p:nvSpPr>
          <p:cNvPr id="29" name="Titeltekst"/>
          <p:cNvSpPr txBox="1"/>
          <p:nvPr>
            <p:ph type="title"/>
          </p:nvPr>
        </p:nvSpPr>
        <p:spPr>
          <a:xfrm>
            <a:off x="831850" y="1709738"/>
            <a:ext cx="10515600" cy="2852737"/>
          </a:xfrm>
          <a:prstGeom prst="rect">
            <a:avLst/>
          </a:prstGeom>
        </p:spPr>
        <p:txBody>
          <a:bodyPr anchor="b"/>
          <a:lstStyle>
            <a:lvl1pPr>
              <a:defRPr sz="6000"/>
            </a:lvl1pPr>
          </a:lstStyle>
          <a:p>
            <a:pPr/>
            <a:r>
              <a:t>Titeltekst</a:t>
            </a:r>
          </a:p>
        </p:txBody>
      </p:sp>
      <p:sp>
        <p:nvSpPr>
          <p:cNvPr id="30" name="Hoofdtekst - niveau één…"/>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1"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Inhoud van twee">
    <p:spTree>
      <p:nvGrpSpPr>
        <p:cNvPr id="1" name=""/>
        <p:cNvGrpSpPr/>
        <p:nvPr/>
      </p:nvGrpSpPr>
      <p:grpSpPr>
        <a:xfrm>
          <a:off x="0" y="0"/>
          <a:ext cx="0" cy="0"/>
          <a:chOff x="0" y="0"/>
          <a:chExt cx="0" cy="0"/>
        </a:xfrm>
      </p:grpSpPr>
      <p:sp>
        <p:nvSpPr>
          <p:cNvPr id="38" name="Titeltekst"/>
          <p:cNvSpPr txBox="1"/>
          <p:nvPr>
            <p:ph type="title"/>
          </p:nvPr>
        </p:nvSpPr>
        <p:spPr>
          <a:prstGeom prst="rect">
            <a:avLst/>
          </a:prstGeom>
        </p:spPr>
        <p:txBody>
          <a:bodyPr/>
          <a:lstStyle/>
          <a:p>
            <a:pPr/>
            <a:r>
              <a:t>Titeltekst</a:t>
            </a:r>
          </a:p>
        </p:txBody>
      </p:sp>
      <p:sp>
        <p:nvSpPr>
          <p:cNvPr id="39" name="Hoofdtekst - niveau één…"/>
          <p:cNvSpPr txBox="1"/>
          <p:nvPr>
            <p:ph type="body" sz="half" idx="1"/>
          </p:nvPr>
        </p:nvSpPr>
        <p:spPr>
          <a:xfrm>
            <a:off x="838200" y="1825625"/>
            <a:ext cx="5181600" cy="4351338"/>
          </a:xfrm>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0"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Vergelijking">
    <p:spTree>
      <p:nvGrpSpPr>
        <p:cNvPr id="1" name=""/>
        <p:cNvGrpSpPr/>
        <p:nvPr/>
      </p:nvGrpSpPr>
      <p:grpSpPr>
        <a:xfrm>
          <a:off x="0" y="0"/>
          <a:ext cx="0" cy="0"/>
          <a:chOff x="0" y="0"/>
          <a:chExt cx="0" cy="0"/>
        </a:xfrm>
      </p:grpSpPr>
      <p:sp>
        <p:nvSpPr>
          <p:cNvPr id="47" name="Titeltekst"/>
          <p:cNvSpPr txBox="1"/>
          <p:nvPr>
            <p:ph type="title"/>
          </p:nvPr>
        </p:nvSpPr>
        <p:spPr>
          <a:xfrm>
            <a:off x="839787" y="365125"/>
            <a:ext cx="10515601" cy="1325563"/>
          </a:xfrm>
          <a:prstGeom prst="rect">
            <a:avLst/>
          </a:prstGeom>
        </p:spPr>
        <p:txBody>
          <a:bodyPr/>
          <a:lstStyle/>
          <a:p>
            <a:pPr/>
            <a:r>
              <a:t>Titeltekst</a:t>
            </a:r>
          </a:p>
        </p:txBody>
      </p:sp>
      <p:sp>
        <p:nvSpPr>
          <p:cNvPr id="48" name="Hoofdtekst - niveau één…"/>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9" name="Tijdelijke aanduiding voor tekst 4"/>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sp>
        <p:nvSpPr>
          <p:cNvPr id="50"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Alleen titel">
    <p:spTree>
      <p:nvGrpSpPr>
        <p:cNvPr id="1" name=""/>
        <p:cNvGrpSpPr/>
        <p:nvPr/>
      </p:nvGrpSpPr>
      <p:grpSpPr>
        <a:xfrm>
          <a:off x="0" y="0"/>
          <a:ext cx="0" cy="0"/>
          <a:chOff x="0" y="0"/>
          <a:chExt cx="0" cy="0"/>
        </a:xfrm>
      </p:grpSpPr>
      <p:sp>
        <p:nvSpPr>
          <p:cNvPr id="57" name="Titeltekst"/>
          <p:cNvSpPr txBox="1"/>
          <p:nvPr>
            <p:ph type="title"/>
          </p:nvPr>
        </p:nvSpPr>
        <p:spPr>
          <a:prstGeom prst="rect">
            <a:avLst/>
          </a:prstGeom>
        </p:spPr>
        <p:txBody>
          <a:bodyPr/>
          <a:lstStyle/>
          <a:p>
            <a:pPr/>
            <a:r>
              <a:t>Titeltekst</a:t>
            </a:r>
          </a:p>
        </p:txBody>
      </p:sp>
      <p:sp>
        <p:nvSpPr>
          <p:cNvPr id="58"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Leeg">
    <p:spTree>
      <p:nvGrpSpPr>
        <p:cNvPr id="1" name=""/>
        <p:cNvGrpSpPr/>
        <p:nvPr/>
      </p:nvGrpSpPr>
      <p:grpSpPr>
        <a:xfrm>
          <a:off x="0" y="0"/>
          <a:ext cx="0" cy="0"/>
          <a:chOff x="0" y="0"/>
          <a:chExt cx="0" cy="0"/>
        </a:xfrm>
      </p:grpSpPr>
      <p:sp>
        <p:nvSpPr>
          <p:cNvPr id="6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Inhoud met bijschrift">
    <p:spTree>
      <p:nvGrpSpPr>
        <p:cNvPr id="1" name=""/>
        <p:cNvGrpSpPr/>
        <p:nvPr/>
      </p:nvGrpSpPr>
      <p:grpSpPr>
        <a:xfrm>
          <a:off x="0" y="0"/>
          <a:ext cx="0" cy="0"/>
          <a:chOff x="0" y="0"/>
          <a:chExt cx="0" cy="0"/>
        </a:xfrm>
      </p:grpSpPr>
      <p:sp>
        <p:nvSpPr>
          <p:cNvPr id="72" name="Titeltekst"/>
          <p:cNvSpPr txBox="1"/>
          <p:nvPr>
            <p:ph type="title"/>
          </p:nvPr>
        </p:nvSpPr>
        <p:spPr>
          <a:xfrm>
            <a:off x="839787" y="457200"/>
            <a:ext cx="3932239" cy="1600200"/>
          </a:xfrm>
          <a:prstGeom prst="rect">
            <a:avLst/>
          </a:prstGeom>
        </p:spPr>
        <p:txBody>
          <a:bodyPr anchor="b"/>
          <a:lstStyle>
            <a:lvl1pPr>
              <a:defRPr sz="3200"/>
            </a:lvl1pPr>
          </a:lstStyle>
          <a:p>
            <a:pPr/>
            <a:r>
              <a:t>Titeltekst</a:t>
            </a:r>
          </a:p>
        </p:txBody>
      </p:sp>
      <p:sp>
        <p:nvSpPr>
          <p:cNvPr id="73" name="Hoofdtekst - niveau één…"/>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74" name="Tijdelijke aanduiding voor tekst 3"/>
          <p:cNvSpPr/>
          <p:nvPr>
            <p:ph type="body" sz="quarter" idx="13"/>
          </p:nvPr>
        </p:nvSpPr>
        <p:spPr>
          <a:xfrm>
            <a:off x="839787" y="2057400"/>
            <a:ext cx="3932238" cy="3811588"/>
          </a:xfrm>
          <a:prstGeom prst="rect">
            <a:avLst/>
          </a:prstGeom>
        </p:spPr>
        <p:txBody>
          <a:bodyPr/>
          <a:lstStyle/>
          <a:p>
            <a:pPr marL="0" indent="0">
              <a:buSzTx/>
              <a:buFontTx/>
              <a:buNone/>
              <a:defRPr sz="1600"/>
            </a:pPr>
          </a:p>
        </p:txBody>
      </p:sp>
      <p:sp>
        <p:nvSpPr>
          <p:cNvPr id="7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Afbeelding met bijschrift">
    <p:spTree>
      <p:nvGrpSpPr>
        <p:cNvPr id="1" name=""/>
        <p:cNvGrpSpPr/>
        <p:nvPr/>
      </p:nvGrpSpPr>
      <p:grpSpPr>
        <a:xfrm>
          <a:off x="0" y="0"/>
          <a:ext cx="0" cy="0"/>
          <a:chOff x="0" y="0"/>
          <a:chExt cx="0" cy="0"/>
        </a:xfrm>
      </p:grpSpPr>
      <p:sp>
        <p:nvSpPr>
          <p:cNvPr id="82" name="Titeltekst"/>
          <p:cNvSpPr txBox="1"/>
          <p:nvPr>
            <p:ph type="title"/>
          </p:nvPr>
        </p:nvSpPr>
        <p:spPr>
          <a:xfrm>
            <a:off x="839787" y="457200"/>
            <a:ext cx="3932239" cy="1600200"/>
          </a:xfrm>
          <a:prstGeom prst="rect">
            <a:avLst/>
          </a:prstGeom>
        </p:spPr>
        <p:txBody>
          <a:bodyPr anchor="b"/>
          <a:lstStyle>
            <a:lvl1pPr>
              <a:defRPr sz="3200"/>
            </a:lvl1pPr>
          </a:lstStyle>
          <a:p>
            <a:pPr/>
            <a:r>
              <a:t>Titeltekst</a:t>
            </a:r>
          </a:p>
        </p:txBody>
      </p:sp>
      <p:sp>
        <p:nvSpPr>
          <p:cNvPr id="83" name="Tijdelijke aanduiding voor afbeelding 2"/>
          <p:cNvSpPr/>
          <p:nvPr>
            <p:ph type="pic" sz="half" idx="13"/>
          </p:nvPr>
        </p:nvSpPr>
        <p:spPr>
          <a:xfrm>
            <a:off x="5183187" y="987425"/>
            <a:ext cx="6172201" cy="4873625"/>
          </a:xfrm>
          <a:prstGeom prst="rect">
            <a:avLst/>
          </a:prstGeom>
        </p:spPr>
        <p:txBody>
          <a:bodyPr lIns="91439" rIns="91439">
            <a:noAutofit/>
          </a:bodyPr>
          <a:lstStyle/>
          <a:p>
            <a:pPr/>
          </a:p>
        </p:txBody>
      </p:sp>
      <p:sp>
        <p:nvSpPr>
          <p:cNvPr id="84" name="Hoofdtekst - niveau één…"/>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8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elteks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Titeltekst</a:t>
            </a:r>
          </a:p>
        </p:txBody>
      </p:sp>
      <p:sp>
        <p:nvSpPr>
          <p:cNvPr id="3" name="Hoofdtekst - niveau één…"/>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video" Target="../media/media1.mp4"/><Relationship Id="rId3" Type="http://schemas.microsoft.com/office/2007/relationships/media" Target="../media/media1.mp4"/><Relationship Id="rId4"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Titel 1"/>
          <p:cNvSpPr txBox="1"/>
          <p:nvPr>
            <p:ph type="ctrTitle"/>
          </p:nvPr>
        </p:nvSpPr>
        <p:spPr>
          <a:prstGeom prst="rect">
            <a:avLst/>
          </a:prstGeom>
        </p:spPr>
        <p:txBody>
          <a:bodyPr/>
          <a:lstStyle/>
          <a:p>
            <a:pPr algn="r">
              <a:lnSpc>
                <a:spcPct val="100000"/>
              </a:lnSpc>
              <a:defRPr b="1" sz="4300">
                <a:solidFill>
                  <a:srgbClr val="464646"/>
                </a:solidFill>
                <a:effectLst>
                  <a:outerShdw sx="100000" sy="100000" kx="0" ky="0" algn="b" rotWithShape="0" blurRad="38100" dist="25400" dir="5400000">
                    <a:srgbClr val="000000">
                      <a:alpha val="25000"/>
                    </a:srgbClr>
                  </a:outerShdw>
                </a:effectLst>
                <a:latin typeface="Lucida Sans Unicode"/>
                <a:ea typeface="Lucida Sans Unicode"/>
                <a:cs typeface="Lucida Sans Unicode"/>
                <a:sym typeface="Lucida Sans Unicode"/>
              </a:defRPr>
            </a:pPr>
            <a:r>
              <a:t>Nascholing  </a:t>
            </a:r>
          </a:p>
          <a:p>
            <a:pPr algn="r">
              <a:lnSpc>
                <a:spcPct val="100000"/>
              </a:lnSpc>
              <a:defRPr b="1" sz="4300">
                <a:solidFill>
                  <a:srgbClr val="464646"/>
                </a:solidFill>
                <a:effectLst>
                  <a:outerShdw sx="100000" sy="100000" kx="0" ky="0" algn="b" rotWithShape="0" blurRad="38100" dist="25400" dir="5400000">
                    <a:srgbClr val="000000">
                      <a:alpha val="25000"/>
                    </a:srgbClr>
                  </a:outerShdw>
                </a:effectLst>
                <a:latin typeface="Lucida Sans Unicode"/>
                <a:ea typeface="Lucida Sans Unicode"/>
                <a:cs typeface="Lucida Sans Unicode"/>
                <a:sym typeface="Lucida Sans Unicode"/>
              </a:defRPr>
            </a:pPr>
            <a:r>
              <a:t>Bedrijfseconomie</a:t>
            </a:r>
          </a:p>
        </p:txBody>
      </p:sp>
      <p:sp>
        <p:nvSpPr>
          <p:cNvPr id="113" name="Ondertitel 2"/>
          <p:cNvSpPr txBox="1"/>
          <p:nvPr>
            <p:ph type="subTitle" sz="quarter" idx="1"/>
          </p:nvPr>
        </p:nvSpPr>
        <p:spPr>
          <a:xfrm>
            <a:off x="1524000" y="3602037"/>
            <a:ext cx="9144000" cy="1655762"/>
          </a:xfrm>
          <a:prstGeom prst="rect">
            <a:avLst/>
          </a:prstGeom>
        </p:spPr>
        <p:txBody>
          <a:bodyPr/>
          <a:lstStyle/>
          <a:p>
            <a:pPr marR="46725" algn="r" defTabSz="667512">
              <a:lnSpc>
                <a:spcPct val="100000"/>
              </a:lnSpc>
              <a:spcBef>
                <a:spcPts val="200"/>
              </a:spcBef>
              <a:defRPr sz="2482">
                <a:solidFill>
                  <a:srgbClr val="464646"/>
                </a:solidFill>
                <a:latin typeface="Lucida Sans Unicode"/>
                <a:ea typeface="Lucida Sans Unicode"/>
                <a:cs typeface="Lucida Sans Unicode"/>
                <a:sym typeface="Lucida Sans Unicode"/>
              </a:defRPr>
            </a:pPr>
            <a:r>
              <a:t>SWOT-analyse</a:t>
            </a:r>
          </a:p>
          <a:p>
            <a:pPr marR="46725" algn="r" defTabSz="667512">
              <a:lnSpc>
                <a:spcPct val="100000"/>
              </a:lnSpc>
              <a:spcBef>
                <a:spcPts val="200"/>
              </a:spcBef>
              <a:defRPr sz="1971">
                <a:solidFill>
                  <a:srgbClr val="464646"/>
                </a:solidFill>
                <a:latin typeface="Lucida Sans Unicode"/>
                <a:ea typeface="Lucida Sans Unicode"/>
                <a:cs typeface="Lucida Sans Unicode"/>
                <a:sym typeface="Lucida Sans Unicode"/>
              </a:defRPr>
            </a:pPr>
          </a:p>
          <a:p>
            <a:pPr marR="46725" algn="r" defTabSz="667512">
              <a:lnSpc>
                <a:spcPct val="100000"/>
              </a:lnSpc>
              <a:spcBef>
                <a:spcPts val="200"/>
              </a:spcBef>
              <a:defRPr sz="1971">
                <a:solidFill>
                  <a:srgbClr val="464646"/>
                </a:solidFill>
                <a:latin typeface="Lucida Sans Unicode"/>
                <a:ea typeface="Lucida Sans Unicode"/>
                <a:cs typeface="Lucida Sans Unicode"/>
                <a:sym typeface="Lucida Sans Unicode"/>
              </a:defRPr>
            </a:pPr>
            <a:r>
              <a:t>Mariska van Son</a:t>
            </a:r>
          </a:p>
          <a:p>
            <a:pPr marR="46725" algn="r" defTabSz="667512">
              <a:lnSpc>
                <a:spcPct val="100000"/>
              </a:lnSpc>
              <a:spcBef>
                <a:spcPts val="200"/>
              </a:spcBef>
              <a:defRPr sz="1971">
                <a:solidFill>
                  <a:srgbClr val="464646"/>
                </a:solidFill>
                <a:latin typeface="Lucida Sans Unicode"/>
                <a:ea typeface="Lucida Sans Unicode"/>
                <a:cs typeface="Lucida Sans Unicode"/>
                <a:sym typeface="Lucida Sans Unicode"/>
              </a:defRPr>
            </a:pPr>
            <a:r>
              <a:t>Richard de Jong</a:t>
            </a:r>
          </a:p>
        </p:txBody>
      </p:sp>
      <p:pic>
        <p:nvPicPr>
          <p:cNvPr id="114" name="Afbeelding" descr="Afbeelding"/>
          <p:cNvPicPr>
            <a:picLocks noChangeAspect="1"/>
          </p:cNvPicPr>
          <p:nvPr/>
        </p:nvPicPr>
        <p:blipFill>
          <a:blip r:embed="rId2">
            <a:extLst/>
          </a:blip>
          <a:srcRect l="0" t="0" r="0" b="10576"/>
          <a:stretch>
            <a:fillRect/>
          </a:stretch>
        </p:blipFill>
        <p:spPr>
          <a:xfrm>
            <a:off x="470186" y="1431215"/>
            <a:ext cx="4934931" cy="361525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Veel voorkomende misverstanden"/>
          <p:cNvSpPr txBox="1"/>
          <p:nvPr>
            <p:ph type="title"/>
          </p:nvPr>
        </p:nvSpPr>
        <p:spPr>
          <a:xfrm>
            <a:off x="516901" y="710914"/>
            <a:ext cx="8229601" cy="1143001"/>
          </a:xfrm>
          <a:prstGeom prst="rect">
            <a:avLst/>
          </a:prstGeom>
        </p:spPr>
        <p:txBody>
          <a:bodyPr/>
          <a:lstStyle>
            <a:lvl1pPr defTabSz="859536">
              <a:lnSpc>
                <a:spcPct val="100000"/>
              </a:lnSpc>
              <a:defRPr b="1" sz="3666">
                <a:solidFill>
                  <a:srgbClr val="464646"/>
                </a:solidFill>
                <a:effectLst>
                  <a:outerShdw sx="100000" sy="100000" kx="0" ky="0" algn="b" rotWithShape="0" blurRad="35814" dist="23876" dir="5400000">
                    <a:srgbClr val="000000">
                      <a:alpha val="25000"/>
                    </a:srgbClr>
                  </a:outerShdw>
                </a:effectLst>
                <a:latin typeface="Lucida Sans Unicode"/>
                <a:ea typeface="Lucida Sans Unicode"/>
                <a:cs typeface="Lucida Sans Unicode"/>
                <a:sym typeface="Lucida Sans Unicode"/>
              </a:defRPr>
            </a:lvl1pPr>
          </a:lstStyle>
          <a:p>
            <a:pPr/>
            <a:r>
              <a:t>Veel voorkomende misverstanden </a:t>
            </a:r>
          </a:p>
        </p:txBody>
      </p:sp>
      <p:sp>
        <p:nvSpPr>
          <p:cNvPr id="163" name="1. Interne factoren en omgevingsfactoren"/>
          <p:cNvSpPr txBox="1"/>
          <p:nvPr/>
        </p:nvSpPr>
        <p:spPr>
          <a:xfrm>
            <a:off x="790056" y="1723602"/>
            <a:ext cx="10611887" cy="39956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Lucida Sans Unicode"/>
                <a:ea typeface="Lucida Sans Unicode"/>
                <a:cs typeface="Lucida Sans Unicode"/>
                <a:sym typeface="Lucida Sans Unicode"/>
              </a:defRPr>
            </a:lvl1pPr>
          </a:lstStyle>
          <a:p>
            <a:pPr/>
            <a:r>
              <a:t>1. Interne factoren en omgevingsfactoren</a:t>
            </a:r>
          </a:p>
        </p:txBody>
      </p:sp>
      <p:sp>
        <p:nvSpPr>
          <p:cNvPr id="164" name="Mandour, Yousri, Marleen Bekkers &amp; Philip Waalewijn (2005) Een praktische kijk op marketing- en strategiemodellen,"/>
          <p:cNvSpPr txBox="1"/>
          <p:nvPr/>
        </p:nvSpPr>
        <p:spPr>
          <a:xfrm>
            <a:off x="198940" y="6546213"/>
            <a:ext cx="5774244" cy="22697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800">
                <a:latin typeface="Lucida Sans Unicode"/>
                <a:ea typeface="Lucida Sans Unicode"/>
                <a:cs typeface="Lucida Sans Unicode"/>
                <a:sym typeface="Lucida Sans Unicode"/>
              </a:defRPr>
            </a:lvl1pPr>
          </a:lstStyle>
          <a:p>
            <a:pPr/>
            <a:r>
              <a:t>Mandour, Yousri, Marleen Bekkers &amp; Philip Waalewijn (2005) Een praktische kijk op marketing- en strategiemodellen,</a:t>
            </a:r>
          </a:p>
        </p:txBody>
      </p:sp>
      <p:sp>
        <p:nvSpPr>
          <p:cNvPr id="165" name="Kan de ondernemer/medewerkers de factor beïnvloeden?"/>
          <p:cNvSpPr txBox="1"/>
          <p:nvPr/>
        </p:nvSpPr>
        <p:spPr>
          <a:xfrm>
            <a:off x="1657113" y="2234747"/>
            <a:ext cx="6966160" cy="39956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535353"/>
                </a:solidFill>
                <a:latin typeface="Lucida Sans Unicode"/>
                <a:ea typeface="Lucida Sans Unicode"/>
                <a:cs typeface="Lucida Sans Unicode"/>
                <a:sym typeface="Lucida Sans Unicode"/>
              </a:defRPr>
            </a:lvl1pPr>
          </a:lstStyle>
          <a:p>
            <a:pPr/>
            <a:r>
              <a:t>Kan de ondernemer/medewerkers de factor beïnvloeden?</a:t>
            </a:r>
          </a:p>
        </p:txBody>
      </p:sp>
      <p:sp>
        <p:nvSpPr>
          <p:cNvPr id="166" name="Lijn"/>
          <p:cNvSpPr/>
          <p:nvPr/>
        </p:nvSpPr>
        <p:spPr>
          <a:xfrm>
            <a:off x="3093115" y="3015143"/>
            <a:ext cx="1" cy="399565"/>
          </a:xfrm>
          <a:prstGeom prst="line">
            <a:avLst/>
          </a:prstGeom>
          <a:ln w="54999">
            <a:solidFill>
              <a:srgbClr val="2DA2BF"/>
            </a:solidFill>
            <a:tailEnd type="triangle"/>
          </a:ln>
          <a:effectLst>
            <a:outerShdw sx="100000" sy="100000" kx="0" ky="0" algn="b" rotWithShape="0" blurRad="50800" dist="38100" dir="5400000">
              <a:srgbClr val="000000">
                <a:alpha val="35000"/>
              </a:srgbClr>
            </a:outerShdw>
          </a:effectLst>
        </p:spPr>
        <p:txBody>
          <a:bodyPr lIns="45719" rIns="45719"/>
          <a:lstStyle/>
          <a:p>
            <a:pPr>
              <a:defRPr>
                <a:latin typeface="Lucida Sans Unicode"/>
                <a:ea typeface="Lucida Sans Unicode"/>
                <a:cs typeface="Lucida Sans Unicode"/>
                <a:sym typeface="Lucida Sans Unicode"/>
              </a:defRPr>
            </a:pPr>
          </a:p>
        </p:txBody>
      </p:sp>
      <p:sp>
        <p:nvSpPr>
          <p:cNvPr id="167" name="Ja"/>
          <p:cNvSpPr txBox="1"/>
          <p:nvPr/>
        </p:nvSpPr>
        <p:spPr>
          <a:xfrm>
            <a:off x="2909255" y="2618207"/>
            <a:ext cx="353614" cy="39956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Lucida Sans Unicode"/>
                <a:ea typeface="Lucida Sans Unicode"/>
                <a:cs typeface="Lucida Sans Unicode"/>
                <a:sym typeface="Lucida Sans Unicode"/>
              </a:defRPr>
            </a:lvl1pPr>
          </a:lstStyle>
          <a:p>
            <a:pPr/>
            <a:r>
              <a:t>Ja</a:t>
            </a:r>
          </a:p>
        </p:txBody>
      </p:sp>
      <p:sp>
        <p:nvSpPr>
          <p:cNvPr id="168" name="Nee"/>
          <p:cNvSpPr txBox="1"/>
          <p:nvPr/>
        </p:nvSpPr>
        <p:spPr>
          <a:xfrm>
            <a:off x="6043386" y="2618207"/>
            <a:ext cx="515242" cy="39956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Lucida Sans Unicode"/>
                <a:ea typeface="Lucida Sans Unicode"/>
                <a:cs typeface="Lucida Sans Unicode"/>
                <a:sym typeface="Lucida Sans Unicode"/>
              </a:defRPr>
            </a:lvl1pPr>
          </a:lstStyle>
          <a:p>
            <a:pPr/>
            <a:r>
              <a:t>Nee</a:t>
            </a:r>
          </a:p>
        </p:txBody>
      </p:sp>
      <p:sp>
        <p:nvSpPr>
          <p:cNvPr id="169" name="interne factor…"/>
          <p:cNvSpPr txBox="1"/>
          <p:nvPr/>
        </p:nvSpPr>
        <p:spPr>
          <a:xfrm>
            <a:off x="2295525" y="3426602"/>
            <a:ext cx="1814846" cy="71706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Lucida Sans Unicode"/>
                <a:ea typeface="Lucida Sans Unicode"/>
                <a:cs typeface="Lucida Sans Unicode"/>
                <a:sym typeface="Lucida Sans Unicode"/>
              </a:defRPr>
            </a:pPr>
            <a:r>
              <a:t>interne factor</a:t>
            </a:r>
          </a:p>
          <a:p>
            <a:pPr>
              <a:defRPr>
                <a:latin typeface="Lucida Sans Unicode"/>
                <a:ea typeface="Lucida Sans Unicode"/>
                <a:cs typeface="Lucida Sans Unicode"/>
                <a:sym typeface="Lucida Sans Unicode"/>
              </a:defRPr>
            </a:pPr>
            <a:r>
              <a:t>(sterkte/zwakte)</a:t>
            </a:r>
          </a:p>
        </p:txBody>
      </p:sp>
      <p:sp>
        <p:nvSpPr>
          <p:cNvPr id="170" name="externe factor…"/>
          <p:cNvSpPr txBox="1"/>
          <p:nvPr/>
        </p:nvSpPr>
        <p:spPr>
          <a:xfrm>
            <a:off x="5441274" y="3426602"/>
            <a:ext cx="1967990" cy="71706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Lucida Sans Unicode"/>
                <a:ea typeface="Lucida Sans Unicode"/>
                <a:cs typeface="Lucida Sans Unicode"/>
                <a:sym typeface="Lucida Sans Unicode"/>
              </a:defRPr>
            </a:pPr>
            <a:r>
              <a:t>externe factor</a:t>
            </a:r>
          </a:p>
          <a:p>
            <a:pPr>
              <a:defRPr>
                <a:latin typeface="Lucida Sans Unicode"/>
                <a:ea typeface="Lucida Sans Unicode"/>
                <a:cs typeface="Lucida Sans Unicode"/>
                <a:sym typeface="Lucida Sans Unicode"/>
              </a:defRPr>
            </a:pPr>
            <a:r>
              <a:t>(kans/bedreiging)</a:t>
            </a:r>
          </a:p>
        </p:txBody>
      </p:sp>
      <p:sp>
        <p:nvSpPr>
          <p:cNvPr id="171" name="2. Managementideeën vertroebelen een goede analyse…"/>
          <p:cNvSpPr txBox="1"/>
          <p:nvPr/>
        </p:nvSpPr>
        <p:spPr>
          <a:xfrm>
            <a:off x="763601" y="4668908"/>
            <a:ext cx="10878804" cy="135206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latin typeface="Lucida Sans Unicode"/>
                <a:ea typeface="Lucida Sans Unicode"/>
                <a:cs typeface="Lucida Sans Unicode"/>
                <a:sym typeface="Lucida Sans Unicode"/>
              </a:defRPr>
            </a:pPr>
            <a:r>
              <a:t>2. Managementideeën vertroebelen een goede analyse</a:t>
            </a:r>
          </a:p>
          <a:p>
            <a:pPr>
              <a:defRPr b="1">
                <a:latin typeface="Lucida Sans Unicode"/>
                <a:ea typeface="Lucida Sans Unicode"/>
                <a:cs typeface="Lucida Sans Unicode"/>
                <a:sym typeface="Lucida Sans Unicode"/>
              </a:defRPr>
            </a:pPr>
          </a:p>
          <a:p>
            <a:pPr>
              <a:defRPr b="1">
                <a:latin typeface="Lucida Sans Unicode"/>
                <a:ea typeface="Lucida Sans Unicode"/>
                <a:cs typeface="Lucida Sans Unicode"/>
                <a:sym typeface="Lucida Sans Unicode"/>
              </a:defRPr>
            </a:pPr>
            <a:r>
              <a:t>3. Onbelichte sterktes en kansen</a:t>
            </a:r>
          </a:p>
        </p:txBody>
      </p:sp>
      <p:sp>
        <p:nvSpPr>
          <p:cNvPr id="172" name="Lijn"/>
          <p:cNvSpPr/>
          <p:nvPr/>
        </p:nvSpPr>
        <p:spPr>
          <a:xfrm>
            <a:off x="6301006" y="3015143"/>
            <a:ext cx="1" cy="399565"/>
          </a:xfrm>
          <a:prstGeom prst="line">
            <a:avLst/>
          </a:prstGeom>
          <a:ln w="54999">
            <a:solidFill>
              <a:srgbClr val="2DA2BF"/>
            </a:solidFill>
            <a:tailEnd type="triangle"/>
          </a:ln>
          <a:effectLst>
            <a:outerShdw sx="100000" sy="100000" kx="0" ky="0" algn="b" rotWithShape="0" blurRad="50800" dist="38100" dir="5400000">
              <a:srgbClr val="000000">
                <a:alpha val="35000"/>
              </a:srgbClr>
            </a:outerShdw>
          </a:effectLst>
        </p:spPr>
        <p:txBody>
          <a:bodyPr lIns="45719" rIns="45719"/>
          <a:lstStyle/>
          <a:p>
            <a:pPr>
              <a:defRPr>
                <a:latin typeface="Lucida Sans Unicode"/>
                <a:ea typeface="Lucida Sans Unicode"/>
                <a:cs typeface="Lucida Sans Unicode"/>
                <a:sym typeface="Lucida Sans Unicode"/>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Havo en VWO:Subdomein B2: de oprichting van een eenmanszaak…"/>
          <p:cNvSpPr txBox="1"/>
          <p:nvPr/>
        </p:nvSpPr>
        <p:spPr>
          <a:xfrm>
            <a:off x="372805" y="1052899"/>
            <a:ext cx="7376772" cy="567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400"/>
              </a:spcBef>
              <a:defRPr sz="1400">
                <a:latin typeface="Trebuchet MS"/>
                <a:ea typeface="Trebuchet MS"/>
                <a:cs typeface="Trebuchet MS"/>
                <a:sym typeface="Trebuchet MS"/>
              </a:defRPr>
            </a:pPr>
            <a:r>
              <a:t>Havo en VWO:Subdomein B2: de oprichting van een eenmanszaak </a:t>
            </a:r>
          </a:p>
          <a:p>
            <a:pPr>
              <a:spcBef>
                <a:spcPts val="400"/>
              </a:spcBef>
              <a:defRPr sz="1400">
                <a:latin typeface="Trebuchet MS"/>
                <a:ea typeface="Trebuchet MS"/>
                <a:cs typeface="Trebuchet MS"/>
                <a:sym typeface="Trebuchet MS"/>
              </a:defRPr>
            </a:pPr>
          </a:p>
          <a:p>
            <a:pPr>
              <a:spcBef>
                <a:spcPts val="400"/>
              </a:spcBef>
              <a:defRPr sz="1400">
                <a:latin typeface="Trebuchet MS"/>
                <a:ea typeface="Trebuchet MS"/>
                <a:cs typeface="Trebuchet MS"/>
                <a:sym typeface="Trebuchet MS"/>
              </a:defRPr>
            </a:pPr>
            <a:r>
              <a:t>Havo</a:t>
            </a:r>
          </a:p>
          <a:p>
            <a:pPr>
              <a:spcBef>
                <a:spcPts val="400"/>
              </a:spcBef>
              <a:defRPr sz="1400">
                <a:latin typeface="Trebuchet MS"/>
                <a:ea typeface="Trebuchet MS"/>
                <a:cs typeface="Trebuchet MS"/>
                <a:sym typeface="Trebuchet MS"/>
              </a:defRPr>
            </a:pPr>
            <a:r>
              <a:t>12. De kandidaat kan het proces voor en rond de oprichting van een eenmanszaak </a:t>
            </a:r>
          </a:p>
          <a:p>
            <a:pPr>
              <a:spcBef>
                <a:spcPts val="400"/>
              </a:spcBef>
              <a:defRPr sz="1400">
                <a:latin typeface="Trebuchet MS"/>
                <a:ea typeface="Trebuchet MS"/>
                <a:cs typeface="Trebuchet MS"/>
                <a:sym typeface="Trebuchet MS"/>
              </a:defRPr>
            </a:pPr>
            <a:r>
              <a:rPr i="1"/>
              <a:t>beschrijven</a:t>
            </a:r>
            <a:r>
              <a:t> en in de rol van ondernemer </a:t>
            </a:r>
            <a:r>
              <a:rPr i="1"/>
              <a:t>toepassen</a:t>
            </a:r>
            <a:r>
              <a:t>. </a:t>
            </a:r>
          </a:p>
          <a:p>
            <a:pPr>
              <a:spcBef>
                <a:spcPts val="400"/>
              </a:spcBef>
              <a:defRPr sz="1400">
                <a:latin typeface="Trebuchet MS"/>
                <a:ea typeface="Trebuchet MS"/>
                <a:cs typeface="Trebuchet MS"/>
                <a:sym typeface="Trebuchet MS"/>
              </a:defRPr>
            </a:pPr>
          </a:p>
          <a:p>
            <a:pPr>
              <a:spcBef>
                <a:spcPts val="400"/>
              </a:spcBef>
              <a:defRPr sz="1400">
                <a:latin typeface="Trebuchet MS"/>
                <a:ea typeface="Trebuchet MS"/>
                <a:cs typeface="Trebuchet MS"/>
                <a:sym typeface="Trebuchet MS"/>
              </a:defRPr>
            </a:pPr>
            <a:r>
              <a:t>VWO</a:t>
            </a:r>
          </a:p>
          <a:p>
            <a:pPr defTabSz="457200">
              <a:spcBef>
                <a:spcPts val="1200"/>
              </a:spcBef>
              <a:defRPr sz="1400">
                <a:latin typeface="Trebuchet MS"/>
                <a:ea typeface="Trebuchet MS"/>
                <a:cs typeface="Trebuchet MS"/>
                <a:sym typeface="Trebuchet MS"/>
              </a:defRPr>
            </a:pPr>
            <a:r>
              <a:t>12. De kandidaat kan het proces voor en rond de oprichting van een eenmanszaak </a:t>
            </a:r>
            <a:r>
              <a:rPr i="1"/>
              <a:t>beschrijven</a:t>
            </a:r>
            <a:r>
              <a:t>, in de rol van ondernemer toepassen en </a:t>
            </a:r>
            <a:r>
              <a:rPr i="1"/>
              <a:t>analyseren</a:t>
            </a:r>
            <a:r>
              <a:t>. </a:t>
            </a:r>
          </a:p>
          <a:p>
            <a:pPr defTabSz="457200">
              <a:spcBef>
                <a:spcPts val="1200"/>
              </a:spcBef>
              <a:defRPr sz="1400">
                <a:latin typeface="Trebuchet MS"/>
                <a:ea typeface="Trebuchet MS"/>
                <a:cs typeface="Trebuchet MS"/>
                <a:sym typeface="Trebuchet MS"/>
              </a:defRPr>
            </a:pPr>
            <a:r>
              <a:t>12.3 in de rol van ondernemer de verschillende onderdelen van een ondernemingsplan </a:t>
            </a:r>
            <a:r>
              <a:rPr i="1"/>
              <a:t>opstellen</a:t>
            </a:r>
            <a:r>
              <a:t>. </a:t>
            </a:r>
          </a:p>
          <a:p>
            <a:pPr>
              <a:spcBef>
                <a:spcPts val="400"/>
              </a:spcBef>
              <a:defRPr sz="1400">
                <a:latin typeface="Lucida Sans Unicode"/>
                <a:ea typeface="Lucida Sans Unicode"/>
                <a:cs typeface="Lucida Sans Unicode"/>
                <a:sym typeface="Lucida Sans Unicode"/>
              </a:defRPr>
            </a:pPr>
            <a:r>
              <a:t>marketingplan: </a:t>
            </a:r>
          </a:p>
          <a:p>
            <a:pPr marL="762000">
              <a:spcBef>
                <a:spcPts val="400"/>
              </a:spcBef>
              <a:buSzPct val="100000"/>
              <a:buChar char="•"/>
              <a:defRPr sz="1400">
                <a:latin typeface="Lucida Sans Unicode"/>
                <a:ea typeface="Lucida Sans Unicode"/>
                <a:cs typeface="Lucida Sans Unicode"/>
                <a:sym typeface="Lucida Sans Unicode"/>
              </a:defRPr>
            </a:pPr>
            <a:r>
              <a:t>	het idee </a:t>
            </a:r>
          </a:p>
          <a:p>
            <a:pPr marL="762000">
              <a:spcBef>
                <a:spcPts val="400"/>
              </a:spcBef>
              <a:buSzPct val="100000"/>
              <a:buChar char="•"/>
              <a:defRPr sz="1400">
                <a:latin typeface="Lucida Sans Unicode"/>
                <a:ea typeface="Lucida Sans Unicode"/>
                <a:cs typeface="Lucida Sans Unicode"/>
                <a:sym typeface="Lucida Sans Unicode"/>
              </a:defRPr>
            </a:pPr>
            <a:r>
              <a:t>	trends en ontwikkelingen </a:t>
            </a:r>
          </a:p>
          <a:p>
            <a:pPr marL="762000">
              <a:spcBef>
                <a:spcPts val="400"/>
              </a:spcBef>
              <a:buSzPct val="100000"/>
              <a:buChar char="•"/>
              <a:defRPr sz="1400">
                <a:latin typeface="Lucida Sans Unicode"/>
                <a:ea typeface="Lucida Sans Unicode"/>
                <a:cs typeface="Lucida Sans Unicode"/>
                <a:sym typeface="Lucida Sans Unicode"/>
              </a:defRPr>
            </a:pPr>
            <a:r>
              <a:t>	doelgroepen </a:t>
            </a:r>
          </a:p>
          <a:p>
            <a:pPr marL="762000">
              <a:spcBef>
                <a:spcPts val="400"/>
              </a:spcBef>
              <a:buSzPct val="100000"/>
              <a:buChar char="•"/>
              <a:defRPr sz="1400">
                <a:latin typeface="Lucida Sans Unicode"/>
                <a:ea typeface="Lucida Sans Unicode"/>
                <a:cs typeface="Lucida Sans Unicode"/>
                <a:sym typeface="Lucida Sans Unicode"/>
              </a:defRPr>
            </a:pPr>
            <a:r>
              <a:t>	concurrentie </a:t>
            </a:r>
          </a:p>
          <a:p>
            <a:pPr marL="762000">
              <a:spcBef>
                <a:spcPts val="400"/>
              </a:spcBef>
              <a:buSzPct val="100000"/>
              <a:buChar char="•"/>
              <a:defRPr sz="1400">
                <a:latin typeface="Lucida Sans Unicode"/>
                <a:ea typeface="Lucida Sans Unicode"/>
                <a:cs typeface="Lucida Sans Unicode"/>
                <a:sym typeface="Lucida Sans Unicode"/>
              </a:defRPr>
            </a:pPr>
            <a:r>
              <a:t>	SWOT analyse </a:t>
            </a:r>
          </a:p>
          <a:p>
            <a:pPr marL="762000">
              <a:spcBef>
                <a:spcPts val="400"/>
              </a:spcBef>
              <a:buSzPct val="100000"/>
              <a:buChar char="•"/>
              <a:defRPr sz="1400">
                <a:latin typeface="Lucida Sans Unicode"/>
                <a:ea typeface="Lucida Sans Unicode"/>
                <a:cs typeface="Lucida Sans Unicode"/>
                <a:sym typeface="Lucida Sans Unicode"/>
              </a:defRPr>
            </a:pPr>
            <a:r>
              <a:t>	product </a:t>
            </a:r>
          </a:p>
          <a:p>
            <a:pPr marL="762000">
              <a:spcBef>
                <a:spcPts val="400"/>
              </a:spcBef>
              <a:buSzPct val="100000"/>
              <a:buChar char="•"/>
              <a:defRPr sz="1400">
                <a:latin typeface="Lucida Sans Unicode"/>
                <a:ea typeface="Lucida Sans Unicode"/>
                <a:cs typeface="Lucida Sans Unicode"/>
                <a:sym typeface="Lucida Sans Unicode"/>
              </a:defRPr>
            </a:pPr>
            <a:r>
              <a:t>	prijs </a:t>
            </a:r>
          </a:p>
          <a:p>
            <a:pPr marL="762000">
              <a:spcBef>
                <a:spcPts val="400"/>
              </a:spcBef>
              <a:buSzPct val="100000"/>
              <a:buChar char="•"/>
              <a:defRPr sz="1400">
                <a:latin typeface="Lucida Sans Unicode"/>
                <a:ea typeface="Lucida Sans Unicode"/>
                <a:cs typeface="Lucida Sans Unicode"/>
                <a:sym typeface="Lucida Sans Unicode"/>
              </a:defRPr>
            </a:pPr>
            <a:r>
              <a:t>	promotie </a:t>
            </a:r>
          </a:p>
          <a:p>
            <a:pPr marL="762000">
              <a:spcBef>
                <a:spcPts val="400"/>
              </a:spcBef>
              <a:buSzPct val="100000"/>
              <a:buChar char="•"/>
              <a:defRPr sz="1400">
                <a:latin typeface="Lucida Sans Unicode"/>
                <a:ea typeface="Lucida Sans Unicode"/>
                <a:cs typeface="Lucida Sans Unicode"/>
                <a:sym typeface="Lucida Sans Unicode"/>
              </a:defRPr>
            </a:pPr>
            <a:r>
              <a:t>	plaats </a:t>
            </a:r>
          </a:p>
          <a:p>
            <a:pPr marL="762000">
              <a:spcBef>
                <a:spcPts val="400"/>
              </a:spcBef>
              <a:buSzPct val="100000"/>
              <a:buChar char="•"/>
              <a:defRPr sz="1400">
                <a:latin typeface="Lucida Sans Unicode"/>
                <a:ea typeface="Lucida Sans Unicode"/>
                <a:cs typeface="Lucida Sans Unicode"/>
                <a:sym typeface="Lucida Sans Unicode"/>
              </a:defRPr>
            </a:pPr>
            <a:r>
              <a:t>	doelstellingen </a:t>
            </a:r>
          </a:p>
        </p:txBody>
      </p:sp>
      <p:pic>
        <p:nvPicPr>
          <p:cNvPr id="175" name="http://www.wereldverkenning.nl/wp-content/uploads/2013/08/Bloom.jpg" descr="http://www.wereldverkenning.nl/wp-content/uploads/2013/08/Bloom.jpg"/>
          <p:cNvPicPr>
            <a:picLocks noChangeAspect="1"/>
          </p:cNvPicPr>
          <p:nvPr/>
        </p:nvPicPr>
        <p:blipFill>
          <a:blip r:embed="rId2">
            <a:extLst/>
          </a:blip>
          <a:srcRect l="0" t="9141" r="0" b="0"/>
          <a:stretch>
            <a:fillRect/>
          </a:stretch>
        </p:blipFill>
        <p:spPr>
          <a:xfrm>
            <a:off x="8011816" y="1348581"/>
            <a:ext cx="3857163" cy="4160643"/>
          </a:xfrm>
          <a:prstGeom prst="rect">
            <a:avLst/>
          </a:prstGeom>
          <a:ln w="12700">
            <a:miter lim="400000"/>
          </a:ln>
        </p:spPr>
      </p:pic>
      <p:sp>
        <p:nvSpPr>
          <p:cNvPr id="176" name="Taxonomie van Bloom"/>
          <p:cNvSpPr txBox="1"/>
          <p:nvPr/>
        </p:nvSpPr>
        <p:spPr>
          <a:xfrm>
            <a:off x="8780688" y="5467596"/>
            <a:ext cx="2319485"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Taxonomie van Bloom</a:t>
            </a:r>
          </a:p>
        </p:txBody>
      </p:sp>
      <p:sp>
        <p:nvSpPr>
          <p:cNvPr id="177" name="Plaats SWOT in het programma"/>
          <p:cNvSpPr txBox="1"/>
          <p:nvPr>
            <p:ph type="title"/>
          </p:nvPr>
        </p:nvSpPr>
        <p:spPr>
          <a:xfrm>
            <a:off x="457200" y="-60642"/>
            <a:ext cx="8229600" cy="1143001"/>
          </a:xfrm>
          <a:prstGeom prst="rect">
            <a:avLst/>
          </a:prstGeom>
        </p:spPr>
        <p:txBody>
          <a:bodyPr/>
          <a:lstStyle>
            <a:lvl1pPr defTabSz="859536">
              <a:lnSpc>
                <a:spcPct val="100000"/>
              </a:lnSpc>
              <a:defRPr b="1" sz="3854">
                <a:solidFill>
                  <a:srgbClr val="FFFFFF"/>
                </a:solidFill>
                <a:effectLst>
                  <a:outerShdw sx="100000" sy="100000" kx="0" ky="0" algn="b" rotWithShape="0" blurRad="35814" dist="23876" dir="5400000">
                    <a:srgbClr val="000000">
                      <a:alpha val="25000"/>
                    </a:srgbClr>
                  </a:outerShdw>
                </a:effectLst>
                <a:latin typeface="Lucida Sans Unicode"/>
                <a:ea typeface="Lucida Sans Unicode"/>
                <a:cs typeface="Lucida Sans Unicode"/>
                <a:sym typeface="Lucida Sans Unicode"/>
              </a:defRPr>
            </a:lvl1pPr>
          </a:lstStyle>
          <a:p>
            <a:pPr/>
            <a:r>
              <a:t>Plaats SWOT in het programma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Wanneer kun je de SWOT inzetten?"/>
          <p:cNvSpPr txBox="1"/>
          <p:nvPr>
            <p:ph type="title"/>
          </p:nvPr>
        </p:nvSpPr>
        <p:spPr>
          <a:xfrm>
            <a:off x="409050" y="760622"/>
            <a:ext cx="8229601" cy="1143001"/>
          </a:xfrm>
          <a:prstGeom prst="rect">
            <a:avLst/>
          </a:prstGeom>
        </p:spPr>
        <p:txBody>
          <a:bodyPr/>
          <a:lstStyle>
            <a:lvl1pPr defTabSz="886968">
              <a:lnSpc>
                <a:spcPct val="100000"/>
              </a:lnSpc>
              <a:defRPr b="1" sz="3395">
                <a:solidFill>
                  <a:srgbClr val="464646"/>
                </a:solidFill>
                <a:effectLst>
                  <a:outerShdw sx="100000" sy="100000" kx="0" ky="0" algn="b" rotWithShape="0" blurRad="36957" dist="24638" dir="5400000">
                    <a:srgbClr val="000000">
                      <a:alpha val="25000"/>
                    </a:srgbClr>
                  </a:outerShdw>
                </a:effectLst>
                <a:latin typeface="Lucida Sans Unicode"/>
                <a:ea typeface="Lucida Sans Unicode"/>
                <a:cs typeface="Lucida Sans Unicode"/>
                <a:sym typeface="Lucida Sans Unicode"/>
              </a:defRPr>
            </a:lvl1pPr>
          </a:lstStyle>
          <a:p>
            <a:pPr/>
            <a:r>
              <a:t>Wanneer kun je de SWOT inzetten?</a:t>
            </a:r>
          </a:p>
        </p:txBody>
      </p:sp>
      <p:sp>
        <p:nvSpPr>
          <p:cNvPr id="180" name="Lijn"/>
          <p:cNvSpPr/>
          <p:nvPr/>
        </p:nvSpPr>
        <p:spPr>
          <a:xfrm flipH="1">
            <a:off x="3851189" y="4415112"/>
            <a:ext cx="1063327" cy="899642"/>
          </a:xfrm>
          <a:prstGeom prst="line">
            <a:avLst/>
          </a:prstGeom>
          <a:ln w="54999">
            <a:solidFill>
              <a:srgbClr val="2DA2BF"/>
            </a:solidFill>
            <a:tailEnd type="triangle"/>
          </a:ln>
          <a:effectLst>
            <a:outerShdw sx="100000" sy="100000" kx="0" ky="0" algn="b" rotWithShape="0" blurRad="50800" dist="38100" dir="5400000">
              <a:srgbClr val="000000">
                <a:alpha val="35000"/>
              </a:srgbClr>
            </a:outerShdw>
          </a:effectLst>
        </p:spPr>
        <p:txBody>
          <a:bodyPr lIns="45719" rIns="45719"/>
          <a:lstStyle/>
          <a:p>
            <a:pPr>
              <a:defRPr>
                <a:latin typeface="Lucida Sans Unicode"/>
                <a:ea typeface="Lucida Sans Unicode"/>
                <a:cs typeface="Lucida Sans Unicode"/>
                <a:sym typeface="Lucida Sans Unicode"/>
              </a:defRPr>
            </a:pPr>
          </a:p>
        </p:txBody>
      </p:sp>
      <p:sp>
        <p:nvSpPr>
          <p:cNvPr id="181" name="Lijn"/>
          <p:cNvSpPr/>
          <p:nvPr/>
        </p:nvSpPr>
        <p:spPr>
          <a:xfrm flipH="1" flipV="1">
            <a:off x="3830360" y="2986155"/>
            <a:ext cx="1107421" cy="673980"/>
          </a:xfrm>
          <a:prstGeom prst="line">
            <a:avLst/>
          </a:prstGeom>
          <a:ln w="54999">
            <a:solidFill>
              <a:srgbClr val="2DA2BF"/>
            </a:solidFill>
            <a:tailEnd type="triangle"/>
          </a:ln>
          <a:effectLst>
            <a:outerShdw sx="100000" sy="100000" kx="0" ky="0" algn="b" rotWithShape="0" blurRad="50800" dist="38100" dir="5400000">
              <a:srgbClr val="000000">
                <a:alpha val="35000"/>
              </a:srgbClr>
            </a:outerShdw>
          </a:effectLst>
        </p:spPr>
        <p:txBody>
          <a:bodyPr lIns="45719" rIns="45719"/>
          <a:lstStyle/>
          <a:p>
            <a:pPr>
              <a:defRPr>
                <a:latin typeface="Lucida Sans Unicode"/>
                <a:ea typeface="Lucida Sans Unicode"/>
                <a:cs typeface="Lucida Sans Unicode"/>
                <a:sym typeface="Lucida Sans Unicode"/>
              </a:defRPr>
            </a:pPr>
          </a:p>
        </p:txBody>
      </p:sp>
      <p:grpSp>
        <p:nvGrpSpPr>
          <p:cNvPr id="184" name="Groepeer"/>
          <p:cNvGrpSpPr/>
          <p:nvPr/>
        </p:nvGrpSpPr>
        <p:grpSpPr>
          <a:xfrm>
            <a:off x="1927531" y="1970422"/>
            <a:ext cx="1989773" cy="1088001"/>
            <a:chOff x="0" y="0"/>
            <a:chExt cx="1989772" cy="1087999"/>
          </a:xfrm>
        </p:grpSpPr>
        <p:sp>
          <p:nvSpPr>
            <p:cNvPr id="182" name="Afgeronde rechthoek"/>
            <p:cNvSpPr/>
            <p:nvPr/>
          </p:nvSpPr>
          <p:spPr>
            <a:xfrm>
              <a:off x="0" y="0"/>
              <a:ext cx="1989773" cy="1088000"/>
            </a:xfrm>
            <a:prstGeom prst="roundRect">
              <a:avLst>
                <a:gd name="adj" fmla="val 27433"/>
              </a:avLst>
            </a:prstGeom>
            <a:solidFill>
              <a:srgbClr val="FFFFFF"/>
            </a:solidFill>
            <a:ln w="54999" cap="flat">
              <a:solidFill>
                <a:srgbClr val="2DA2BF"/>
              </a:solidFill>
              <a:prstDash val="solid"/>
              <a:round/>
            </a:ln>
            <a:effectLst>
              <a:outerShdw sx="100000" sy="100000" kx="0" ky="0" algn="b" rotWithShape="0" blurRad="50800" dist="38100" dir="5400000">
                <a:srgbClr val="000000">
                  <a:alpha val="35000"/>
                </a:srgbClr>
              </a:outerShdw>
            </a:effectLst>
          </p:spPr>
          <p:txBody>
            <a:bodyPr wrap="square" lIns="45719" tIns="45719" rIns="45719" bIns="45719" numCol="1" anchor="ctr">
              <a:noAutofit/>
            </a:bodyPr>
            <a:lstStyle/>
            <a:p>
              <a:pPr>
                <a:defRPr>
                  <a:latin typeface="Lucida Sans Unicode"/>
                  <a:ea typeface="Lucida Sans Unicode"/>
                  <a:cs typeface="Lucida Sans Unicode"/>
                  <a:sym typeface="Lucida Sans Unicode"/>
                </a:defRPr>
              </a:pPr>
            </a:p>
          </p:txBody>
        </p:sp>
        <p:sp>
          <p:nvSpPr>
            <p:cNvPr id="183" name="Organisatie"/>
            <p:cNvSpPr txBox="1"/>
            <p:nvPr/>
          </p:nvSpPr>
          <p:spPr>
            <a:xfrm>
              <a:off x="66218" y="301330"/>
              <a:ext cx="1857336" cy="485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2400">
                  <a:solidFill>
                    <a:srgbClr val="248299"/>
                  </a:solidFill>
                  <a:latin typeface="Lucida Sans Unicode"/>
                  <a:ea typeface="Lucida Sans Unicode"/>
                  <a:cs typeface="Lucida Sans Unicode"/>
                  <a:sym typeface="Lucida Sans Unicode"/>
                </a:defRPr>
              </a:lvl1pPr>
            </a:lstStyle>
            <a:p>
              <a:pPr/>
              <a:r>
                <a:t>Organisatie</a:t>
              </a:r>
            </a:p>
          </p:txBody>
        </p:sp>
      </p:grpSp>
      <p:grpSp>
        <p:nvGrpSpPr>
          <p:cNvPr id="187" name="Groepeer"/>
          <p:cNvGrpSpPr/>
          <p:nvPr/>
        </p:nvGrpSpPr>
        <p:grpSpPr>
          <a:xfrm>
            <a:off x="7482200" y="1970422"/>
            <a:ext cx="2077012" cy="1088001"/>
            <a:chOff x="0" y="0"/>
            <a:chExt cx="2077011" cy="1087999"/>
          </a:xfrm>
        </p:grpSpPr>
        <p:sp>
          <p:nvSpPr>
            <p:cNvPr id="185" name="Afgeronde rechthoek"/>
            <p:cNvSpPr/>
            <p:nvPr/>
          </p:nvSpPr>
          <p:spPr>
            <a:xfrm>
              <a:off x="0" y="0"/>
              <a:ext cx="1989773" cy="1088000"/>
            </a:xfrm>
            <a:prstGeom prst="roundRect">
              <a:avLst>
                <a:gd name="adj" fmla="val 27433"/>
              </a:avLst>
            </a:prstGeom>
            <a:solidFill>
              <a:srgbClr val="FFFFFF"/>
            </a:solidFill>
            <a:ln w="54999" cap="flat">
              <a:solidFill>
                <a:srgbClr val="2DA2BF"/>
              </a:solidFill>
              <a:prstDash val="solid"/>
              <a:round/>
            </a:ln>
            <a:effectLst>
              <a:outerShdw sx="100000" sy="100000" kx="0" ky="0" algn="b" rotWithShape="0" blurRad="50800" dist="38100" dir="5400000">
                <a:srgbClr val="000000">
                  <a:alpha val="35000"/>
                </a:srgbClr>
              </a:outerShdw>
            </a:effectLst>
          </p:spPr>
          <p:txBody>
            <a:bodyPr wrap="square" lIns="45719" tIns="45719" rIns="45719" bIns="45719" numCol="1" anchor="ctr">
              <a:noAutofit/>
            </a:bodyPr>
            <a:lstStyle/>
            <a:p>
              <a:pPr>
                <a:defRPr>
                  <a:latin typeface="Lucida Sans Unicode"/>
                  <a:ea typeface="Lucida Sans Unicode"/>
                  <a:cs typeface="Lucida Sans Unicode"/>
                  <a:sym typeface="Lucida Sans Unicode"/>
                </a:defRPr>
              </a:pPr>
            </a:p>
          </p:txBody>
        </p:sp>
        <p:sp>
          <p:nvSpPr>
            <p:cNvPr id="186" name="Product"/>
            <p:cNvSpPr txBox="1"/>
            <p:nvPr/>
          </p:nvSpPr>
          <p:spPr>
            <a:xfrm>
              <a:off x="87238" y="220050"/>
              <a:ext cx="1989774" cy="485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2400">
                  <a:solidFill>
                    <a:srgbClr val="248299"/>
                  </a:solidFill>
                  <a:latin typeface="Lucida Sans Unicode"/>
                  <a:ea typeface="Lucida Sans Unicode"/>
                  <a:cs typeface="Lucida Sans Unicode"/>
                  <a:sym typeface="Lucida Sans Unicode"/>
                </a:defRPr>
              </a:lvl1pPr>
            </a:lstStyle>
            <a:p>
              <a:pPr/>
              <a:r>
                <a:t> Product</a:t>
              </a:r>
            </a:p>
          </p:txBody>
        </p:sp>
      </p:grpSp>
      <p:grpSp>
        <p:nvGrpSpPr>
          <p:cNvPr id="190" name="Groepeer"/>
          <p:cNvGrpSpPr/>
          <p:nvPr/>
        </p:nvGrpSpPr>
        <p:grpSpPr>
          <a:xfrm>
            <a:off x="7436569" y="5235995"/>
            <a:ext cx="2168273" cy="1088001"/>
            <a:chOff x="0" y="0"/>
            <a:chExt cx="2168271" cy="1087999"/>
          </a:xfrm>
        </p:grpSpPr>
        <p:sp>
          <p:nvSpPr>
            <p:cNvPr id="188" name="Afgeronde rechthoek"/>
            <p:cNvSpPr/>
            <p:nvPr/>
          </p:nvSpPr>
          <p:spPr>
            <a:xfrm>
              <a:off x="0" y="0"/>
              <a:ext cx="1989773" cy="1088000"/>
            </a:xfrm>
            <a:prstGeom prst="roundRect">
              <a:avLst>
                <a:gd name="adj" fmla="val 27433"/>
              </a:avLst>
            </a:prstGeom>
            <a:solidFill>
              <a:srgbClr val="FFFFFF"/>
            </a:solidFill>
            <a:ln w="54999" cap="flat">
              <a:solidFill>
                <a:srgbClr val="2DA2BF"/>
              </a:solidFill>
              <a:prstDash val="solid"/>
              <a:round/>
            </a:ln>
            <a:effectLst>
              <a:outerShdw sx="100000" sy="100000" kx="0" ky="0" algn="b" rotWithShape="0" blurRad="50800" dist="38100" dir="5400000">
                <a:srgbClr val="000000">
                  <a:alpha val="35000"/>
                </a:srgbClr>
              </a:outerShdw>
            </a:effectLst>
          </p:spPr>
          <p:txBody>
            <a:bodyPr wrap="square" lIns="45719" tIns="45719" rIns="45719" bIns="45719" numCol="1" anchor="ctr">
              <a:noAutofit/>
            </a:bodyPr>
            <a:lstStyle/>
            <a:p>
              <a:pPr>
                <a:defRPr>
                  <a:latin typeface="Lucida Sans Unicode"/>
                  <a:ea typeface="Lucida Sans Unicode"/>
                  <a:cs typeface="Lucida Sans Unicode"/>
                  <a:sym typeface="Lucida Sans Unicode"/>
                </a:defRPr>
              </a:pPr>
            </a:p>
          </p:txBody>
        </p:sp>
        <p:sp>
          <p:nvSpPr>
            <p:cNvPr id="189" name="Studiekeuze…"/>
            <p:cNvSpPr txBox="1"/>
            <p:nvPr/>
          </p:nvSpPr>
          <p:spPr>
            <a:xfrm>
              <a:off x="45129" y="98130"/>
              <a:ext cx="2123143" cy="891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2400">
                  <a:solidFill>
                    <a:srgbClr val="248299"/>
                  </a:solidFill>
                  <a:latin typeface="Lucida Sans Unicode"/>
                  <a:ea typeface="Lucida Sans Unicode"/>
                  <a:cs typeface="Lucida Sans Unicode"/>
                  <a:sym typeface="Lucida Sans Unicode"/>
                </a:defRPr>
              </a:pPr>
              <a:r>
                <a:t>Studiekeuze</a:t>
              </a:r>
            </a:p>
            <a:p>
              <a:pPr>
                <a:defRPr b="1" sz="2400">
                  <a:solidFill>
                    <a:srgbClr val="248299"/>
                  </a:solidFill>
                  <a:latin typeface="Lucida Sans Unicode"/>
                  <a:ea typeface="Lucida Sans Unicode"/>
                  <a:cs typeface="Lucida Sans Unicode"/>
                  <a:sym typeface="Lucida Sans Unicode"/>
                </a:defRPr>
              </a:pPr>
              <a:r>
                <a:t>Carriere</a:t>
              </a:r>
            </a:p>
          </p:txBody>
        </p:sp>
      </p:grpSp>
      <p:grpSp>
        <p:nvGrpSpPr>
          <p:cNvPr id="193" name="Groepeer"/>
          <p:cNvGrpSpPr/>
          <p:nvPr/>
        </p:nvGrpSpPr>
        <p:grpSpPr>
          <a:xfrm>
            <a:off x="1927531" y="5235995"/>
            <a:ext cx="1989773" cy="1088001"/>
            <a:chOff x="0" y="0"/>
            <a:chExt cx="1989772" cy="1087999"/>
          </a:xfrm>
        </p:grpSpPr>
        <p:sp>
          <p:nvSpPr>
            <p:cNvPr id="191" name="Afgeronde rechthoek"/>
            <p:cNvSpPr/>
            <p:nvPr/>
          </p:nvSpPr>
          <p:spPr>
            <a:xfrm>
              <a:off x="0" y="0"/>
              <a:ext cx="1989773" cy="1088000"/>
            </a:xfrm>
            <a:prstGeom prst="roundRect">
              <a:avLst>
                <a:gd name="adj" fmla="val 27433"/>
              </a:avLst>
            </a:prstGeom>
            <a:solidFill>
              <a:srgbClr val="FFFFFF"/>
            </a:solidFill>
            <a:ln w="54999" cap="flat">
              <a:solidFill>
                <a:srgbClr val="2DA2BF"/>
              </a:solidFill>
              <a:prstDash val="solid"/>
              <a:round/>
            </a:ln>
            <a:effectLst>
              <a:outerShdw sx="100000" sy="100000" kx="0" ky="0" algn="b" rotWithShape="0" blurRad="50800" dist="38100" dir="5400000">
                <a:srgbClr val="000000">
                  <a:alpha val="35000"/>
                </a:srgbClr>
              </a:outerShdw>
            </a:effectLst>
          </p:spPr>
          <p:txBody>
            <a:bodyPr wrap="square" lIns="45719" tIns="45719" rIns="45719" bIns="45719" numCol="1" anchor="ctr">
              <a:noAutofit/>
            </a:bodyPr>
            <a:lstStyle/>
            <a:p>
              <a:pPr>
                <a:defRPr>
                  <a:latin typeface="Lucida Sans Unicode"/>
                  <a:ea typeface="Lucida Sans Unicode"/>
                  <a:cs typeface="Lucida Sans Unicode"/>
                  <a:sym typeface="Lucida Sans Unicode"/>
                </a:defRPr>
              </a:pPr>
            </a:p>
          </p:txBody>
        </p:sp>
        <p:sp>
          <p:nvSpPr>
            <p:cNvPr id="192" name="Project"/>
            <p:cNvSpPr txBox="1"/>
            <p:nvPr/>
          </p:nvSpPr>
          <p:spPr>
            <a:xfrm>
              <a:off x="471849" y="301330"/>
              <a:ext cx="1176596" cy="485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2400">
                  <a:solidFill>
                    <a:srgbClr val="248299"/>
                  </a:solidFill>
                  <a:latin typeface="Lucida Sans Unicode"/>
                  <a:ea typeface="Lucida Sans Unicode"/>
                  <a:cs typeface="Lucida Sans Unicode"/>
                  <a:sym typeface="Lucida Sans Unicode"/>
                </a:defRPr>
              </a:lvl1pPr>
            </a:lstStyle>
            <a:p>
              <a:pPr/>
              <a:r>
                <a:t>Project</a:t>
              </a:r>
            </a:p>
          </p:txBody>
        </p:sp>
      </p:grpSp>
      <p:sp>
        <p:nvSpPr>
          <p:cNvPr id="194" name="Lijn"/>
          <p:cNvSpPr/>
          <p:nvPr/>
        </p:nvSpPr>
        <p:spPr>
          <a:xfrm flipV="1">
            <a:off x="6606583" y="2976297"/>
            <a:ext cx="958758" cy="694209"/>
          </a:xfrm>
          <a:prstGeom prst="line">
            <a:avLst/>
          </a:prstGeom>
          <a:ln w="54999">
            <a:solidFill>
              <a:srgbClr val="2DA2BF"/>
            </a:solidFill>
            <a:tailEnd type="triangle"/>
          </a:ln>
          <a:effectLst>
            <a:outerShdw sx="100000" sy="100000" kx="0" ky="0" algn="b" rotWithShape="0" blurRad="50800" dist="38100" dir="5400000">
              <a:srgbClr val="000000">
                <a:alpha val="35000"/>
              </a:srgbClr>
            </a:outerShdw>
          </a:effectLst>
        </p:spPr>
        <p:txBody>
          <a:bodyPr lIns="45719" rIns="45719"/>
          <a:lstStyle/>
          <a:p>
            <a:pPr>
              <a:defRPr>
                <a:latin typeface="Lucida Sans Unicode"/>
                <a:ea typeface="Lucida Sans Unicode"/>
                <a:cs typeface="Lucida Sans Unicode"/>
                <a:sym typeface="Lucida Sans Unicode"/>
              </a:defRPr>
            </a:pPr>
          </a:p>
        </p:txBody>
      </p:sp>
      <p:sp>
        <p:nvSpPr>
          <p:cNvPr id="195" name="Lijn"/>
          <p:cNvSpPr/>
          <p:nvPr/>
        </p:nvSpPr>
        <p:spPr>
          <a:xfrm>
            <a:off x="6615287" y="4516604"/>
            <a:ext cx="941582" cy="696939"/>
          </a:xfrm>
          <a:prstGeom prst="line">
            <a:avLst/>
          </a:prstGeom>
          <a:ln w="54999">
            <a:solidFill>
              <a:srgbClr val="2DA2BF"/>
            </a:solidFill>
            <a:tailEnd type="triangle"/>
          </a:ln>
          <a:effectLst>
            <a:outerShdw sx="100000" sy="100000" kx="0" ky="0" algn="b" rotWithShape="0" blurRad="50800" dist="38100" dir="5400000">
              <a:srgbClr val="000000">
                <a:alpha val="35000"/>
              </a:srgbClr>
            </a:outerShdw>
          </a:effectLst>
        </p:spPr>
        <p:txBody>
          <a:bodyPr lIns="45719" rIns="45719"/>
          <a:lstStyle/>
          <a:p>
            <a:pPr>
              <a:defRPr>
                <a:latin typeface="Lucida Sans Unicode"/>
                <a:ea typeface="Lucida Sans Unicode"/>
                <a:cs typeface="Lucida Sans Unicode"/>
                <a:sym typeface="Lucida Sans Unicode"/>
              </a:defRPr>
            </a:pPr>
          </a:p>
        </p:txBody>
      </p:sp>
      <p:grpSp>
        <p:nvGrpSpPr>
          <p:cNvPr id="198" name="Groepeer"/>
          <p:cNvGrpSpPr/>
          <p:nvPr/>
        </p:nvGrpSpPr>
        <p:grpSpPr>
          <a:xfrm>
            <a:off x="4800843" y="3509856"/>
            <a:ext cx="1989773" cy="1088001"/>
            <a:chOff x="0" y="0"/>
            <a:chExt cx="1989772" cy="1087999"/>
          </a:xfrm>
        </p:grpSpPr>
        <p:sp>
          <p:nvSpPr>
            <p:cNvPr id="196" name="Afgeronde rechthoek"/>
            <p:cNvSpPr/>
            <p:nvPr/>
          </p:nvSpPr>
          <p:spPr>
            <a:xfrm>
              <a:off x="0" y="0"/>
              <a:ext cx="1989773" cy="1088000"/>
            </a:xfrm>
            <a:prstGeom prst="roundRect">
              <a:avLst>
                <a:gd name="adj" fmla="val 27433"/>
              </a:avLst>
            </a:prstGeom>
            <a:solidFill>
              <a:srgbClr val="FFFFFF"/>
            </a:solidFill>
            <a:ln w="54999" cap="flat">
              <a:solidFill>
                <a:srgbClr val="2DA2BF"/>
              </a:solidFill>
              <a:prstDash val="solid"/>
              <a:round/>
            </a:ln>
            <a:effectLst>
              <a:outerShdw sx="100000" sy="100000" kx="0" ky="0" algn="b" rotWithShape="0" blurRad="50800" dist="38100" dir="5400000">
                <a:srgbClr val="000000">
                  <a:alpha val="35000"/>
                </a:srgbClr>
              </a:outerShdw>
            </a:effectLst>
          </p:spPr>
          <p:txBody>
            <a:bodyPr wrap="square" lIns="45719" tIns="45719" rIns="45719" bIns="45719" numCol="1" anchor="ctr">
              <a:noAutofit/>
            </a:bodyPr>
            <a:lstStyle/>
            <a:p>
              <a:pPr>
                <a:defRPr>
                  <a:latin typeface="Lucida Sans Unicode"/>
                  <a:ea typeface="Lucida Sans Unicode"/>
                  <a:cs typeface="Lucida Sans Unicode"/>
                  <a:sym typeface="Lucida Sans Unicode"/>
                </a:defRPr>
              </a:pPr>
            </a:p>
          </p:txBody>
        </p:sp>
        <p:sp>
          <p:nvSpPr>
            <p:cNvPr id="197" name="SWOT-…"/>
            <p:cNvSpPr txBox="1"/>
            <p:nvPr/>
          </p:nvSpPr>
          <p:spPr>
            <a:xfrm>
              <a:off x="385243" y="123009"/>
              <a:ext cx="1219286" cy="8419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2200">
                  <a:solidFill>
                    <a:srgbClr val="248299"/>
                  </a:solidFill>
                  <a:latin typeface="Lucida Sans Unicode"/>
                  <a:ea typeface="Lucida Sans Unicode"/>
                  <a:cs typeface="Lucida Sans Unicode"/>
                  <a:sym typeface="Lucida Sans Unicode"/>
                </a:defRPr>
              </a:pPr>
              <a:r>
                <a:t>SWOT-</a:t>
              </a:r>
            </a:p>
            <a:p>
              <a:pPr>
                <a:defRPr b="1" sz="2200">
                  <a:solidFill>
                    <a:srgbClr val="248299"/>
                  </a:solidFill>
                  <a:latin typeface="Lucida Sans Unicode"/>
                  <a:ea typeface="Lucida Sans Unicode"/>
                  <a:cs typeface="Lucida Sans Unicode"/>
                  <a:sym typeface="Lucida Sans Unicode"/>
                </a:defRPr>
              </a:pPr>
              <a:r>
                <a:t>analyse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84"/>
                                        </p:tgtEl>
                                        <p:attrNameLst>
                                          <p:attrName>style.visibility</p:attrName>
                                        </p:attrNameLst>
                                      </p:cBhvr>
                                      <p:to>
                                        <p:strVal val="visible"/>
                                      </p:to>
                                    </p:set>
                                    <p:anim calcmode="lin" valueType="num">
                                      <p:cBhvr>
                                        <p:cTn id="7" dur="1625" fill="hold"/>
                                        <p:tgtEl>
                                          <p:spTgt spid="184"/>
                                        </p:tgtEl>
                                        <p:attrNameLst>
                                          <p:attrName>ppt_w</p:attrName>
                                        </p:attrNameLst>
                                      </p:cBhvr>
                                      <p:tavLst>
                                        <p:tav tm="0">
                                          <p:val>
                                            <p:fltVal val="0"/>
                                          </p:val>
                                        </p:tav>
                                        <p:tav tm="100000">
                                          <p:val>
                                            <p:strVal val="#ppt_w"/>
                                          </p:val>
                                        </p:tav>
                                      </p:tavLst>
                                    </p:anim>
                                    <p:anim calcmode="lin" valueType="num">
                                      <p:cBhvr>
                                        <p:cTn id="8" dur="1625" fill="hold"/>
                                        <p:tgtEl>
                                          <p:spTgt spid="184"/>
                                        </p:tgtEl>
                                        <p:attrNameLst>
                                          <p:attrName>ppt_h</p:attrName>
                                        </p:attrNameLst>
                                      </p:cBhvr>
                                      <p:tavLst>
                                        <p:tav tm="0">
                                          <p:val>
                                            <p:fltVal val="0"/>
                                          </p:val>
                                        </p:tav>
                                        <p:tav tm="100000">
                                          <p:val>
                                            <p:strVal val="#ppt_h"/>
                                          </p:val>
                                        </p:tav>
                                      </p:tavLst>
                                    </p:anim>
                                  </p:childTnLst>
                                </p:cTn>
                              </p:par>
                            </p:childTnLst>
                          </p:cTn>
                        </p:par>
                        <p:par>
                          <p:cTn id="9" fill="hold">
                            <p:stCondLst>
                              <p:cond delay="1625"/>
                            </p:stCondLst>
                            <p:childTnLst>
                              <p:par>
                                <p:cTn id="10" presetClass="entr" nodeType="afterEffect" presetSubtype="16" presetID="23" grpId="2" fill="hold">
                                  <p:stCondLst>
                                    <p:cond delay="0"/>
                                  </p:stCondLst>
                                  <p:iterate type="el" backwards="0">
                                    <p:tmAbs val="0"/>
                                  </p:iterate>
                                  <p:childTnLst>
                                    <p:set>
                                      <p:cBhvr>
                                        <p:cTn id="11" fill="hold"/>
                                        <p:tgtEl>
                                          <p:spTgt spid="187"/>
                                        </p:tgtEl>
                                        <p:attrNameLst>
                                          <p:attrName>style.visibility</p:attrName>
                                        </p:attrNameLst>
                                      </p:cBhvr>
                                      <p:to>
                                        <p:strVal val="visible"/>
                                      </p:to>
                                    </p:set>
                                    <p:anim calcmode="lin" valueType="num">
                                      <p:cBhvr>
                                        <p:cTn id="12" dur="1625" fill="hold"/>
                                        <p:tgtEl>
                                          <p:spTgt spid="187"/>
                                        </p:tgtEl>
                                        <p:attrNameLst>
                                          <p:attrName>ppt_w</p:attrName>
                                        </p:attrNameLst>
                                      </p:cBhvr>
                                      <p:tavLst>
                                        <p:tav tm="0">
                                          <p:val>
                                            <p:fltVal val="0"/>
                                          </p:val>
                                        </p:tav>
                                        <p:tav tm="100000">
                                          <p:val>
                                            <p:strVal val="#ppt_w"/>
                                          </p:val>
                                        </p:tav>
                                      </p:tavLst>
                                    </p:anim>
                                    <p:anim calcmode="lin" valueType="num">
                                      <p:cBhvr>
                                        <p:cTn id="13" dur="1625" fill="hold"/>
                                        <p:tgtEl>
                                          <p:spTgt spid="187"/>
                                        </p:tgtEl>
                                        <p:attrNameLst>
                                          <p:attrName>ppt_h</p:attrName>
                                        </p:attrNameLst>
                                      </p:cBhvr>
                                      <p:tavLst>
                                        <p:tav tm="0">
                                          <p:val>
                                            <p:fltVal val="0"/>
                                          </p:val>
                                        </p:tav>
                                        <p:tav tm="100000">
                                          <p:val>
                                            <p:strVal val="#ppt_h"/>
                                          </p:val>
                                        </p:tav>
                                      </p:tavLst>
                                    </p:anim>
                                  </p:childTnLst>
                                </p:cTn>
                              </p:par>
                            </p:childTnLst>
                          </p:cTn>
                        </p:par>
                        <p:par>
                          <p:cTn id="14" fill="hold">
                            <p:stCondLst>
                              <p:cond delay="3250"/>
                            </p:stCondLst>
                            <p:childTnLst>
                              <p:par>
                                <p:cTn id="15" presetClass="entr" nodeType="afterEffect" presetSubtype="16" presetID="23" grpId="3" fill="hold">
                                  <p:stCondLst>
                                    <p:cond delay="0"/>
                                  </p:stCondLst>
                                  <p:iterate type="el" backwards="0">
                                    <p:tmAbs val="0"/>
                                  </p:iterate>
                                  <p:childTnLst>
                                    <p:set>
                                      <p:cBhvr>
                                        <p:cTn id="16" fill="hold"/>
                                        <p:tgtEl>
                                          <p:spTgt spid="190"/>
                                        </p:tgtEl>
                                        <p:attrNameLst>
                                          <p:attrName>style.visibility</p:attrName>
                                        </p:attrNameLst>
                                      </p:cBhvr>
                                      <p:to>
                                        <p:strVal val="visible"/>
                                      </p:to>
                                    </p:set>
                                    <p:anim calcmode="lin" valueType="num">
                                      <p:cBhvr>
                                        <p:cTn id="17" dur="1625" fill="hold"/>
                                        <p:tgtEl>
                                          <p:spTgt spid="190"/>
                                        </p:tgtEl>
                                        <p:attrNameLst>
                                          <p:attrName>ppt_w</p:attrName>
                                        </p:attrNameLst>
                                      </p:cBhvr>
                                      <p:tavLst>
                                        <p:tav tm="0">
                                          <p:val>
                                            <p:fltVal val="0"/>
                                          </p:val>
                                        </p:tav>
                                        <p:tav tm="100000">
                                          <p:val>
                                            <p:strVal val="#ppt_w"/>
                                          </p:val>
                                        </p:tav>
                                      </p:tavLst>
                                    </p:anim>
                                    <p:anim calcmode="lin" valueType="num">
                                      <p:cBhvr>
                                        <p:cTn id="18" dur="1625" fill="hold"/>
                                        <p:tgtEl>
                                          <p:spTgt spid="190"/>
                                        </p:tgtEl>
                                        <p:attrNameLst>
                                          <p:attrName>ppt_h</p:attrName>
                                        </p:attrNameLst>
                                      </p:cBhvr>
                                      <p:tavLst>
                                        <p:tav tm="0">
                                          <p:val>
                                            <p:fltVal val="0"/>
                                          </p:val>
                                        </p:tav>
                                        <p:tav tm="100000">
                                          <p:val>
                                            <p:strVal val="#ppt_h"/>
                                          </p:val>
                                        </p:tav>
                                      </p:tavLst>
                                    </p:anim>
                                  </p:childTnLst>
                                </p:cTn>
                              </p:par>
                            </p:childTnLst>
                          </p:cTn>
                        </p:par>
                        <p:par>
                          <p:cTn id="19" fill="hold">
                            <p:stCondLst>
                              <p:cond delay="4875"/>
                            </p:stCondLst>
                            <p:childTnLst>
                              <p:par>
                                <p:cTn id="20" presetClass="entr" nodeType="afterEffect" presetSubtype="16" presetID="23" grpId="4" fill="hold">
                                  <p:stCondLst>
                                    <p:cond delay="0"/>
                                  </p:stCondLst>
                                  <p:iterate type="el" backwards="0">
                                    <p:tmAbs val="0"/>
                                  </p:iterate>
                                  <p:childTnLst>
                                    <p:set>
                                      <p:cBhvr>
                                        <p:cTn id="21" fill="hold"/>
                                        <p:tgtEl>
                                          <p:spTgt spid="193"/>
                                        </p:tgtEl>
                                        <p:attrNameLst>
                                          <p:attrName>style.visibility</p:attrName>
                                        </p:attrNameLst>
                                      </p:cBhvr>
                                      <p:to>
                                        <p:strVal val="visible"/>
                                      </p:to>
                                    </p:set>
                                    <p:anim calcmode="lin" valueType="num">
                                      <p:cBhvr>
                                        <p:cTn id="22" dur="1625" fill="hold"/>
                                        <p:tgtEl>
                                          <p:spTgt spid="193"/>
                                        </p:tgtEl>
                                        <p:attrNameLst>
                                          <p:attrName>ppt_w</p:attrName>
                                        </p:attrNameLst>
                                      </p:cBhvr>
                                      <p:tavLst>
                                        <p:tav tm="0">
                                          <p:val>
                                            <p:fltVal val="0"/>
                                          </p:val>
                                        </p:tav>
                                        <p:tav tm="100000">
                                          <p:val>
                                            <p:strVal val="#ppt_w"/>
                                          </p:val>
                                        </p:tav>
                                      </p:tavLst>
                                    </p:anim>
                                    <p:anim calcmode="lin" valueType="num">
                                      <p:cBhvr>
                                        <p:cTn id="23" dur="1625" fill="hold"/>
                                        <p:tgtEl>
                                          <p:spTgt spid="1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 grpId="3"/>
      <p:bldP build="whole" bldLvl="1" animBg="1" rev="0" advAuto="0" spid="184" grpId="1"/>
      <p:bldP build="whole" bldLvl="1" animBg="1" rev="0" advAuto="0" spid="187" grpId="2"/>
      <p:bldP build="whole" bldLvl="1" animBg="1" rev="0" advAuto="0" spid="193" grpId="4"/>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Opdracht"/>
          <p:cNvSpPr txBox="1"/>
          <p:nvPr>
            <p:ph type="title"/>
          </p:nvPr>
        </p:nvSpPr>
        <p:spPr>
          <a:xfrm>
            <a:off x="835660" y="651190"/>
            <a:ext cx="8229601" cy="1143001"/>
          </a:xfrm>
          <a:prstGeom prst="rect">
            <a:avLst/>
          </a:prstGeom>
        </p:spPr>
        <p:txBody>
          <a:bodyPr/>
          <a:lstStyle>
            <a:lvl1pPr>
              <a:lnSpc>
                <a:spcPct val="100000"/>
              </a:lnSpc>
              <a:defRPr b="1" sz="4100">
                <a:solidFill>
                  <a:srgbClr val="464646"/>
                </a:solidFill>
                <a:effectLst>
                  <a:outerShdw sx="100000" sy="100000" kx="0" ky="0" algn="b" rotWithShape="0" blurRad="38100" dist="25400" dir="5400000">
                    <a:srgbClr val="000000">
                      <a:alpha val="25000"/>
                    </a:srgbClr>
                  </a:outerShdw>
                </a:effectLst>
                <a:latin typeface="Lucida Sans Unicode"/>
                <a:ea typeface="Lucida Sans Unicode"/>
                <a:cs typeface="Lucida Sans Unicode"/>
                <a:sym typeface="Lucida Sans Unicode"/>
              </a:defRPr>
            </a:lvl1pPr>
          </a:lstStyle>
          <a:p>
            <a:pPr/>
            <a:r>
              <a:t>Opdracht</a:t>
            </a:r>
          </a:p>
        </p:txBody>
      </p:sp>
      <p:graphicFrame>
        <p:nvGraphicFramePr>
          <p:cNvPr id="201" name="Tabel"/>
          <p:cNvGraphicFramePr/>
          <p:nvPr/>
        </p:nvGraphicFramePr>
        <p:xfrm>
          <a:off x="818070" y="1749092"/>
          <a:ext cx="4235070" cy="4723543"/>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21927"/>
                <a:gridCol w="1085529"/>
                <a:gridCol w="2814912"/>
              </a:tblGrid>
              <a:tr h="356776">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r>
              <a:tr h="356776">
                <a:tc>
                  <a:txBody>
                    <a:bodyPr/>
                    <a:lstStyle/>
                    <a:p>
                      <a:pPr algn="l">
                        <a:defRPr sz="1800"/>
                      </a:pPr>
                      <a:r>
                        <a:rPr>
                          <a:latin typeface="Lucida Sans Unicode"/>
                          <a:ea typeface="Lucida Sans Unicode"/>
                          <a:cs typeface="Lucida Sans Unicode"/>
                          <a:sym typeface="Lucida Sans Unicode"/>
                        </a:rPr>
                        <a:t>1</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Wat</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Het aantal aanmeldingen loopt dit jaar terug. De directeur vraagt je om een SWOT te maken van de school.</a:t>
                      </a:r>
                    </a:p>
                  </a:txBody>
                  <a:tcPr marL="45720" marR="45720" marT="45720" marB="45720" anchor="t" anchorCtr="0" horzOverflow="overflow">
                    <a:solidFill>
                      <a:srgbClr val="CCDFE8"/>
                    </a:solidFill>
                  </a:tcPr>
                </a:tc>
              </a:tr>
              <a:tr h="356776">
                <a:tc>
                  <a:txBody>
                    <a:bodyPr/>
                    <a:lstStyle/>
                    <a:p>
                      <a:pPr algn="l">
                        <a:defRPr sz="1800"/>
                      </a:pPr>
                      <a:r>
                        <a:rPr>
                          <a:latin typeface="Lucida Sans Unicode"/>
                          <a:ea typeface="Lucida Sans Unicode"/>
                          <a:cs typeface="Lucida Sans Unicode"/>
                          <a:sym typeface="Lucida Sans Unicode"/>
                        </a:rPr>
                        <a:t>2</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Hoe</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Individueel</a:t>
                      </a:r>
                    </a:p>
                  </a:txBody>
                  <a:tcPr marL="45720" marR="45720" marT="45720" marB="45720" anchor="t" anchorCtr="0" horzOverflow="overflow">
                    <a:solidFill>
                      <a:srgbClr val="E7F0F4"/>
                    </a:solidFill>
                  </a:tcPr>
                </a:tc>
              </a:tr>
              <a:tr h="166326">
                <a:tc>
                  <a:txBody>
                    <a:bodyPr/>
                    <a:lstStyle/>
                    <a:p>
                      <a:pPr algn="l">
                        <a:defRPr sz="1800"/>
                      </a:pPr>
                      <a:r>
                        <a:rPr>
                          <a:latin typeface="Lucida Sans Unicode"/>
                          <a:ea typeface="Lucida Sans Unicode"/>
                          <a:cs typeface="Lucida Sans Unicode"/>
                          <a:sym typeface="Lucida Sans Unicode"/>
                        </a:rPr>
                        <a:t>3</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Hulp</a:t>
                      </a:r>
                    </a:p>
                  </a:txBody>
                  <a:tcPr marL="45720" marR="45720" marT="45720" marB="45720" anchor="t" anchorCtr="0" horzOverflow="overflow">
                    <a:solidFill>
                      <a:srgbClr val="CCDFE8"/>
                    </a:solidFill>
                  </a:tcPr>
                </a:tc>
                <a:tc>
                  <a:txBody>
                    <a:bodyPr/>
                    <a:lstStyle/>
                    <a:p>
                      <a:pPr algn="l">
                        <a:buFont typeface="Wingdings"/>
                        <a:defRPr sz="1800">
                          <a:latin typeface="Lucida Sans Unicode"/>
                          <a:ea typeface="Lucida Sans Unicode"/>
                          <a:cs typeface="Lucida Sans Unicode"/>
                          <a:sym typeface="Lucida Sans Unicode"/>
                        </a:defRPr>
                      </a:pPr>
                      <a:r>
                        <a:t>SWOT en vragen</a:t>
                      </a:r>
                    </a:p>
                  </a:txBody>
                  <a:tcPr marL="45720" marR="45720" marT="45720" marB="45720" anchor="t" anchorCtr="0" horzOverflow="overflow">
                    <a:solidFill>
                      <a:srgbClr val="CCDFE8"/>
                    </a:solidFill>
                  </a:tcPr>
                </a:tc>
              </a:tr>
              <a:tr h="356776">
                <a:tc>
                  <a:txBody>
                    <a:bodyPr/>
                    <a:lstStyle/>
                    <a:p>
                      <a:pPr algn="l">
                        <a:defRPr sz="1800"/>
                      </a:pPr>
                      <a:r>
                        <a:rPr>
                          <a:latin typeface="Lucida Sans Unicode"/>
                          <a:ea typeface="Lucida Sans Unicode"/>
                          <a:cs typeface="Lucida Sans Unicode"/>
                          <a:sym typeface="Lucida Sans Unicode"/>
                        </a:rPr>
                        <a:t>4</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Tijd</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5 minuten</a:t>
                      </a:r>
                    </a:p>
                  </a:txBody>
                  <a:tcPr marL="45720" marR="45720" marT="45720" marB="45720" anchor="t" anchorCtr="0" horzOverflow="overflow">
                    <a:solidFill>
                      <a:srgbClr val="E7F0F4"/>
                    </a:solidFill>
                  </a:tcPr>
                </a:tc>
              </a:tr>
              <a:tr h="624359">
                <a:tc>
                  <a:txBody>
                    <a:bodyPr/>
                    <a:lstStyle/>
                    <a:p>
                      <a:pPr algn="l">
                        <a:defRPr sz="1800"/>
                      </a:pPr>
                      <a:r>
                        <a:rPr>
                          <a:latin typeface="Lucida Sans Unicode"/>
                          <a:ea typeface="Lucida Sans Unicode"/>
                          <a:cs typeface="Lucida Sans Unicode"/>
                          <a:sym typeface="Lucida Sans Unicode"/>
                        </a:rPr>
                        <a:t>5</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Uitkomst</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Wordt vervolgd</a:t>
                      </a:r>
                    </a:p>
                  </a:txBody>
                  <a:tcPr marL="45720" marR="45720" marT="45720" marB="45720" anchor="t" anchorCtr="0" horzOverflow="overflow">
                    <a:solidFill>
                      <a:srgbClr val="CCDFE8"/>
                    </a:solidFill>
                  </a:tcPr>
                </a:tc>
              </a:tr>
              <a:tr h="624359">
                <a:tc>
                  <a:txBody>
                    <a:bodyPr/>
                    <a:lstStyle/>
                    <a:p>
                      <a:pPr algn="l">
                        <a:defRPr sz="1800"/>
                      </a:pPr>
                      <a:r>
                        <a:rPr>
                          <a:latin typeface="Lucida Sans Unicode"/>
                          <a:ea typeface="Lucida Sans Unicode"/>
                          <a:cs typeface="Lucida Sans Unicode"/>
                          <a:sym typeface="Lucida Sans Unicode"/>
                        </a:rPr>
                        <a:t>6</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Klaar</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Leg je pen voor je neer en wacht even</a:t>
                      </a:r>
                    </a:p>
                  </a:txBody>
                  <a:tcPr marL="45720" marR="45720" marT="45720" marB="45720" anchor="t" anchorCtr="0" horzOverflow="overflow">
                    <a:solidFill>
                      <a:srgbClr val="E7F0F4"/>
                    </a:solidFill>
                  </a:tcPr>
                </a:tc>
              </a:tr>
            </a:tbl>
          </a:graphicData>
        </a:graphic>
      </p:graphicFrame>
      <p:pic>
        <p:nvPicPr>
          <p:cNvPr id="202" name="Afbeelding" descr="Afbeelding"/>
          <p:cNvPicPr>
            <a:picLocks noChangeAspect="1"/>
          </p:cNvPicPr>
          <p:nvPr/>
        </p:nvPicPr>
        <p:blipFill>
          <a:blip r:embed="rId2">
            <a:extLst/>
          </a:blip>
          <a:stretch>
            <a:fillRect/>
          </a:stretch>
        </p:blipFill>
        <p:spPr>
          <a:xfrm>
            <a:off x="6374129" y="2362200"/>
            <a:ext cx="3797301" cy="21336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WOT en organisatie (1)"/>
          <p:cNvSpPr txBox="1"/>
          <p:nvPr>
            <p:ph type="title"/>
          </p:nvPr>
        </p:nvSpPr>
        <p:spPr>
          <a:xfrm>
            <a:off x="327659" y="701990"/>
            <a:ext cx="8229601" cy="1143001"/>
          </a:xfrm>
          <a:prstGeom prst="rect">
            <a:avLst/>
          </a:prstGeom>
        </p:spPr>
        <p:txBody>
          <a:bodyPr/>
          <a:lstStyle>
            <a:lvl1pPr>
              <a:lnSpc>
                <a:spcPct val="100000"/>
              </a:lnSpc>
              <a:defRPr b="1" sz="4100">
                <a:solidFill>
                  <a:srgbClr val="464646"/>
                </a:solidFill>
                <a:effectLst>
                  <a:outerShdw sx="100000" sy="100000" kx="0" ky="0" algn="b" rotWithShape="0" blurRad="38100" dist="25400" dir="5400000">
                    <a:srgbClr val="000000">
                      <a:alpha val="25000"/>
                    </a:srgbClr>
                  </a:outerShdw>
                </a:effectLst>
                <a:latin typeface="Lucida Sans Unicode"/>
                <a:ea typeface="Lucida Sans Unicode"/>
                <a:cs typeface="Lucida Sans Unicode"/>
                <a:sym typeface="Lucida Sans Unicode"/>
              </a:defRPr>
            </a:lvl1pPr>
          </a:lstStyle>
          <a:p>
            <a:pPr/>
            <a:r>
              <a:t>SWOT en organisatie (1)</a:t>
            </a:r>
          </a:p>
        </p:txBody>
      </p:sp>
      <p:sp>
        <p:nvSpPr>
          <p:cNvPr id="205" name="Welke voordelen bied je je klanten?…"/>
          <p:cNvSpPr txBox="1"/>
          <p:nvPr/>
        </p:nvSpPr>
        <p:spPr>
          <a:xfrm>
            <a:off x="468840" y="2329481"/>
            <a:ext cx="8231720" cy="22161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70447" indent="-170447" defTabSz="457200">
              <a:buSzPct val="100000"/>
              <a:buChar char="•"/>
              <a:defRPr sz="1700">
                <a:latin typeface="Euphemia UCAS"/>
                <a:ea typeface="Euphemia UCAS"/>
                <a:cs typeface="Euphemia UCAS"/>
                <a:sym typeface="Euphemia UCAS"/>
              </a:defRPr>
            </a:pPr>
            <a:r>
              <a:t>Welke voordelen bied je je klanten?</a:t>
            </a:r>
          </a:p>
          <a:p>
            <a:pPr marL="170447" indent="-170447" defTabSz="457200">
              <a:buSzPct val="100000"/>
              <a:buChar char="•"/>
              <a:defRPr sz="1700">
                <a:latin typeface="Euphemia UCAS"/>
                <a:ea typeface="Euphemia UCAS"/>
                <a:cs typeface="Euphemia UCAS"/>
                <a:sym typeface="Euphemia UCAS"/>
              </a:defRPr>
            </a:pPr>
            <a:r>
              <a:t>Wat doe je beter dan de concurrenten?</a:t>
            </a:r>
          </a:p>
          <a:p>
            <a:pPr marL="170447" indent="-170447" defTabSz="457200">
              <a:buSzPct val="100000"/>
              <a:buChar char="•"/>
              <a:defRPr sz="1700">
                <a:latin typeface="Euphemia UCAS"/>
                <a:ea typeface="Euphemia UCAS"/>
                <a:cs typeface="Euphemia UCAS"/>
                <a:sym typeface="Euphemia UCAS"/>
              </a:defRPr>
            </a:pPr>
            <a:r>
              <a:t>Waarom kiezen klanten eerder voor jou dan voor je concurrenten?</a:t>
            </a:r>
          </a:p>
          <a:p>
            <a:pPr marL="170447" indent="-170447" defTabSz="457200">
              <a:buSzPct val="100000"/>
              <a:buChar char="•"/>
              <a:defRPr sz="1700">
                <a:latin typeface="Euphemia UCAS"/>
                <a:ea typeface="Euphemia UCAS"/>
                <a:cs typeface="Euphemia UCAS"/>
                <a:sym typeface="Euphemia UCAS"/>
              </a:defRPr>
            </a:pPr>
            <a:r>
              <a:t>Wat zijn de Unique Selling Proposition (USP’s)?</a:t>
            </a:r>
          </a:p>
          <a:p>
            <a:pPr marL="170447" indent="-170447" defTabSz="457200">
              <a:buSzPct val="100000"/>
              <a:buChar char="•"/>
              <a:defRPr sz="1700">
                <a:latin typeface="Euphemia UCAS"/>
                <a:ea typeface="Euphemia UCAS"/>
                <a:cs typeface="Euphemia UCAS"/>
                <a:sym typeface="Euphemia UCAS"/>
              </a:defRPr>
            </a:pPr>
            <a:r>
              <a:t>Wat zien mensen in jouw markt als je sterkte punten?</a:t>
            </a:r>
          </a:p>
          <a:p>
            <a:pPr marL="170447" indent="-170447" defTabSz="457200">
              <a:buSzPct val="100000"/>
              <a:buChar char="•"/>
              <a:defRPr sz="1700">
                <a:latin typeface="Euphemia UCAS"/>
                <a:ea typeface="Euphemia UCAS"/>
                <a:cs typeface="Euphemia UCAS"/>
                <a:sym typeface="Euphemia UCAS"/>
              </a:defRPr>
            </a:pPr>
            <a:r>
              <a:t>Welke factoren hebben een belangrijk invloed op het koopgedrag van je klanten?</a:t>
            </a:r>
          </a:p>
        </p:txBody>
      </p:sp>
      <p:sp>
        <p:nvSpPr>
          <p:cNvPr id="206" name="Wat kan er vanuit de organisatie verbeterd worden?…"/>
          <p:cNvSpPr txBox="1"/>
          <p:nvPr/>
        </p:nvSpPr>
        <p:spPr>
          <a:xfrm>
            <a:off x="524705" y="5030156"/>
            <a:ext cx="7225135" cy="16065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170447" indent="-170447" defTabSz="457200">
              <a:buSzPct val="100000"/>
              <a:buChar char="•"/>
              <a:defRPr sz="1700">
                <a:latin typeface="Euphemia UCAS"/>
                <a:ea typeface="Euphemia UCAS"/>
                <a:cs typeface="Euphemia UCAS"/>
                <a:sym typeface="Euphemia UCAS"/>
              </a:defRPr>
            </a:pPr>
            <a:r>
              <a:t>Wat kan er vanuit de organisatie verbeterd worden?</a:t>
            </a:r>
          </a:p>
          <a:p>
            <a:pPr marL="170447" indent="-170447" defTabSz="457200">
              <a:buSzPct val="100000"/>
              <a:buChar char="•"/>
              <a:defRPr sz="1700">
                <a:latin typeface="Euphemia UCAS"/>
                <a:ea typeface="Euphemia UCAS"/>
                <a:cs typeface="Euphemia UCAS"/>
                <a:sym typeface="Euphemia UCAS"/>
              </a:defRPr>
            </a:pPr>
            <a:r>
              <a:t>Wat moet vooral niet gedaan worden binnen de organisatie?</a:t>
            </a:r>
          </a:p>
          <a:p>
            <a:pPr marL="170447" indent="-170447" defTabSz="457200">
              <a:buSzPct val="100000"/>
              <a:buChar char="•"/>
              <a:defRPr sz="1700">
                <a:latin typeface="Euphemia UCAS"/>
                <a:ea typeface="Euphemia UCAS"/>
                <a:cs typeface="Euphemia UCAS"/>
                <a:sym typeface="Euphemia UCAS"/>
              </a:defRPr>
            </a:pPr>
            <a:r>
              <a:t>Welke zwakheden zien uw klanten?</a:t>
            </a:r>
          </a:p>
          <a:p>
            <a:pPr marL="170447" indent="-170447" defTabSz="457200">
              <a:buSzPct val="100000"/>
              <a:buChar char="•"/>
              <a:defRPr sz="1700">
                <a:latin typeface="Euphemia UCAS"/>
                <a:ea typeface="Euphemia UCAS"/>
                <a:cs typeface="Euphemia UCAS"/>
                <a:sym typeface="Euphemia UCAS"/>
              </a:defRPr>
            </a:pPr>
            <a:r>
              <a:t>Waardoor worden er klanten verloren of wordt er markt verloren?</a:t>
            </a:r>
          </a:p>
          <a:p>
            <a:pPr marL="170447" indent="-170447" defTabSz="457200">
              <a:buSzPct val="100000"/>
              <a:buChar char="•"/>
              <a:defRPr sz="1700">
                <a:latin typeface="Euphemia UCAS"/>
                <a:ea typeface="Euphemia UCAS"/>
                <a:cs typeface="Euphemia UCAS"/>
                <a:sym typeface="Euphemia UCAS"/>
              </a:defRPr>
            </a:pPr>
            <a:r>
              <a:t>Waarover komen klachten?</a:t>
            </a:r>
          </a:p>
        </p:txBody>
      </p:sp>
      <p:sp>
        <p:nvSpPr>
          <p:cNvPr id="207" name="Welke vragen zou je kunnen stellen om de sterktes te achterhalen"/>
          <p:cNvSpPr txBox="1"/>
          <p:nvPr/>
        </p:nvSpPr>
        <p:spPr>
          <a:xfrm>
            <a:off x="455411" y="1893543"/>
            <a:ext cx="7688471" cy="3873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1700">
                <a:latin typeface="Euphemia UCAS"/>
                <a:ea typeface="Euphemia UCAS"/>
                <a:cs typeface="Euphemia UCAS"/>
                <a:sym typeface="Euphemia UCAS"/>
              </a:defRPr>
            </a:lvl1pPr>
          </a:lstStyle>
          <a:p>
            <a:pPr/>
            <a:r>
              <a:t>Welke vragen zou je kunnen stellen om de sterktes te achterhalen</a:t>
            </a:r>
          </a:p>
        </p:txBody>
      </p:sp>
      <p:sp>
        <p:nvSpPr>
          <p:cNvPr id="208" name="Welke vragen zou je stellen om de om zwaktes te achterhalen"/>
          <p:cNvSpPr txBox="1"/>
          <p:nvPr/>
        </p:nvSpPr>
        <p:spPr>
          <a:xfrm>
            <a:off x="510089" y="4683081"/>
            <a:ext cx="7207546" cy="3873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1700">
                <a:latin typeface="Euphemia UCAS"/>
                <a:ea typeface="Euphemia UCAS"/>
                <a:cs typeface="Euphemia UCAS"/>
                <a:sym typeface="Euphemia UCAS"/>
              </a:defRPr>
            </a:lvl1pPr>
          </a:lstStyle>
          <a:p>
            <a:pPr/>
            <a:r>
              <a:t>Welke vragen zou je stellen om de om zwaktes te achterhalen</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WOT en organisatie (2)"/>
          <p:cNvSpPr txBox="1"/>
          <p:nvPr>
            <p:ph type="title"/>
          </p:nvPr>
        </p:nvSpPr>
        <p:spPr>
          <a:xfrm>
            <a:off x="329009" y="701990"/>
            <a:ext cx="8229601" cy="1143001"/>
          </a:xfrm>
          <a:prstGeom prst="rect">
            <a:avLst/>
          </a:prstGeom>
        </p:spPr>
        <p:txBody>
          <a:bodyPr/>
          <a:lstStyle>
            <a:lvl1pPr>
              <a:lnSpc>
                <a:spcPct val="100000"/>
              </a:lnSpc>
              <a:defRPr b="1" sz="4100">
                <a:solidFill>
                  <a:srgbClr val="464646"/>
                </a:solidFill>
                <a:effectLst>
                  <a:outerShdw sx="100000" sy="100000" kx="0" ky="0" algn="b" rotWithShape="0" blurRad="38100" dist="25400" dir="5400000">
                    <a:srgbClr val="000000">
                      <a:alpha val="25000"/>
                    </a:srgbClr>
                  </a:outerShdw>
                </a:effectLst>
                <a:latin typeface="Lucida Sans Unicode"/>
                <a:ea typeface="Lucida Sans Unicode"/>
                <a:cs typeface="Lucida Sans Unicode"/>
                <a:sym typeface="Lucida Sans Unicode"/>
              </a:defRPr>
            </a:lvl1pPr>
          </a:lstStyle>
          <a:p>
            <a:pPr/>
            <a:r>
              <a:t>SWOT en organisatie (2)</a:t>
            </a:r>
          </a:p>
        </p:txBody>
      </p:sp>
      <p:sp>
        <p:nvSpPr>
          <p:cNvPr id="211" name="Vragen om bedreigingen te achterhalen…"/>
          <p:cNvSpPr txBox="1"/>
          <p:nvPr/>
        </p:nvSpPr>
        <p:spPr>
          <a:xfrm>
            <a:off x="450712" y="3895142"/>
            <a:ext cx="10703085" cy="25977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60421" indent="-160421" defTabSz="457200">
              <a:buSzPct val="100000"/>
              <a:buChar char="•"/>
              <a:defRPr b="1" sz="1600">
                <a:latin typeface="Euphemia UCAS"/>
                <a:ea typeface="Euphemia UCAS"/>
                <a:cs typeface="Euphemia UCAS"/>
                <a:sym typeface="Euphemia UCAS"/>
              </a:defRPr>
            </a:pPr>
            <a:r>
              <a:t>Vragen om bedreigingen te achterhalen</a:t>
            </a:r>
          </a:p>
          <a:p>
            <a:pPr marL="160421" indent="-160421" defTabSz="457200">
              <a:buSzPct val="100000"/>
              <a:buChar char="•"/>
              <a:defRPr sz="1600">
                <a:latin typeface="Euphemia UCAS"/>
                <a:ea typeface="Euphemia UCAS"/>
                <a:cs typeface="Euphemia UCAS"/>
                <a:sym typeface="Euphemia UCAS"/>
              </a:defRPr>
            </a:pPr>
            <a:r>
              <a:t>Welke mogelijke blokkades of externe risico’s kun je identificeren voor de organisatie?</a:t>
            </a:r>
          </a:p>
          <a:p>
            <a:pPr marL="160421" indent="-160421" defTabSz="457200">
              <a:buSzPct val="100000"/>
              <a:buChar char="•"/>
              <a:defRPr sz="1600">
                <a:latin typeface="Euphemia UCAS"/>
                <a:ea typeface="Euphemia UCAS"/>
                <a:cs typeface="Euphemia UCAS"/>
                <a:sym typeface="Euphemia UCAS"/>
              </a:defRPr>
            </a:pPr>
            <a:r>
              <a:t>Hoe ziet de financiële situatie van de organisatie eruit?</a:t>
            </a:r>
          </a:p>
          <a:p>
            <a:pPr marL="160421" indent="-160421" defTabSz="457200">
              <a:buSzPct val="100000"/>
              <a:buChar char="•"/>
              <a:defRPr sz="1600">
                <a:latin typeface="Euphemia UCAS"/>
                <a:ea typeface="Euphemia UCAS"/>
                <a:cs typeface="Euphemia UCAS"/>
                <a:sym typeface="Euphemia UCAS"/>
              </a:defRPr>
            </a:pPr>
            <a:r>
              <a:t>In hoeverre vormen nieuwe technologieën voor de organisatie een bedreiging?</a:t>
            </a:r>
          </a:p>
          <a:p>
            <a:pPr marL="160421" indent="-160421" defTabSz="457200">
              <a:buSzPct val="100000"/>
              <a:buChar char="•"/>
              <a:defRPr sz="1600">
                <a:latin typeface="Euphemia UCAS"/>
                <a:ea typeface="Euphemia UCAS"/>
                <a:cs typeface="Euphemia UCAS"/>
                <a:sym typeface="Euphemia UCAS"/>
              </a:defRPr>
            </a:pPr>
            <a:r>
              <a:t>Zijn geïdentificeerde zwaktes een bedreiging voor de organisatie?</a:t>
            </a:r>
          </a:p>
          <a:p>
            <a:pPr marL="160421" indent="-160421" defTabSz="457200">
              <a:buSzPct val="100000"/>
              <a:buChar char="•"/>
              <a:defRPr sz="1600">
                <a:latin typeface="Euphemia UCAS"/>
                <a:ea typeface="Euphemia UCAS"/>
                <a:cs typeface="Euphemia UCAS"/>
                <a:sym typeface="Euphemia UCAS"/>
              </a:defRPr>
            </a:pPr>
            <a:r>
              <a:t>In hoeverre voldoe je aan de kwaliteitseisen van de markt en kun je nog concurreren met andere aanbieders?</a:t>
            </a:r>
          </a:p>
          <a:p>
            <a:pPr marL="160421" indent="-160421" defTabSz="457200">
              <a:buSzPct val="100000"/>
              <a:buChar char="•"/>
              <a:defRPr sz="1600">
                <a:latin typeface="Euphemia UCAS"/>
                <a:ea typeface="Euphemia UCAS"/>
                <a:cs typeface="Euphemia UCAS"/>
                <a:sym typeface="Euphemia UCAS"/>
              </a:defRPr>
            </a:pPr>
            <a:r>
              <a:t>Wat doen je concurrenten?</a:t>
            </a:r>
          </a:p>
          <a:p>
            <a:pPr marL="160421" indent="-160421" defTabSz="457200">
              <a:buSzPct val="100000"/>
              <a:buChar char="•"/>
              <a:defRPr sz="1600">
                <a:latin typeface="Euphemia UCAS"/>
                <a:ea typeface="Euphemia UCAS"/>
                <a:cs typeface="Euphemia UCAS"/>
                <a:sym typeface="Euphemia UCAS"/>
              </a:defRPr>
            </a:pPr>
            <a:r>
              <a:t>Veranderen kwaliteitsstandaarden of specificaties voor je product of dienst?</a:t>
            </a:r>
          </a:p>
        </p:txBody>
      </p:sp>
      <p:sp>
        <p:nvSpPr>
          <p:cNvPr id="212" name="Vragen om kansen te achterhalen…"/>
          <p:cNvSpPr txBox="1"/>
          <p:nvPr/>
        </p:nvSpPr>
        <p:spPr>
          <a:xfrm>
            <a:off x="460272" y="1731592"/>
            <a:ext cx="10703084" cy="20389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1600">
                <a:latin typeface="Euphemia UCAS"/>
                <a:ea typeface="Euphemia UCAS"/>
                <a:cs typeface="Euphemia UCAS"/>
                <a:sym typeface="Euphemia UCAS"/>
              </a:defRPr>
            </a:pPr>
            <a:r>
              <a:t>Vragen om kansen te achterhalen</a:t>
            </a:r>
          </a:p>
          <a:p>
            <a:pPr marL="160421" indent="-160421" defTabSz="457200">
              <a:buSzPct val="100000"/>
              <a:buChar char="•"/>
              <a:defRPr sz="1600">
                <a:latin typeface="Euphemia UCAS"/>
                <a:ea typeface="Euphemia UCAS"/>
                <a:cs typeface="Euphemia UCAS"/>
                <a:sym typeface="Euphemia UCAS"/>
              </a:defRPr>
            </a:pPr>
            <a:r>
              <a:t>Welke trends zijn er waar de organisatie op in zou kunnen spelen?</a:t>
            </a:r>
          </a:p>
          <a:p>
            <a:pPr marL="160421" indent="-160421" defTabSz="457200">
              <a:buSzPct val="100000"/>
              <a:buChar char="•"/>
              <a:defRPr sz="1600">
                <a:latin typeface="Euphemia UCAS"/>
                <a:ea typeface="Euphemia UCAS"/>
                <a:cs typeface="Euphemia UCAS"/>
                <a:sym typeface="Euphemia UCAS"/>
              </a:defRPr>
            </a:pPr>
            <a:r>
              <a:t>Wat zijn nu kansen voor de organisatie </a:t>
            </a:r>
          </a:p>
          <a:p>
            <a:pPr marL="160421" indent="-160421" defTabSz="457200">
              <a:buSzPct val="100000"/>
              <a:buChar char="•"/>
              <a:defRPr sz="1600">
                <a:latin typeface="Euphemia UCAS"/>
                <a:ea typeface="Euphemia UCAS"/>
                <a:cs typeface="Euphemia UCAS"/>
                <a:sym typeface="Euphemia UCAS"/>
              </a:defRPr>
            </a:pPr>
            <a:r>
              <a:t>Welke kansen kunnen ontstaan door:</a:t>
            </a:r>
          </a:p>
          <a:p>
            <a:pPr marL="368300" indent="-190500" defTabSz="457200">
              <a:buSzPct val="100000"/>
              <a:buChar char="-"/>
              <a:defRPr sz="1600">
                <a:latin typeface="Euphemia UCAS"/>
                <a:ea typeface="Euphemia UCAS"/>
                <a:cs typeface="Euphemia UCAS"/>
                <a:sym typeface="Euphemia UCAS"/>
              </a:defRPr>
            </a:pPr>
            <a:r>
              <a:t>veranderingen in technologie en markten </a:t>
            </a:r>
          </a:p>
          <a:p>
            <a:pPr marL="368300" indent="-190500" defTabSz="457200">
              <a:buSzPct val="100000"/>
              <a:buChar char="-"/>
              <a:defRPr sz="1600">
                <a:latin typeface="Euphemia UCAS"/>
                <a:ea typeface="Euphemia UCAS"/>
                <a:cs typeface="Euphemia UCAS"/>
                <a:sym typeface="Euphemia UCAS"/>
              </a:defRPr>
            </a:pPr>
            <a:r>
              <a:t>veranderingen in overheidsbeleid en wetgeving</a:t>
            </a:r>
          </a:p>
          <a:p>
            <a:pPr marL="368300" indent="-190500" defTabSz="457200">
              <a:buSzPct val="100000"/>
              <a:buChar char="-"/>
              <a:defRPr sz="1600">
                <a:latin typeface="Euphemia UCAS"/>
                <a:ea typeface="Euphemia UCAS"/>
                <a:cs typeface="Euphemia UCAS"/>
                <a:sym typeface="Euphemia UCAS"/>
              </a:defRPr>
            </a:pPr>
            <a:r>
              <a:t>veranderingen in sociale patronen, levensstijl veranderingen, etc.</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Opdracht"/>
          <p:cNvSpPr txBox="1"/>
          <p:nvPr>
            <p:ph type="title"/>
          </p:nvPr>
        </p:nvSpPr>
        <p:spPr>
          <a:xfrm>
            <a:off x="441959" y="676590"/>
            <a:ext cx="8229601" cy="1143001"/>
          </a:xfrm>
          <a:prstGeom prst="rect">
            <a:avLst/>
          </a:prstGeom>
        </p:spPr>
        <p:txBody>
          <a:bodyPr/>
          <a:lstStyle>
            <a:lvl1pPr>
              <a:lnSpc>
                <a:spcPct val="100000"/>
              </a:lnSpc>
              <a:defRPr b="1" sz="4100">
                <a:solidFill>
                  <a:srgbClr val="464646"/>
                </a:solidFill>
                <a:effectLst>
                  <a:outerShdw sx="100000" sy="100000" kx="0" ky="0" algn="b" rotWithShape="0" blurRad="38100" dist="25400" dir="5400000">
                    <a:srgbClr val="000000">
                      <a:alpha val="25000"/>
                    </a:srgbClr>
                  </a:outerShdw>
                </a:effectLst>
                <a:latin typeface="Lucida Sans Unicode"/>
                <a:ea typeface="Lucida Sans Unicode"/>
                <a:cs typeface="Lucida Sans Unicode"/>
                <a:sym typeface="Lucida Sans Unicode"/>
              </a:defRPr>
            </a:lvl1pPr>
          </a:lstStyle>
          <a:p>
            <a:pPr/>
            <a:r>
              <a:t>Opdracht</a:t>
            </a:r>
          </a:p>
        </p:txBody>
      </p:sp>
      <p:graphicFrame>
        <p:nvGraphicFramePr>
          <p:cNvPr id="215" name="Tabel"/>
          <p:cNvGraphicFramePr/>
          <p:nvPr/>
        </p:nvGraphicFramePr>
        <p:xfrm>
          <a:off x="824973" y="2065660"/>
          <a:ext cx="4235070" cy="4723543"/>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21927"/>
                <a:gridCol w="1085529"/>
                <a:gridCol w="2814912"/>
              </a:tblGrid>
              <a:tr h="356776">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r>
              <a:tr h="356776">
                <a:tc>
                  <a:txBody>
                    <a:bodyPr/>
                    <a:lstStyle/>
                    <a:p>
                      <a:pPr algn="l">
                        <a:defRPr sz="1800"/>
                      </a:pPr>
                      <a:r>
                        <a:rPr>
                          <a:latin typeface="Lucida Sans Unicode"/>
                          <a:ea typeface="Lucida Sans Unicode"/>
                          <a:cs typeface="Lucida Sans Unicode"/>
                          <a:sym typeface="Lucida Sans Unicode"/>
                        </a:rPr>
                        <a:t>1</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Wat</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Vergelijk de SWOT met uw buurman/vrouw. Wat zijn de verschillen en overeenkomsten?</a:t>
                      </a:r>
                    </a:p>
                  </a:txBody>
                  <a:tcPr marL="45720" marR="45720" marT="45720" marB="45720" anchor="t" anchorCtr="0" horzOverflow="overflow">
                    <a:solidFill>
                      <a:srgbClr val="CCDFE8"/>
                    </a:solidFill>
                  </a:tcPr>
                </a:tc>
              </a:tr>
              <a:tr h="356776">
                <a:tc>
                  <a:txBody>
                    <a:bodyPr/>
                    <a:lstStyle/>
                    <a:p>
                      <a:pPr algn="l">
                        <a:defRPr sz="1800"/>
                      </a:pPr>
                      <a:r>
                        <a:rPr>
                          <a:latin typeface="Lucida Sans Unicode"/>
                          <a:ea typeface="Lucida Sans Unicode"/>
                          <a:cs typeface="Lucida Sans Unicode"/>
                          <a:sym typeface="Lucida Sans Unicode"/>
                        </a:rPr>
                        <a:t>2</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Hoe</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Tweetallen</a:t>
                      </a:r>
                    </a:p>
                  </a:txBody>
                  <a:tcPr marL="45720" marR="45720" marT="45720" marB="45720" anchor="t" anchorCtr="0" horzOverflow="overflow">
                    <a:solidFill>
                      <a:srgbClr val="E7F0F4"/>
                    </a:solidFill>
                  </a:tcPr>
                </a:tc>
              </a:tr>
              <a:tr h="166326">
                <a:tc>
                  <a:txBody>
                    <a:bodyPr/>
                    <a:lstStyle/>
                    <a:p>
                      <a:pPr algn="l">
                        <a:defRPr sz="1800"/>
                      </a:pPr>
                      <a:r>
                        <a:rPr>
                          <a:latin typeface="Lucida Sans Unicode"/>
                          <a:ea typeface="Lucida Sans Unicode"/>
                          <a:cs typeface="Lucida Sans Unicode"/>
                          <a:sym typeface="Lucida Sans Unicode"/>
                        </a:rPr>
                        <a:t>3</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Hulp</a:t>
                      </a:r>
                    </a:p>
                  </a:txBody>
                  <a:tcPr marL="45720" marR="45720" marT="45720" marB="45720" anchor="t" anchorCtr="0" horzOverflow="overflow">
                    <a:solidFill>
                      <a:srgbClr val="CCDFE8"/>
                    </a:solidFill>
                  </a:tcPr>
                </a:tc>
                <a:tc>
                  <a:txBody>
                    <a:bodyPr/>
                    <a:lstStyle/>
                    <a:p>
                      <a:pPr algn="l">
                        <a:buFont typeface="Wingdings"/>
                        <a:defRPr sz="1800">
                          <a:latin typeface="Lucida Sans Unicode"/>
                          <a:ea typeface="Lucida Sans Unicode"/>
                          <a:cs typeface="Lucida Sans Unicode"/>
                          <a:sym typeface="Lucida Sans Unicode"/>
                        </a:defRPr>
                      </a:pPr>
                      <a:r>
                        <a:t>SWOT </a:t>
                      </a:r>
                    </a:p>
                  </a:txBody>
                  <a:tcPr marL="45720" marR="45720" marT="45720" marB="45720" anchor="t" anchorCtr="0" horzOverflow="overflow">
                    <a:solidFill>
                      <a:srgbClr val="CCDFE8"/>
                    </a:solidFill>
                  </a:tcPr>
                </a:tc>
              </a:tr>
              <a:tr h="356776">
                <a:tc>
                  <a:txBody>
                    <a:bodyPr/>
                    <a:lstStyle/>
                    <a:p>
                      <a:pPr algn="l">
                        <a:defRPr sz="1800"/>
                      </a:pPr>
                      <a:r>
                        <a:rPr>
                          <a:latin typeface="Lucida Sans Unicode"/>
                          <a:ea typeface="Lucida Sans Unicode"/>
                          <a:cs typeface="Lucida Sans Unicode"/>
                          <a:sym typeface="Lucida Sans Unicode"/>
                        </a:rPr>
                        <a:t>4</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Tijd</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3 minuten</a:t>
                      </a:r>
                    </a:p>
                  </a:txBody>
                  <a:tcPr marL="45720" marR="45720" marT="45720" marB="45720" anchor="t" anchorCtr="0" horzOverflow="overflow">
                    <a:solidFill>
                      <a:srgbClr val="E7F0F4"/>
                    </a:solidFill>
                  </a:tcPr>
                </a:tc>
              </a:tr>
              <a:tr h="624359">
                <a:tc>
                  <a:txBody>
                    <a:bodyPr/>
                    <a:lstStyle/>
                    <a:p>
                      <a:pPr algn="l">
                        <a:defRPr sz="1800"/>
                      </a:pPr>
                      <a:r>
                        <a:rPr>
                          <a:latin typeface="Lucida Sans Unicode"/>
                          <a:ea typeface="Lucida Sans Unicode"/>
                          <a:cs typeface="Lucida Sans Unicode"/>
                          <a:sym typeface="Lucida Sans Unicode"/>
                        </a:rPr>
                        <a:t>5</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Uitkomst</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Wordt vervolgd</a:t>
                      </a:r>
                    </a:p>
                  </a:txBody>
                  <a:tcPr marL="45720" marR="45720" marT="45720" marB="45720" anchor="t" anchorCtr="0" horzOverflow="overflow">
                    <a:solidFill>
                      <a:srgbClr val="CCDFE8"/>
                    </a:solidFill>
                  </a:tcPr>
                </a:tc>
              </a:tr>
              <a:tr h="624359">
                <a:tc>
                  <a:txBody>
                    <a:bodyPr/>
                    <a:lstStyle/>
                    <a:p>
                      <a:pPr algn="l">
                        <a:defRPr sz="1800"/>
                      </a:pPr>
                      <a:r>
                        <a:rPr>
                          <a:latin typeface="Lucida Sans Unicode"/>
                          <a:ea typeface="Lucida Sans Unicode"/>
                          <a:cs typeface="Lucida Sans Unicode"/>
                          <a:sym typeface="Lucida Sans Unicode"/>
                        </a:rPr>
                        <a:t>6</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Klaar</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Wacht even</a:t>
                      </a:r>
                    </a:p>
                  </a:txBody>
                  <a:tcPr marL="45720" marR="45720" marT="45720" marB="45720" anchor="t" anchorCtr="0" horzOverflow="overflow">
                    <a:solidFill>
                      <a:srgbClr val="E7F0F4"/>
                    </a:solidFill>
                  </a:tcPr>
                </a:tc>
              </a:tr>
            </a:tbl>
          </a:graphicData>
        </a:graphic>
      </p:graphicFrame>
      <p:pic>
        <p:nvPicPr>
          <p:cNvPr id="216" name="Afbeelding" descr="Afbeelding"/>
          <p:cNvPicPr>
            <a:picLocks noChangeAspect="1"/>
          </p:cNvPicPr>
          <p:nvPr/>
        </p:nvPicPr>
        <p:blipFill>
          <a:blip r:embed="rId2">
            <a:extLst/>
          </a:blip>
          <a:stretch>
            <a:fillRect/>
          </a:stretch>
        </p:blipFill>
        <p:spPr>
          <a:xfrm>
            <a:off x="6488429" y="2212339"/>
            <a:ext cx="3797301" cy="2133601"/>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8" name="Afbeelding" descr="Afbeelding"/>
          <p:cNvPicPr>
            <a:picLocks noChangeAspect="1"/>
          </p:cNvPicPr>
          <p:nvPr/>
        </p:nvPicPr>
        <p:blipFill>
          <a:blip r:embed="rId2">
            <a:extLst/>
          </a:blip>
          <a:stretch>
            <a:fillRect/>
          </a:stretch>
        </p:blipFill>
        <p:spPr>
          <a:xfrm>
            <a:off x="5563692" y="1822749"/>
            <a:ext cx="6595966" cy="3612792"/>
          </a:xfrm>
          <a:prstGeom prst="rect">
            <a:avLst/>
          </a:prstGeom>
          <a:ln w="12700">
            <a:miter lim="400000"/>
          </a:ln>
        </p:spPr>
      </p:pic>
      <p:sp>
        <p:nvSpPr>
          <p:cNvPr id="219" name="Prioriteren van de elementen in de swot"/>
          <p:cNvSpPr txBox="1"/>
          <p:nvPr>
            <p:ph type="title"/>
          </p:nvPr>
        </p:nvSpPr>
        <p:spPr>
          <a:xfrm>
            <a:off x="441959" y="676590"/>
            <a:ext cx="9132673" cy="1143001"/>
          </a:xfrm>
          <a:prstGeom prst="rect">
            <a:avLst/>
          </a:prstGeom>
        </p:spPr>
        <p:txBody>
          <a:bodyPr/>
          <a:lstStyle>
            <a:lvl1pPr defTabSz="740663">
              <a:lnSpc>
                <a:spcPct val="100000"/>
              </a:lnSpc>
              <a:defRPr b="1" sz="3321">
                <a:solidFill>
                  <a:srgbClr val="464646"/>
                </a:solidFill>
                <a:effectLst>
                  <a:outerShdw sx="100000" sy="100000" kx="0" ky="0" algn="b" rotWithShape="0" blurRad="30861" dist="20574" dir="5400000">
                    <a:srgbClr val="000000">
                      <a:alpha val="25000"/>
                    </a:srgbClr>
                  </a:outerShdw>
                </a:effectLst>
                <a:latin typeface="Lucida Sans Unicode"/>
                <a:ea typeface="Lucida Sans Unicode"/>
                <a:cs typeface="Lucida Sans Unicode"/>
                <a:sym typeface="Lucida Sans Unicode"/>
              </a:defRPr>
            </a:lvl1pPr>
          </a:lstStyle>
          <a:p>
            <a:pPr/>
            <a:r>
              <a:t>Prioriteren van de elementen in de swot</a:t>
            </a:r>
          </a:p>
        </p:txBody>
      </p:sp>
      <p:graphicFrame>
        <p:nvGraphicFramePr>
          <p:cNvPr id="220" name="Tabel"/>
          <p:cNvGraphicFramePr/>
          <p:nvPr/>
        </p:nvGraphicFramePr>
        <p:xfrm>
          <a:off x="824973" y="2065660"/>
          <a:ext cx="4235070" cy="4723543"/>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21927"/>
                <a:gridCol w="1085529"/>
                <a:gridCol w="2814912"/>
              </a:tblGrid>
              <a:tr h="356776">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r>
              <a:tr h="356776">
                <a:tc>
                  <a:txBody>
                    <a:bodyPr/>
                    <a:lstStyle/>
                    <a:p>
                      <a:pPr algn="l">
                        <a:defRPr sz="1800"/>
                      </a:pPr>
                      <a:r>
                        <a:rPr>
                          <a:latin typeface="Lucida Sans Unicode"/>
                          <a:ea typeface="Lucida Sans Unicode"/>
                          <a:cs typeface="Lucida Sans Unicode"/>
                          <a:sym typeface="Lucida Sans Unicode"/>
                        </a:rPr>
                        <a:t>1</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Wat</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Geef een prioriteit aan de verschillende items per blok (Sterkte/zwakte/kans/bedreiging)</a:t>
                      </a:r>
                    </a:p>
                  </a:txBody>
                  <a:tcPr marL="45720" marR="45720" marT="45720" marB="45720" anchor="t" anchorCtr="0" horzOverflow="overflow">
                    <a:solidFill>
                      <a:srgbClr val="CCDFE8"/>
                    </a:solidFill>
                  </a:tcPr>
                </a:tc>
              </a:tr>
              <a:tr h="356776">
                <a:tc>
                  <a:txBody>
                    <a:bodyPr/>
                    <a:lstStyle/>
                    <a:p>
                      <a:pPr algn="l">
                        <a:defRPr sz="1800"/>
                      </a:pPr>
                      <a:r>
                        <a:rPr>
                          <a:latin typeface="Lucida Sans Unicode"/>
                          <a:ea typeface="Lucida Sans Unicode"/>
                          <a:cs typeface="Lucida Sans Unicode"/>
                          <a:sym typeface="Lucida Sans Unicode"/>
                        </a:rPr>
                        <a:t>2</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Hoe</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Individueel</a:t>
                      </a:r>
                    </a:p>
                  </a:txBody>
                  <a:tcPr marL="45720" marR="45720" marT="45720" marB="45720" anchor="t" anchorCtr="0" horzOverflow="overflow">
                    <a:solidFill>
                      <a:srgbClr val="E7F0F4"/>
                    </a:solidFill>
                  </a:tcPr>
                </a:tc>
              </a:tr>
              <a:tr h="166326">
                <a:tc>
                  <a:txBody>
                    <a:bodyPr/>
                    <a:lstStyle/>
                    <a:p>
                      <a:pPr algn="l">
                        <a:defRPr sz="1800"/>
                      </a:pPr>
                      <a:r>
                        <a:rPr>
                          <a:latin typeface="Lucida Sans Unicode"/>
                          <a:ea typeface="Lucida Sans Unicode"/>
                          <a:cs typeface="Lucida Sans Unicode"/>
                          <a:sym typeface="Lucida Sans Unicode"/>
                        </a:rPr>
                        <a:t>3</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Hulp</a:t>
                      </a:r>
                    </a:p>
                  </a:txBody>
                  <a:tcPr marL="45720" marR="45720" marT="45720" marB="45720" anchor="t" anchorCtr="0" horzOverflow="overflow">
                    <a:solidFill>
                      <a:srgbClr val="CCDFE8"/>
                    </a:solidFill>
                  </a:tcPr>
                </a:tc>
                <a:tc>
                  <a:txBody>
                    <a:bodyPr/>
                    <a:lstStyle/>
                    <a:p>
                      <a:pPr algn="l">
                        <a:buFont typeface="Wingdings"/>
                        <a:defRPr sz="1800">
                          <a:latin typeface="Lucida Sans Unicode"/>
                          <a:ea typeface="Lucida Sans Unicode"/>
                          <a:cs typeface="Lucida Sans Unicode"/>
                          <a:sym typeface="Lucida Sans Unicode"/>
                        </a:defRPr>
                      </a:pPr>
                      <a:r>
                        <a:t>SWOT </a:t>
                      </a:r>
                    </a:p>
                  </a:txBody>
                  <a:tcPr marL="45720" marR="45720" marT="45720" marB="45720" anchor="t" anchorCtr="0" horzOverflow="overflow">
                    <a:solidFill>
                      <a:srgbClr val="CCDFE8"/>
                    </a:solidFill>
                  </a:tcPr>
                </a:tc>
              </a:tr>
              <a:tr h="356776">
                <a:tc>
                  <a:txBody>
                    <a:bodyPr/>
                    <a:lstStyle/>
                    <a:p>
                      <a:pPr algn="l">
                        <a:defRPr sz="1800"/>
                      </a:pPr>
                      <a:r>
                        <a:rPr>
                          <a:latin typeface="Lucida Sans Unicode"/>
                          <a:ea typeface="Lucida Sans Unicode"/>
                          <a:cs typeface="Lucida Sans Unicode"/>
                          <a:sym typeface="Lucida Sans Unicode"/>
                        </a:rPr>
                        <a:t>4</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Tijd</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3 minuten</a:t>
                      </a:r>
                    </a:p>
                  </a:txBody>
                  <a:tcPr marL="45720" marR="45720" marT="45720" marB="45720" anchor="t" anchorCtr="0" horzOverflow="overflow">
                    <a:solidFill>
                      <a:srgbClr val="E7F0F4"/>
                    </a:solidFill>
                  </a:tcPr>
                </a:tc>
              </a:tr>
              <a:tr h="624359">
                <a:tc>
                  <a:txBody>
                    <a:bodyPr/>
                    <a:lstStyle/>
                    <a:p>
                      <a:pPr algn="l">
                        <a:defRPr sz="1800"/>
                      </a:pPr>
                      <a:r>
                        <a:rPr>
                          <a:latin typeface="Lucida Sans Unicode"/>
                          <a:ea typeface="Lucida Sans Unicode"/>
                          <a:cs typeface="Lucida Sans Unicode"/>
                          <a:sym typeface="Lucida Sans Unicode"/>
                        </a:rPr>
                        <a:t>5</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Uitkomst</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Wordt vervolgd</a:t>
                      </a:r>
                    </a:p>
                  </a:txBody>
                  <a:tcPr marL="45720" marR="45720" marT="45720" marB="45720" anchor="t" anchorCtr="0" horzOverflow="overflow">
                    <a:solidFill>
                      <a:srgbClr val="CCDFE8"/>
                    </a:solidFill>
                  </a:tcPr>
                </a:tc>
              </a:tr>
              <a:tr h="624359">
                <a:tc>
                  <a:txBody>
                    <a:bodyPr/>
                    <a:lstStyle/>
                    <a:p>
                      <a:pPr algn="l">
                        <a:defRPr sz="1800"/>
                      </a:pPr>
                      <a:r>
                        <a:rPr>
                          <a:latin typeface="Lucida Sans Unicode"/>
                          <a:ea typeface="Lucida Sans Unicode"/>
                          <a:cs typeface="Lucida Sans Unicode"/>
                          <a:sym typeface="Lucida Sans Unicode"/>
                        </a:rPr>
                        <a:t>6</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Klaar</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Wacht even</a:t>
                      </a:r>
                    </a:p>
                  </a:txBody>
                  <a:tcPr marL="45720" marR="45720" marT="45720" marB="45720" anchor="t" anchorCtr="0" horzOverflow="overflow">
                    <a:solidFill>
                      <a:srgbClr val="E7F0F4"/>
                    </a:solidFill>
                  </a:tcPr>
                </a:tc>
              </a:tr>
            </a:tbl>
          </a:graphicData>
        </a:graphic>
      </p:graphicFrame>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 zeer positief…"/>
          <p:cNvSpPr txBox="1"/>
          <p:nvPr/>
        </p:nvSpPr>
        <p:spPr>
          <a:xfrm>
            <a:off x="5046269" y="2716529"/>
            <a:ext cx="1843644" cy="1424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 zeer positief</a:t>
            </a:r>
          </a:p>
          <a:p>
            <a:pPr/>
            <a:r>
              <a:t>+   positief</a:t>
            </a:r>
          </a:p>
          <a:p>
            <a:pPr/>
            <a:r>
              <a:t>0   neutraal</a:t>
            </a:r>
          </a:p>
          <a:p>
            <a:pPr/>
            <a:r>
              <a:t>-    negatief</a:t>
            </a:r>
          </a:p>
          <a:p>
            <a:pPr/>
            <a:r>
              <a:t>--   zeer negatief</a:t>
            </a:r>
          </a:p>
        </p:txBody>
      </p:sp>
      <p:sp>
        <p:nvSpPr>
          <p:cNvPr id="223" name="Tekst"/>
          <p:cNvSpPr txBox="1"/>
          <p:nvPr/>
        </p:nvSpPr>
        <p:spPr>
          <a:xfrm>
            <a:off x="350022" y="2533838"/>
            <a:ext cx="127001"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p>
        </p:txBody>
      </p:sp>
      <p:graphicFrame>
        <p:nvGraphicFramePr>
          <p:cNvPr id="224" name="Tabel"/>
          <p:cNvGraphicFramePr/>
          <p:nvPr/>
        </p:nvGraphicFramePr>
        <p:xfrm>
          <a:off x="741748" y="1209635"/>
          <a:ext cx="4235070" cy="4723543"/>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21927"/>
                <a:gridCol w="1085529"/>
                <a:gridCol w="2814912"/>
              </a:tblGrid>
              <a:tr h="356776">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r>
              <a:tr h="356776">
                <a:tc>
                  <a:txBody>
                    <a:bodyPr/>
                    <a:lstStyle/>
                    <a:p>
                      <a:pPr algn="l">
                        <a:defRPr sz="1800"/>
                      </a:pPr>
                      <a:r>
                        <a:rPr>
                          <a:latin typeface="Lucida Sans Unicode"/>
                          <a:ea typeface="Lucida Sans Unicode"/>
                          <a:cs typeface="Lucida Sans Unicode"/>
                          <a:sym typeface="Lucida Sans Unicode"/>
                        </a:rPr>
                        <a:t>1</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Wat</a:t>
                      </a:r>
                    </a:p>
                  </a:txBody>
                  <a:tcPr marL="45720" marR="45720" marT="45720" marB="45720" anchor="t" anchorCtr="0" horzOverflow="overflow">
                    <a:solidFill>
                      <a:srgbClr val="CCDFE8"/>
                    </a:solidFill>
                  </a:tcPr>
                </a:tc>
                <a:tc>
                  <a:txBody>
                    <a:bodyPr/>
                    <a:lstStyle/>
                    <a:p>
                      <a:pPr algn="l">
                        <a:defRPr sz="1800">
                          <a:latin typeface="Lucida Sans Unicode"/>
                          <a:ea typeface="Lucida Sans Unicode"/>
                          <a:cs typeface="Lucida Sans Unicode"/>
                          <a:sym typeface="Lucida Sans Unicode"/>
                        </a:defRPr>
                      </a:pPr>
                      <a:r>
                        <a:t>Schrijf de belangrijkste 3 kansen, 3 bedreigingen,</a:t>
                      </a:r>
                    </a:p>
                    <a:p>
                      <a:pPr algn="l">
                        <a:defRPr sz="1800">
                          <a:latin typeface="Lucida Sans Unicode"/>
                          <a:ea typeface="Lucida Sans Unicode"/>
                          <a:cs typeface="Lucida Sans Unicode"/>
                          <a:sym typeface="Lucida Sans Unicode"/>
                        </a:defRPr>
                      </a:pPr>
                      <a:r>
                        <a:t>3 sterktes en 3 zwaktes in de tabel. Geef voor de kwadranten </a:t>
                      </a:r>
                      <a:r>
                        <a:rPr b="1"/>
                        <a:t>1</a:t>
                      </a:r>
                      <a:r>
                        <a:t> en </a:t>
                      </a:r>
                      <a:r>
                        <a:rPr b="1"/>
                        <a:t>4</a:t>
                      </a:r>
                      <a:r>
                        <a:t> per blokje aan wat het effect is en hoe groot dat effect is:</a:t>
                      </a:r>
                    </a:p>
                  </a:txBody>
                  <a:tcPr marL="45720" marR="45720" marT="45720" marB="45720" anchor="t" anchorCtr="0" horzOverflow="overflow">
                    <a:solidFill>
                      <a:srgbClr val="CCDFE8"/>
                    </a:solidFill>
                  </a:tcPr>
                </a:tc>
              </a:tr>
              <a:tr h="356776">
                <a:tc>
                  <a:txBody>
                    <a:bodyPr/>
                    <a:lstStyle/>
                    <a:p>
                      <a:pPr algn="l">
                        <a:defRPr sz="1800"/>
                      </a:pPr>
                      <a:r>
                        <a:rPr>
                          <a:latin typeface="Lucida Sans Unicode"/>
                          <a:ea typeface="Lucida Sans Unicode"/>
                          <a:cs typeface="Lucida Sans Unicode"/>
                          <a:sym typeface="Lucida Sans Unicode"/>
                        </a:rPr>
                        <a:t>2</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Hoe</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Individueel</a:t>
                      </a:r>
                    </a:p>
                  </a:txBody>
                  <a:tcPr marL="45720" marR="45720" marT="45720" marB="45720" anchor="t" anchorCtr="0" horzOverflow="overflow">
                    <a:solidFill>
                      <a:srgbClr val="E7F0F4"/>
                    </a:solidFill>
                  </a:tcPr>
                </a:tc>
              </a:tr>
              <a:tr h="166326">
                <a:tc>
                  <a:txBody>
                    <a:bodyPr/>
                    <a:lstStyle/>
                    <a:p>
                      <a:pPr algn="l">
                        <a:defRPr sz="1800"/>
                      </a:pPr>
                      <a:r>
                        <a:rPr>
                          <a:latin typeface="Lucida Sans Unicode"/>
                          <a:ea typeface="Lucida Sans Unicode"/>
                          <a:cs typeface="Lucida Sans Unicode"/>
                          <a:sym typeface="Lucida Sans Unicode"/>
                        </a:rPr>
                        <a:t>3</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Hulp</a:t>
                      </a:r>
                    </a:p>
                  </a:txBody>
                  <a:tcPr marL="45720" marR="45720" marT="45720" marB="45720" anchor="t" anchorCtr="0" horzOverflow="overflow">
                    <a:solidFill>
                      <a:srgbClr val="CCDFE8"/>
                    </a:solidFill>
                  </a:tcPr>
                </a:tc>
                <a:tc>
                  <a:txBody>
                    <a:bodyPr/>
                    <a:lstStyle/>
                    <a:p>
                      <a:pPr algn="l">
                        <a:buFont typeface="Wingdings"/>
                        <a:defRPr sz="1800">
                          <a:latin typeface="Lucida Sans Unicode"/>
                          <a:ea typeface="Lucida Sans Unicode"/>
                          <a:cs typeface="Lucida Sans Unicode"/>
                          <a:sym typeface="Lucida Sans Unicode"/>
                        </a:defRPr>
                      </a:pPr>
                      <a:r>
                        <a:t>Confrontatiematrix</a:t>
                      </a:r>
                    </a:p>
                  </a:txBody>
                  <a:tcPr marL="45720" marR="45720" marT="45720" marB="45720" anchor="t" anchorCtr="0" horzOverflow="overflow">
                    <a:solidFill>
                      <a:srgbClr val="CCDFE8"/>
                    </a:solidFill>
                  </a:tcPr>
                </a:tc>
              </a:tr>
              <a:tr h="356776">
                <a:tc>
                  <a:txBody>
                    <a:bodyPr/>
                    <a:lstStyle/>
                    <a:p>
                      <a:pPr algn="l">
                        <a:defRPr sz="1800"/>
                      </a:pPr>
                      <a:r>
                        <a:rPr>
                          <a:latin typeface="Lucida Sans Unicode"/>
                          <a:ea typeface="Lucida Sans Unicode"/>
                          <a:cs typeface="Lucida Sans Unicode"/>
                          <a:sym typeface="Lucida Sans Unicode"/>
                        </a:rPr>
                        <a:t>4</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Tijd</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5 minuten</a:t>
                      </a:r>
                    </a:p>
                  </a:txBody>
                  <a:tcPr marL="45720" marR="45720" marT="45720" marB="45720" anchor="t" anchorCtr="0" horzOverflow="overflow">
                    <a:solidFill>
                      <a:srgbClr val="E7F0F4"/>
                    </a:solidFill>
                  </a:tcPr>
                </a:tc>
              </a:tr>
              <a:tr h="624359">
                <a:tc>
                  <a:txBody>
                    <a:bodyPr/>
                    <a:lstStyle/>
                    <a:p>
                      <a:pPr algn="l">
                        <a:defRPr sz="1800"/>
                      </a:pPr>
                      <a:r>
                        <a:rPr>
                          <a:latin typeface="Lucida Sans Unicode"/>
                          <a:ea typeface="Lucida Sans Unicode"/>
                          <a:cs typeface="Lucida Sans Unicode"/>
                          <a:sym typeface="Lucida Sans Unicode"/>
                        </a:rPr>
                        <a:t>5</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Uitkomst</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Wordt plenair besproken</a:t>
                      </a:r>
                    </a:p>
                  </a:txBody>
                  <a:tcPr marL="45720" marR="45720" marT="45720" marB="45720" anchor="t" anchorCtr="0" horzOverflow="overflow">
                    <a:solidFill>
                      <a:srgbClr val="CCDFE8"/>
                    </a:solidFill>
                  </a:tcPr>
                </a:tc>
              </a:tr>
              <a:tr h="624359">
                <a:tc>
                  <a:txBody>
                    <a:bodyPr/>
                    <a:lstStyle/>
                    <a:p>
                      <a:pPr algn="l">
                        <a:defRPr sz="1800"/>
                      </a:pPr>
                      <a:r>
                        <a:rPr>
                          <a:latin typeface="Lucida Sans Unicode"/>
                          <a:ea typeface="Lucida Sans Unicode"/>
                          <a:cs typeface="Lucida Sans Unicode"/>
                          <a:sym typeface="Lucida Sans Unicode"/>
                        </a:rPr>
                        <a:t>6</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Klaar</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Wacht even</a:t>
                      </a:r>
                    </a:p>
                  </a:txBody>
                  <a:tcPr marL="45720" marR="45720" marT="45720" marB="45720" anchor="t" anchorCtr="0" horzOverflow="overflow">
                    <a:solidFill>
                      <a:srgbClr val="E7F0F4"/>
                    </a:solidFill>
                  </a:tcPr>
                </a:tc>
              </a:tr>
            </a:tbl>
          </a:graphicData>
        </a:graphic>
      </p:graphicFrame>
      <p:grpSp>
        <p:nvGrpSpPr>
          <p:cNvPr id="230" name="Groepeer"/>
          <p:cNvGrpSpPr/>
          <p:nvPr/>
        </p:nvGrpSpPr>
        <p:grpSpPr>
          <a:xfrm>
            <a:off x="7834300" y="1538158"/>
            <a:ext cx="3588083" cy="2629869"/>
            <a:chOff x="25400" y="25400"/>
            <a:chExt cx="3588082" cy="2629868"/>
          </a:xfrm>
        </p:grpSpPr>
        <p:graphicFrame>
          <p:nvGraphicFramePr>
            <p:cNvPr id="225" name="Tabel"/>
            <p:cNvGraphicFramePr/>
            <p:nvPr/>
          </p:nvGraphicFramePr>
          <p:xfrm>
            <a:off x="25400" y="25400"/>
            <a:ext cx="3588083" cy="262986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18605"/>
                  <a:gridCol w="812684"/>
                  <a:gridCol w="370564"/>
                  <a:gridCol w="370564"/>
                  <a:gridCol w="370564"/>
                  <a:gridCol w="114300"/>
                  <a:gridCol w="454557"/>
                  <a:gridCol w="493961"/>
                  <a:gridCol w="469579"/>
                </a:tblGrid>
                <a:tr h="221222">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0">
                        <a:miter lim="400000"/>
                      </a:lnL>
                      <a:lnR w="0">
                        <a:miter lim="400000"/>
                      </a:lnR>
                      <a:lnT w="0">
                        <a:miter lim="400000"/>
                      </a:lnT>
                      <a:lnB w="0">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0">
                        <a:miter lim="400000"/>
                      </a:lnL>
                      <a:lnR w="0">
                        <a:miter lim="400000"/>
                      </a:lnR>
                      <a:lnT w="0">
                        <a:miter lim="400000"/>
                      </a:lnT>
                      <a:lnB w="0">
                        <a:miter lim="400000"/>
                      </a:lnB>
                      <a:noFill/>
                    </a:tcPr>
                  </a:tc>
                  <a:tc gridSpan="3">
                    <a:txBody>
                      <a:bodyPr/>
                      <a:lstStyle/>
                      <a:p>
                        <a:pPr algn="ctr" defTabSz="457200"/>
                        <a:r>
                          <a:rPr b="1" sz="900">
                            <a:solidFill>
                              <a:srgbClr val="FFFFFF"/>
                            </a:solidFill>
                            <a:latin typeface="Helvetica Neue"/>
                            <a:ea typeface="Helvetica Neue"/>
                            <a:cs typeface="Helvetica Neue"/>
                            <a:sym typeface="Helvetica Neue"/>
                          </a:rPr>
                          <a:t>Kansen</a:t>
                        </a:r>
                      </a:p>
                    </a:txBody>
                    <a:tcPr marL="50800" marR="50800" marT="50800" marB="50800" anchor="t" anchorCtr="0" horzOverflow="overflow">
                      <a:lnL w="0">
                        <a:miter lim="400000"/>
                      </a:lnL>
                      <a:lnR w="0">
                        <a:miter lim="400000"/>
                      </a:lnR>
                      <a:lnT w="4445">
                        <a:solidFill>
                          <a:srgbClr val="000000"/>
                        </a:solidFill>
                        <a:miter lim="400000"/>
                      </a:lnT>
                      <a:lnB w="12700">
                        <a:solidFill>
                          <a:srgbClr val="515151"/>
                        </a:solidFill>
                        <a:miter lim="400000"/>
                      </a:lnB>
                      <a:solidFill>
                        <a:schemeClr val="accent1"/>
                      </a:solidFill>
                    </a:tcPr>
                  </a:tc>
                  <a:tc hMerge="1">
                    <a:tcPr/>
                  </a:tc>
                  <a:tc hMerge="1">
                    <a:tcPr/>
                  </a:tc>
                  <a:tc>
                    <a:txBody>
                      <a:bodyPr/>
                      <a:lstStyle/>
                      <a:p>
                        <a:pPr algn="ctr" defTabSz="457200">
                          <a:defRPr b="1" sz="900">
                            <a:solidFill>
                              <a:srgbClr val="FFFFFF"/>
                            </a:solidFill>
                            <a:latin typeface="Helvetica Neue"/>
                            <a:ea typeface="Helvetica Neue"/>
                            <a:cs typeface="Helvetica Neue"/>
                            <a:sym typeface="Helvetica Neue"/>
                          </a:defRPr>
                        </a:pPr>
                      </a:p>
                    </a:txBody>
                    <a:tcPr marL="50800" marR="50800" marT="50800" marB="50800" anchor="t" anchorCtr="0" horzOverflow="overflow">
                      <a:lnL w="0">
                        <a:miter lim="400000"/>
                      </a:lnL>
                      <a:lnR w="0">
                        <a:miter lim="400000"/>
                      </a:lnR>
                      <a:lnT w="0">
                        <a:miter lim="400000"/>
                      </a:lnT>
                      <a:lnB w="12700">
                        <a:solidFill>
                          <a:srgbClr val="5E5E5E"/>
                        </a:solidFill>
                        <a:miter lim="400000"/>
                      </a:lnB>
                      <a:solidFill>
                        <a:srgbClr val="FFFFFF"/>
                      </a:solidFill>
                    </a:tcPr>
                  </a:tc>
                  <a:tc gridSpan="3">
                    <a:txBody>
                      <a:bodyPr/>
                      <a:lstStyle/>
                      <a:p>
                        <a:pPr algn="ctr" defTabSz="457200"/>
                        <a:r>
                          <a:rPr b="1" sz="900">
                            <a:solidFill>
                              <a:srgbClr val="FFFFFF"/>
                            </a:solidFill>
                            <a:latin typeface="Helvetica Neue"/>
                            <a:ea typeface="Helvetica Neue"/>
                            <a:cs typeface="Helvetica Neue"/>
                            <a:sym typeface="Helvetica Neue"/>
                          </a:rPr>
                          <a:t>Bedreigingen</a:t>
                        </a:r>
                      </a:p>
                    </a:txBody>
                    <a:tcPr marL="50800" marR="50800" marT="50800" marB="50800" anchor="t" anchorCtr="0" horzOverflow="overflow">
                      <a:lnL w="0">
                        <a:miter lim="400000"/>
                      </a:lnL>
                      <a:lnR w="4445">
                        <a:solidFill>
                          <a:srgbClr val="000000"/>
                        </a:solidFill>
                        <a:miter lim="400000"/>
                      </a:lnR>
                      <a:lnT w="4445">
                        <a:solidFill>
                          <a:srgbClr val="000000"/>
                        </a:solidFill>
                        <a:miter lim="400000"/>
                      </a:lnT>
                      <a:lnB w="12700">
                        <a:solidFill>
                          <a:srgbClr val="515151"/>
                        </a:solidFill>
                        <a:miter lim="400000"/>
                      </a:lnB>
                      <a:solidFill>
                        <a:schemeClr val="accent1"/>
                      </a:solidFill>
                    </a:tcPr>
                  </a:tc>
                  <a:tc hMerge="1">
                    <a:tcPr/>
                  </a:tc>
                  <a:tc hMerge="1">
                    <a:tcPr/>
                  </a:tc>
                </a:tr>
                <a:tr h="505827">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0">
                        <a:miter lim="400000"/>
                      </a:lnL>
                      <a:lnR w="0">
                        <a:miter lim="400000"/>
                      </a:lnR>
                      <a:lnT w="0">
                        <a:miter lim="400000"/>
                      </a:lnT>
                      <a:lnB w="0">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0">
                        <a:miter lim="400000"/>
                      </a:lnL>
                      <a:lnR w="12700">
                        <a:solidFill>
                          <a:srgbClr val="515151"/>
                        </a:solidFill>
                        <a:miter lim="400000"/>
                      </a:lnR>
                      <a:lnT w="0">
                        <a:miter lim="400000"/>
                      </a:lnT>
                      <a:lnB w="12700">
                        <a:solidFill>
                          <a:srgbClr val="515151"/>
                        </a:solidFill>
                        <a:miter lim="400000"/>
                      </a:lnB>
                      <a:noFill/>
                    </a:tcPr>
                  </a:tc>
                  <a:tc>
                    <a:txBody>
                      <a:bodyPr/>
                      <a:lstStyle/>
                      <a:p>
                        <a:pPr defTabSz="457200"/>
                        <a:r>
                          <a:rPr sz="900">
                            <a:latin typeface="Helvetica Neue"/>
                            <a:ea typeface="Helvetica Neue"/>
                            <a:cs typeface="Helvetica Neue"/>
                            <a:sym typeface="Helvetica Neue"/>
                          </a:rPr>
                          <a:t>1.</a:t>
                        </a:r>
                      </a:p>
                    </a:txBody>
                    <a:tcPr marL="50800" marR="50800" marT="50800" marB="50800" anchor="b"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A7A7A7"/>
                      </a:solidFill>
                    </a:tcPr>
                  </a:tc>
                  <a:tc>
                    <a:txBody>
                      <a:bodyPr/>
                      <a:lstStyle/>
                      <a:p>
                        <a:pPr defTabSz="457200"/>
                        <a:r>
                          <a:rPr sz="900">
                            <a:latin typeface="Helvetica Neue"/>
                            <a:ea typeface="Helvetica Neue"/>
                            <a:cs typeface="Helvetica Neue"/>
                            <a:sym typeface="Helvetica Neue"/>
                          </a:rPr>
                          <a:t>2. </a:t>
                        </a:r>
                      </a:p>
                    </a:txBody>
                    <a:tcPr marL="50800" marR="50800" marT="50800" marB="50800" anchor="b"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E5E5E"/>
                        </a:solidFill>
                        <a:miter lim="400000"/>
                      </a:lnB>
                      <a:solidFill>
                        <a:srgbClr val="DDDDDD"/>
                      </a:solidFill>
                    </a:tcPr>
                  </a:tc>
                  <a:tc>
                    <a:txBody>
                      <a:bodyPr/>
                      <a:lstStyle/>
                      <a:p>
                        <a:pPr defTabSz="457200"/>
                        <a:r>
                          <a:rPr sz="900">
                            <a:latin typeface="Helvetica Neue"/>
                            <a:ea typeface="Helvetica Neue"/>
                            <a:cs typeface="Helvetica Neue"/>
                            <a:sym typeface="Helvetica Neue"/>
                          </a:rPr>
                          <a:t>3. </a:t>
                        </a:r>
                      </a:p>
                    </a:txBody>
                    <a:tcPr marL="50800" marR="50800" marT="50800" marB="50800" anchor="b"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E5E5E"/>
                        </a:solidFill>
                        <a:miter lim="400000"/>
                      </a:lnB>
                      <a:solidFill>
                        <a:srgbClr val="A7A7A7"/>
                      </a:solidFill>
                    </a:tcPr>
                  </a:tc>
                  <a:tc>
                    <a:txBody>
                      <a:bodyPr/>
                      <a:lstStyle/>
                      <a:p>
                        <a:pPr defTabSz="457200">
                          <a:defRPr sz="900">
                            <a:latin typeface="Helvetica Neue"/>
                            <a:ea typeface="Helvetica Neue"/>
                            <a:cs typeface="Helvetica Neue"/>
                            <a:sym typeface="Helvetica Neue"/>
                          </a:defRPr>
                        </a:pPr>
                      </a:p>
                    </a:txBody>
                    <a:tcPr marL="50800" marR="50800" marT="50800" marB="50800" anchor="b"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E5E5E"/>
                        </a:solidFill>
                        <a:miter lim="400000"/>
                      </a:lnB>
                      <a:solidFill>
                        <a:srgbClr val="FFFFFF"/>
                      </a:solidFill>
                    </a:tcPr>
                  </a:tc>
                  <a:tc>
                    <a:txBody>
                      <a:bodyPr/>
                      <a:lstStyle/>
                      <a:p>
                        <a:pPr defTabSz="457200"/>
                        <a:r>
                          <a:rPr sz="900">
                            <a:latin typeface="Helvetica Neue"/>
                            <a:ea typeface="Helvetica Neue"/>
                            <a:cs typeface="Helvetica Neue"/>
                            <a:sym typeface="Helvetica Neue"/>
                          </a:rPr>
                          <a:t>1. </a:t>
                        </a:r>
                      </a:p>
                    </a:txBody>
                    <a:tcPr marL="50800" marR="50800" marT="50800" marB="50800" anchor="b"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E5E5E"/>
                        </a:solidFill>
                        <a:miter lim="400000"/>
                      </a:lnB>
                      <a:solidFill>
                        <a:srgbClr val="DDDDDD"/>
                      </a:solidFill>
                    </a:tcPr>
                  </a:tc>
                  <a:tc>
                    <a:txBody>
                      <a:bodyPr/>
                      <a:lstStyle/>
                      <a:p>
                        <a:pPr defTabSz="457200"/>
                        <a:r>
                          <a:rPr sz="900">
                            <a:latin typeface="Helvetica Neue"/>
                            <a:ea typeface="Helvetica Neue"/>
                            <a:cs typeface="Helvetica Neue"/>
                            <a:sym typeface="Helvetica Neue"/>
                          </a:rPr>
                          <a:t>2. </a:t>
                        </a:r>
                      </a:p>
                    </a:txBody>
                    <a:tcPr marL="50800" marR="50800" marT="50800" marB="50800" anchor="b" anchorCtr="0" horzOverflow="overflow">
                      <a:lnL w="12700">
                        <a:solidFill>
                          <a:srgbClr val="515151"/>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A7A7A7"/>
                      </a:solidFill>
                    </a:tcPr>
                  </a:tc>
                  <a:tc>
                    <a:txBody>
                      <a:bodyPr/>
                      <a:lstStyle/>
                      <a:p>
                        <a:pPr defTabSz="457200"/>
                        <a:r>
                          <a:rPr sz="900">
                            <a:latin typeface="Helvetica Neue"/>
                            <a:ea typeface="Helvetica Neue"/>
                            <a:cs typeface="Helvetica Neue"/>
                            <a:sym typeface="Helvetica Neue"/>
                          </a:rPr>
                          <a:t>3.</a:t>
                        </a:r>
                      </a:p>
                    </a:txBody>
                    <a:tcPr marL="50800" marR="50800" marT="50800" marB="50800" anchor="b" anchorCtr="0"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DDDDDD"/>
                      </a:solidFill>
                    </a:tcPr>
                  </a:tc>
                </a:tr>
                <a:tr h="296657">
                  <a:tc rowSpan="3">
                    <a:txBody>
                      <a:bodyPr/>
                      <a:lstStyle/>
                      <a:p>
                        <a:pPr algn="ctr" defTabSz="457200"/>
                        <a:r>
                          <a:rPr b="1" sz="900">
                            <a:solidFill>
                              <a:srgbClr val="FFFFFF"/>
                            </a:solidFill>
                            <a:latin typeface="Helvetica Neue"/>
                            <a:ea typeface="Helvetica Neue"/>
                            <a:cs typeface="Helvetica Neue"/>
                            <a:sym typeface="Helvetica Neue"/>
                          </a:rPr>
                          <a:t>Sterktes</a:t>
                        </a:r>
                      </a:p>
                    </a:txBody>
                    <a:tcPr marL="50800" marR="50800" marT="50800" marB="50800" anchor="ctr" anchorCtr="0" horzOverflow="overflow">
                      <a:lnL w="12700">
                        <a:solidFill>
                          <a:srgbClr val="5E5E5E"/>
                        </a:solidFill>
                        <a:miter lim="400000"/>
                      </a:lnL>
                      <a:lnR w="12700">
                        <a:solidFill>
                          <a:srgbClr val="515151"/>
                        </a:solidFill>
                        <a:miter lim="400000"/>
                      </a:lnR>
                      <a:lnT w="0">
                        <a:miter lim="400000"/>
                      </a:lnT>
                      <a:lnB w="0">
                        <a:miter lim="400000"/>
                      </a:lnB>
                      <a:solidFill>
                        <a:schemeClr val="accent1"/>
                      </a:solidFill>
                    </a:tcPr>
                  </a:tc>
                  <a:tc>
                    <a:txBody>
                      <a:bodyPr/>
                      <a:lstStyle/>
                      <a:p>
                        <a:pPr defTabSz="457200"/>
                        <a:r>
                          <a:rPr sz="900">
                            <a:latin typeface="Helvetica Neue"/>
                            <a:ea typeface="Helvetica Neue"/>
                            <a:cs typeface="Helvetica Neue"/>
                            <a:sym typeface="Helvetica Neue"/>
                          </a:rPr>
                          <a:t>1.</a:t>
                        </a: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DDDDDD"/>
                      </a:solid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15151"/>
                        </a:solidFill>
                        <a:miter lim="400000"/>
                      </a:lnT>
                      <a:lnB w="12700">
                        <a:solidFill>
                          <a:srgbClr val="5E5E5E"/>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E5E5E"/>
                        </a:solidFill>
                        <a:miter lim="400000"/>
                      </a:lnT>
                      <a:lnB w="12700">
                        <a:solidFill>
                          <a:srgbClr val="5E5E5E"/>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E5E5E"/>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E5E5E"/>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E5E5E"/>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E5E5E"/>
                        </a:solidFill>
                        <a:miter lim="400000"/>
                      </a:lnT>
                      <a:lnB w="12700">
                        <a:solidFill>
                          <a:srgbClr val="5E5E5E"/>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noFill/>
                    </a:tcPr>
                  </a:tc>
                </a:tr>
                <a:tr h="296657">
                  <a:tc vMerge="1">
                    <a:tcPr/>
                  </a:tc>
                  <a:tc>
                    <a:txBody>
                      <a:bodyPr/>
                      <a:lstStyle/>
                      <a:p>
                        <a:pPr defTabSz="457200"/>
                        <a:r>
                          <a:rPr sz="900">
                            <a:latin typeface="Helvetica Neue"/>
                            <a:ea typeface="Helvetica Neue"/>
                            <a:cs typeface="Helvetica Neue"/>
                            <a:sym typeface="Helvetica Neue"/>
                          </a:rPr>
                          <a:t>2.</a:t>
                        </a: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15151"/>
                        </a:solidFill>
                        <a:miter lim="400000"/>
                      </a:lnT>
                      <a:lnB w="12700">
                        <a:solidFill>
                          <a:srgbClr val="515151"/>
                        </a:solidFill>
                        <a:miter lim="400000"/>
                      </a:lnB>
                      <a:solidFill>
                        <a:srgbClr val="A7A7A7"/>
                      </a:solid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E5E5E"/>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E5E5E"/>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15151"/>
                        </a:solidFill>
                        <a:miter lim="400000"/>
                      </a:lnB>
                      <a:noFill/>
                    </a:tcPr>
                  </a:tc>
                </a:tr>
                <a:tr h="296657">
                  <a:tc vMerge="1">
                    <a:tcPr/>
                  </a:tc>
                  <a:tc>
                    <a:txBody>
                      <a:bodyPr/>
                      <a:lstStyle/>
                      <a:p>
                        <a:pPr defTabSz="457200"/>
                        <a:r>
                          <a:rPr sz="900">
                            <a:latin typeface="Helvetica Neue"/>
                            <a:ea typeface="Helvetica Neue"/>
                            <a:cs typeface="Helvetica Neue"/>
                            <a:sym typeface="Helvetica Neue"/>
                          </a:rPr>
                          <a:t>3.</a:t>
                        </a: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15151"/>
                        </a:solidFill>
                        <a:miter lim="400000"/>
                      </a:lnT>
                      <a:lnB w="12700">
                        <a:solidFill>
                          <a:srgbClr val="515151"/>
                        </a:solidFill>
                        <a:miter lim="400000"/>
                      </a:lnB>
                      <a:solidFill>
                        <a:srgbClr val="DDDDDD"/>
                      </a:solid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15151"/>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15151"/>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15151"/>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15151"/>
                        </a:solidFill>
                        <a:miter lim="400000"/>
                      </a:lnT>
                      <a:lnB w="12700">
                        <a:solidFill>
                          <a:srgbClr val="515151"/>
                        </a:solidFill>
                        <a:miter lim="400000"/>
                      </a:lnB>
                      <a:noFill/>
                    </a:tcPr>
                  </a:tc>
                </a:tr>
                <a:tr h="114300">
                  <a:tc>
                    <a:txBody>
                      <a:bodyPr/>
                      <a:lstStyle/>
                      <a:p>
                        <a:pPr algn="ctr" defTabSz="457200">
                          <a:defRPr b="1" sz="900">
                            <a:solidFill>
                              <a:srgbClr val="FFFFFF"/>
                            </a:solidFill>
                            <a:latin typeface="Helvetica Neue"/>
                            <a:ea typeface="Helvetica Neue"/>
                            <a:cs typeface="Helvetica Neue"/>
                            <a:sym typeface="Helvetica Neue"/>
                          </a:defRPr>
                        </a:pPr>
                      </a:p>
                    </a:txBody>
                    <a:tcPr marL="50800" marR="50800" marT="50800" marB="50800" anchor="ctr" anchorCtr="0" horzOverflow="overflow">
                      <a:lnL w="0">
                        <a:miter lim="400000"/>
                      </a:lnL>
                      <a:lnR w="12700">
                        <a:solidFill>
                          <a:srgbClr val="5E5E5E"/>
                        </a:solidFill>
                        <a:miter lim="400000"/>
                      </a:lnR>
                      <a:lnT w="0">
                        <a:miter lim="400000"/>
                      </a:lnT>
                      <a:lnB w="0">
                        <a:miter lim="400000"/>
                      </a:lnB>
                      <a:solidFill>
                        <a:srgbClr val="FFFFFF"/>
                      </a:solid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15151"/>
                        </a:solidFill>
                        <a:miter lim="400000"/>
                      </a:lnT>
                      <a:lnB w="12700">
                        <a:solidFill>
                          <a:srgbClr val="515151"/>
                        </a:solidFill>
                        <a:miter lim="400000"/>
                      </a:lnB>
                      <a:solidFill>
                        <a:srgbClr val="FFFFFF"/>
                      </a:solid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15151"/>
                        </a:solidFill>
                        <a:miter lim="400000"/>
                      </a:lnT>
                      <a:lnB w="12700">
                        <a:solidFill>
                          <a:srgbClr val="515151"/>
                        </a:solidFill>
                        <a:miter lim="400000"/>
                      </a:lnB>
                      <a:solidFill>
                        <a:srgbClr val="FFFFFF"/>
                      </a:solid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15151"/>
                        </a:solidFill>
                        <a:miter lim="400000"/>
                      </a:lnT>
                      <a:lnB w="12700">
                        <a:solidFill>
                          <a:srgbClr val="515151"/>
                        </a:solidFill>
                        <a:miter lim="400000"/>
                      </a:lnB>
                      <a:solidFill>
                        <a:srgbClr val="FFFFFF"/>
                      </a:solid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0">
                        <a:miter lim="400000"/>
                      </a:lnR>
                      <a:lnT w="12700">
                        <a:solidFill>
                          <a:srgbClr val="515151"/>
                        </a:solidFill>
                        <a:miter lim="400000"/>
                      </a:lnT>
                      <a:lnB w="12700">
                        <a:solidFill>
                          <a:srgbClr val="515151"/>
                        </a:solidFill>
                        <a:miter lim="400000"/>
                      </a:lnB>
                      <a:solidFill>
                        <a:srgbClr val="FFFFFF"/>
                      </a:solidFill>
                    </a:tcPr>
                  </a:tc>
                </a:tr>
                <a:tr h="296657">
                  <a:tc rowSpan="3">
                    <a:txBody>
                      <a:bodyPr/>
                      <a:lstStyle/>
                      <a:p>
                        <a:pPr algn="ctr" defTabSz="457200"/>
                        <a:r>
                          <a:rPr b="1" sz="900">
                            <a:solidFill>
                              <a:srgbClr val="FFFFFF"/>
                            </a:solidFill>
                            <a:latin typeface="Helvetica Neue"/>
                            <a:ea typeface="Helvetica Neue"/>
                            <a:cs typeface="Helvetica Neue"/>
                            <a:sym typeface="Helvetica Neue"/>
                          </a:rPr>
                          <a:t>Zwaktes</a:t>
                        </a:r>
                      </a:p>
                    </a:txBody>
                    <a:tcPr marL="50800" marR="50800" marT="50800" marB="50800" anchor="ctr" anchorCtr="0" horzOverflow="overflow">
                      <a:lnL w="12700">
                        <a:solidFill>
                          <a:srgbClr val="5E5E5E"/>
                        </a:solidFill>
                        <a:miter lim="400000"/>
                      </a:lnL>
                      <a:lnR w="12700">
                        <a:solidFill>
                          <a:srgbClr val="515151"/>
                        </a:solidFill>
                        <a:miter lim="400000"/>
                      </a:lnR>
                      <a:lnT w="0">
                        <a:miter lim="400000"/>
                      </a:lnT>
                      <a:lnB w="12700">
                        <a:solidFill>
                          <a:srgbClr val="5E5E5E"/>
                        </a:solidFill>
                        <a:miter lim="400000"/>
                      </a:lnB>
                      <a:solidFill>
                        <a:schemeClr val="accent1"/>
                      </a:solidFill>
                    </a:tcPr>
                  </a:tc>
                  <a:tc>
                    <a:txBody>
                      <a:bodyPr/>
                      <a:lstStyle/>
                      <a:p>
                        <a:pPr defTabSz="457200"/>
                        <a:r>
                          <a:rPr sz="900">
                            <a:latin typeface="Helvetica Neue"/>
                            <a:ea typeface="Helvetica Neue"/>
                            <a:cs typeface="Helvetica Neue"/>
                            <a:sym typeface="Helvetica Neue"/>
                          </a:rPr>
                          <a:t>1.</a:t>
                        </a: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15151"/>
                        </a:solidFill>
                        <a:miter lim="400000"/>
                      </a:lnT>
                      <a:lnB w="12700">
                        <a:solidFill>
                          <a:srgbClr val="515151"/>
                        </a:solidFill>
                        <a:miter lim="400000"/>
                      </a:lnB>
                      <a:solidFill>
                        <a:srgbClr val="A7A7A7"/>
                      </a:solid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15151"/>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15151"/>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15151"/>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15151"/>
                        </a:solidFill>
                        <a:miter lim="400000"/>
                      </a:lnT>
                      <a:lnB w="12700">
                        <a:solidFill>
                          <a:srgbClr val="515151"/>
                        </a:solidFill>
                        <a:miter lim="400000"/>
                      </a:lnB>
                      <a:noFill/>
                    </a:tcPr>
                  </a:tc>
                </a:tr>
                <a:tr h="296657">
                  <a:tc vMerge="1">
                    <a:tcPr/>
                  </a:tc>
                  <a:tc>
                    <a:txBody>
                      <a:bodyPr/>
                      <a:lstStyle/>
                      <a:p>
                        <a:pPr defTabSz="457200"/>
                        <a:r>
                          <a:rPr sz="900">
                            <a:latin typeface="Helvetica Neue"/>
                            <a:ea typeface="Helvetica Neue"/>
                            <a:cs typeface="Helvetica Neue"/>
                            <a:sym typeface="Helvetica Neue"/>
                          </a:rPr>
                          <a:t>2.</a:t>
                        </a: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15151"/>
                        </a:solidFill>
                        <a:miter lim="400000"/>
                      </a:lnT>
                      <a:lnB w="12700">
                        <a:solidFill>
                          <a:srgbClr val="5E5E5E"/>
                        </a:solidFill>
                        <a:miter lim="400000"/>
                      </a:lnB>
                      <a:solidFill>
                        <a:srgbClr val="DDDDDD"/>
                      </a:solid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15151"/>
                        </a:solidFill>
                        <a:miter lim="400000"/>
                      </a:lnT>
                      <a:lnB w="12700">
                        <a:solidFill>
                          <a:srgbClr val="5E5E5E"/>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15151"/>
                        </a:solidFill>
                        <a:miter lim="400000"/>
                      </a:lnT>
                      <a:lnB w="12700">
                        <a:solidFill>
                          <a:srgbClr val="5E5E5E"/>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E5E5E"/>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E5E5E"/>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E5E5E"/>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15151"/>
                        </a:solidFill>
                        <a:miter lim="400000"/>
                      </a:lnT>
                      <a:lnB w="12700">
                        <a:solidFill>
                          <a:srgbClr val="5E5E5E"/>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15151"/>
                        </a:solidFill>
                        <a:miter lim="400000"/>
                      </a:lnT>
                      <a:lnB w="12700">
                        <a:solidFill>
                          <a:srgbClr val="5E5E5E"/>
                        </a:solidFill>
                        <a:miter lim="400000"/>
                      </a:lnB>
                      <a:noFill/>
                    </a:tcPr>
                  </a:tc>
                </a:tr>
                <a:tr h="296657">
                  <a:tc vMerge="1">
                    <a:tcPr/>
                  </a:tc>
                  <a:tc>
                    <a:txBody>
                      <a:bodyPr/>
                      <a:lstStyle/>
                      <a:p>
                        <a:pPr defTabSz="457200"/>
                        <a:r>
                          <a:rPr sz="900">
                            <a:latin typeface="Helvetica Neue"/>
                            <a:ea typeface="Helvetica Neue"/>
                            <a:cs typeface="Helvetica Neue"/>
                            <a:sym typeface="Helvetica Neue"/>
                          </a:rPr>
                          <a:t>3.</a:t>
                        </a: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A7A7A7"/>
                      </a:solid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E5E5E"/>
                        </a:solidFill>
                        <a:miter lim="400000"/>
                      </a:lnT>
                      <a:lnB w="12700">
                        <a:solidFill>
                          <a:srgbClr val="5E5E5E"/>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0">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15151"/>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E5E5E"/>
                        </a:solidFill>
                        <a:miter lim="400000"/>
                      </a:lnT>
                      <a:lnB w="12700">
                        <a:solidFill>
                          <a:srgbClr val="5E5E5E"/>
                        </a:solidFill>
                        <a:miter lim="400000"/>
                      </a:lnB>
                      <a:noFill/>
                    </a:tcPr>
                  </a:tc>
                  <a:tc>
                    <a:txBody>
                      <a:bodyPr/>
                      <a:lstStyle/>
                      <a:p>
                        <a:pPr defTabSz="457200">
                          <a:defRPr sz="9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noFill/>
                    </a:tcPr>
                  </a:tc>
                </a:tr>
              </a:tbl>
            </a:graphicData>
          </a:graphic>
        </p:graphicFrame>
        <p:sp>
          <p:nvSpPr>
            <p:cNvPr id="226" name="2."/>
            <p:cNvSpPr txBox="1"/>
            <p:nvPr/>
          </p:nvSpPr>
          <p:spPr>
            <a:xfrm>
              <a:off x="2655078" y="971920"/>
              <a:ext cx="491491"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3200">
                  <a:solidFill>
                    <a:srgbClr val="535353"/>
                  </a:solidFill>
                </a:defRPr>
              </a:lvl1pPr>
            </a:lstStyle>
            <a:p>
              <a:pPr/>
              <a:r>
                <a:t>2.</a:t>
              </a:r>
            </a:p>
          </p:txBody>
        </p:sp>
        <p:sp>
          <p:nvSpPr>
            <p:cNvPr id="227" name="1."/>
            <p:cNvSpPr txBox="1"/>
            <p:nvPr/>
          </p:nvSpPr>
          <p:spPr>
            <a:xfrm>
              <a:off x="1331591" y="971920"/>
              <a:ext cx="491491"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3200">
                  <a:solidFill>
                    <a:srgbClr val="535353"/>
                  </a:solidFill>
                </a:defRPr>
              </a:lvl1pPr>
            </a:lstStyle>
            <a:p>
              <a:pPr/>
              <a:r>
                <a:t>1.</a:t>
              </a:r>
            </a:p>
          </p:txBody>
        </p:sp>
        <p:sp>
          <p:nvSpPr>
            <p:cNvPr id="228" name="3."/>
            <p:cNvSpPr txBox="1"/>
            <p:nvPr/>
          </p:nvSpPr>
          <p:spPr>
            <a:xfrm>
              <a:off x="1331591" y="1911928"/>
              <a:ext cx="491491"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3200">
                  <a:solidFill>
                    <a:srgbClr val="535353"/>
                  </a:solidFill>
                </a:defRPr>
              </a:lvl1pPr>
            </a:lstStyle>
            <a:p>
              <a:pPr/>
              <a:r>
                <a:t>3.</a:t>
              </a:r>
            </a:p>
          </p:txBody>
        </p:sp>
        <p:sp>
          <p:nvSpPr>
            <p:cNvPr id="229" name="4."/>
            <p:cNvSpPr txBox="1"/>
            <p:nvPr/>
          </p:nvSpPr>
          <p:spPr>
            <a:xfrm>
              <a:off x="2655078" y="1911928"/>
              <a:ext cx="491491"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3200">
                  <a:solidFill>
                    <a:srgbClr val="535353"/>
                  </a:solidFill>
                </a:defRPr>
              </a:lvl1pPr>
            </a:lstStyle>
            <a:p>
              <a:pPr/>
              <a:r>
                <a:t>4.</a:t>
              </a:r>
            </a:p>
          </p:txBody>
        </p:sp>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Wanneer kun je de SWOT inzetten?"/>
          <p:cNvSpPr txBox="1"/>
          <p:nvPr>
            <p:ph type="title"/>
          </p:nvPr>
        </p:nvSpPr>
        <p:spPr>
          <a:xfrm>
            <a:off x="409050" y="760622"/>
            <a:ext cx="8229601" cy="1143001"/>
          </a:xfrm>
          <a:prstGeom prst="rect">
            <a:avLst/>
          </a:prstGeom>
        </p:spPr>
        <p:txBody>
          <a:bodyPr/>
          <a:lstStyle>
            <a:lvl1pPr defTabSz="886968">
              <a:lnSpc>
                <a:spcPct val="100000"/>
              </a:lnSpc>
              <a:defRPr b="1" sz="3395">
                <a:solidFill>
                  <a:srgbClr val="464646"/>
                </a:solidFill>
                <a:effectLst>
                  <a:outerShdw sx="100000" sy="100000" kx="0" ky="0" algn="b" rotWithShape="0" blurRad="36957" dist="24638" dir="5400000">
                    <a:srgbClr val="000000">
                      <a:alpha val="25000"/>
                    </a:srgbClr>
                  </a:outerShdw>
                </a:effectLst>
                <a:latin typeface="Lucida Sans Unicode"/>
                <a:ea typeface="Lucida Sans Unicode"/>
                <a:cs typeface="Lucida Sans Unicode"/>
                <a:sym typeface="Lucida Sans Unicode"/>
              </a:defRPr>
            </a:lvl1pPr>
          </a:lstStyle>
          <a:p>
            <a:pPr/>
            <a:r>
              <a:t>Wanneer kun je de SWOT inzetten?</a:t>
            </a:r>
          </a:p>
        </p:txBody>
      </p:sp>
      <p:sp>
        <p:nvSpPr>
          <p:cNvPr id="233" name="Lijn"/>
          <p:cNvSpPr/>
          <p:nvPr/>
        </p:nvSpPr>
        <p:spPr>
          <a:xfrm flipH="1">
            <a:off x="3696629" y="4403223"/>
            <a:ext cx="1063327" cy="899642"/>
          </a:xfrm>
          <a:prstGeom prst="line">
            <a:avLst/>
          </a:prstGeom>
          <a:ln w="54999">
            <a:solidFill>
              <a:srgbClr val="2DA2BF"/>
            </a:solidFill>
            <a:tailEnd type="triangle"/>
          </a:ln>
          <a:effectLst>
            <a:outerShdw sx="100000" sy="100000" kx="0" ky="0" algn="b" rotWithShape="0" blurRad="50800" dist="38100" dir="5400000">
              <a:srgbClr val="000000">
                <a:alpha val="35000"/>
              </a:srgbClr>
            </a:outerShdw>
          </a:effectLst>
        </p:spPr>
        <p:txBody>
          <a:bodyPr lIns="45719" rIns="45719"/>
          <a:lstStyle/>
          <a:p>
            <a:pPr>
              <a:defRPr>
                <a:latin typeface="Lucida Sans Unicode"/>
                <a:ea typeface="Lucida Sans Unicode"/>
                <a:cs typeface="Lucida Sans Unicode"/>
                <a:sym typeface="Lucida Sans Unicode"/>
              </a:defRPr>
            </a:pPr>
          </a:p>
        </p:txBody>
      </p:sp>
      <p:sp>
        <p:nvSpPr>
          <p:cNvPr id="234" name="Lijn"/>
          <p:cNvSpPr/>
          <p:nvPr/>
        </p:nvSpPr>
        <p:spPr>
          <a:xfrm flipH="1" flipV="1">
            <a:off x="3675800" y="2974266"/>
            <a:ext cx="1107420" cy="673980"/>
          </a:xfrm>
          <a:prstGeom prst="line">
            <a:avLst/>
          </a:prstGeom>
          <a:ln w="54999">
            <a:solidFill>
              <a:srgbClr val="2DA2BF"/>
            </a:solidFill>
            <a:tailEnd type="triangle"/>
          </a:ln>
          <a:effectLst>
            <a:outerShdw sx="100000" sy="100000" kx="0" ky="0" algn="b" rotWithShape="0" blurRad="50800" dist="38100" dir="5400000">
              <a:srgbClr val="000000">
                <a:alpha val="35000"/>
              </a:srgbClr>
            </a:outerShdw>
          </a:effectLst>
        </p:spPr>
        <p:txBody>
          <a:bodyPr lIns="45719" rIns="45719"/>
          <a:lstStyle/>
          <a:p>
            <a:pPr>
              <a:defRPr>
                <a:latin typeface="Lucida Sans Unicode"/>
                <a:ea typeface="Lucida Sans Unicode"/>
                <a:cs typeface="Lucida Sans Unicode"/>
                <a:sym typeface="Lucida Sans Unicode"/>
              </a:defRPr>
            </a:pPr>
          </a:p>
        </p:txBody>
      </p:sp>
      <p:grpSp>
        <p:nvGrpSpPr>
          <p:cNvPr id="237" name="Groepeer"/>
          <p:cNvGrpSpPr/>
          <p:nvPr/>
        </p:nvGrpSpPr>
        <p:grpSpPr>
          <a:xfrm>
            <a:off x="1772971" y="1958533"/>
            <a:ext cx="1989773" cy="1088001"/>
            <a:chOff x="0" y="0"/>
            <a:chExt cx="1989772" cy="1087999"/>
          </a:xfrm>
        </p:grpSpPr>
        <p:sp>
          <p:nvSpPr>
            <p:cNvPr id="235" name="Afgeronde rechthoek"/>
            <p:cNvSpPr/>
            <p:nvPr/>
          </p:nvSpPr>
          <p:spPr>
            <a:xfrm>
              <a:off x="0" y="0"/>
              <a:ext cx="1989773" cy="1088000"/>
            </a:xfrm>
            <a:prstGeom prst="roundRect">
              <a:avLst>
                <a:gd name="adj" fmla="val 27433"/>
              </a:avLst>
            </a:prstGeom>
            <a:solidFill>
              <a:srgbClr val="FFFFFF"/>
            </a:solidFill>
            <a:ln w="54999" cap="flat">
              <a:solidFill>
                <a:srgbClr val="2DA2BF"/>
              </a:solidFill>
              <a:prstDash val="solid"/>
              <a:round/>
            </a:ln>
            <a:effectLst>
              <a:outerShdw sx="100000" sy="100000" kx="0" ky="0" algn="b" rotWithShape="0" blurRad="50800" dist="38100" dir="5400000">
                <a:srgbClr val="000000">
                  <a:alpha val="35000"/>
                </a:srgbClr>
              </a:outerShdw>
            </a:effectLst>
          </p:spPr>
          <p:txBody>
            <a:bodyPr wrap="square" lIns="45719" tIns="45719" rIns="45719" bIns="45719" numCol="1" anchor="ctr">
              <a:noAutofit/>
            </a:bodyPr>
            <a:lstStyle/>
            <a:p>
              <a:pPr>
                <a:defRPr>
                  <a:latin typeface="Lucida Sans Unicode"/>
                  <a:ea typeface="Lucida Sans Unicode"/>
                  <a:cs typeface="Lucida Sans Unicode"/>
                  <a:sym typeface="Lucida Sans Unicode"/>
                </a:defRPr>
              </a:pPr>
            </a:p>
          </p:txBody>
        </p:sp>
        <p:sp>
          <p:nvSpPr>
            <p:cNvPr id="236" name="Organisatie"/>
            <p:cNvSpPr txBox="1"/>
            <p:nvPr/>
          </p:nvSpPr>
          <p:spPr>
            <a:xfrm>
              <a:off x="66218" y="301330"/>
              <a:ext cx="1857336" cy="485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2400">
                  <a:solidFill>
                    <a:srgbClr val="248299"/>
                  </a:solidFill>
                  <a:latin typeface="Lucida Sans Unicode"/>
                  <a:ea typeface="Lucida Sans Unicode"/>
                  <a:cs typeface="Lucida Sans Unicode"/>
                  <a:sym typeface="Lucida Sans Unicode"/>
                </a:defRPr>
              </a:lvl1pPr>
            </a:lstStyle>
            <a:p>
              <a:pPr/>
              <a:r>
                <a:t>Organisatie</a:t>
              </a:r>
            </a:p>
          </p:txBody>
        </p:sp>
      </p:grpSp>
      <p:grpSp>
        <p:nvGrpSpPr>
          <p:cNvPr id="240" name="Groepeer"/>
          <p:cNvGrpSpPr/>
          <p:nvPr/>
        </p:nvGrpSpPr>
        <p:grpSpPr>
          <a:xfrm>
            <a:off x="7327640" y="1958533"/>
            <a:ext cx="2077012" cy="1088001"/>
            <a:chOff x="0" y="0"/>
            <a:chExt cx="2077011" cy="1087999"/>
          </a:xfrm>
        </p:grpSpPr>
        <p:sp>
          <p:nvSpPr>
            <p:cNvPr id="238" name="Afgeronde rechthoek"/>
            <p:cNvSpPr/>
            <p:nvPr/>
          </p:nvSpPr>
          <p:spPr>
            <a:xfrm>
              <a:off x="0" y="0"/>
              <a:ext cx="1989773" cy="1088000"/>
            </a:xfrm>
            <a:prstGeom prst="roundRect">
              <a:avLst>
                <a:gd name="adj" fmla="val 27433"/>
              </a:avLst>
            </a:prstGeom>
            <a:solidFill>
              <a:srgbClr val="FFFFFF"/>
            </a:solidFill>
            <a:ln w="54999" cap="flat">
              <a:solidFill>
                <a:srgbClr val="2DA2BF"/>
              </a:solidFill>
              <a:prstDash val="solid"/>
              <a:round/>
            </a:ln>
            <a:effectLst>
              <a:outerShdw sx="100000" sy="100000" kx="0" ky="0" algn="b" rotWithShape="0" blurRad="50800" dist="38100" dir="5400000">
                <a:srgbClr val="000000">
                  <a:alpha val="35000"/>
                </a:srgbClr>
              </a:outerShdw>
            </a:effectLst>
          </p:spPr>
          <p:txBody>
            <a:bodyPr wrap="square" lIns="45719" tIns="45719" rIns="45719" bIns="45719" numCol="1" anchor="ctr">
              <a:noAutofit/>
            </a:bodyPr>
            <a:lstStyle/>
            <a:p>
              <a:pPr>
                <a:defRPr>
                  <a:latin typeface="Lucida Sans Unicode"/>
                  <a:ea typeface="Lucida Sans Unicode"/>
                  <a:cs typeface="Lucida Sans Unicode"/>
                  <a:sym typeface="Lucida Sans Unicode"/>
                </a:defRPr>
              </a:pPr>
            </a:p>
          </p:txBody>
        </p:sp>
        <p:sp>
          <p:nvSpPr>
            <p:cNvPr id="239" name="Product"/>
            <p:cNvSpPr txBox="1"/>
            <p:nvPr/>
          </p:nvSpPr>
          <p:spPr>
            <a:xfrm>
              <a:off x="87238" y="220050"/>
              <a:ext cx="1989774" cy="485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2400">
                  <a:solidFill>
                    <a:srgbClr val="248299"/>
                  </a:solidFill>
                  <a:latin typeface="Lucida Sans Unicode"/>
                  <a:ea typeface="Lucida Sans Unicode"/>
                  <a:cs typeface="Lucida Sans Unicode"/>
                  <a:sym typeface="Lucida Sans Unicode"/>
                </a:defRPr>
              </a:lvl1pPr>
            </a:lstStyle>
            <a:p>
              <a:pPr/>
              <a:r>
                <a:t> Product</a:t>
              </a:r>
            </a:p>
          </p:txBody>
        </p:sp>
      </p:grpSp>
      <p:grpSp>
        <p:nvGrpSpPr>
          <p:cNvPr id="243" name="Groepeer"/>
          <p:cNvGrpSpPr/>
          <p:nvPr/>
        </p:nvGrpSpPr>
        <p:grpSpPr>
          <a:xfrm>
            <a:off x="7282009" y="5224106"/>
            <a:ext cx="2168273" cy="1088001"/>
            <a:chOff x="0" y="0"/>
            <a:chExt cx="2168271" cy="1087999"/>
          </a:xfrm>
        </p:grpSpPr>
        <p:sp>
          <p:nvSpPr>
            <p:cNvPr id="241" name="Afgeronde rechthoek"/>
            <p:cNvSpPr/>
            <p:nvPr/>
          </p:nvSpPr>
          <p:spPr>
            <a:xfrm>
              <a:off x="0" y="0"/>
              <a:ext cx="1989773" cy="1088000"/>
            </a:xfrm>
            <a:prstGeom prst="roundRect">
              <a:avLst>
                <a:gd name="adj" fmla="val 27433"/>
              </a:avLst>
            </a:prstGeom>
            <a:solidFill>
              <a:srgbClr val="FFFFFF"/>
            </a:solidFill>
            <a:ln w="54999" cap="flat">
              <a:solidFill>
                <a:srgbClr val="2DA2BF"/>
              </a:solidFill>
              <a:prstDash val="solid"/>
              <a:round/>
            </a:ln>
            <a:effectLst>
              <a:outerShdw sx="100000" sy="100000" kx="0" ky="0" algn="b" rotWithShape="0" blurRad="50800" dist="38100" dir="5400000">
                <a:srgbClr val="000000">
                  <a:alpha val="35000"/>
                </a:srgbClr>
              </a:outerShdw>
            </a:effectLst>
          </p:spPr>
          <p:txBody>
            <a:bodyPr wrap="square" lIns="45719" tIns="45719" rIns="45719" bIns="45719" numCol="1" anchor="ctr">
              <a:noAutofit/>
            </a:bodyPr>
            <a:lstStyle/>
            <a:p>
              <a:pPr>
                <a:defRPr>
                  <a:latin typeface="Lucida Sans Unicode"/>
                  <a:ea typeface="Lucida Sans Unicode"/>
                  <a:cs typeface="Lucida Sans Unicode"/>
                  <a:sym typeface="Lucida Sans Unicode"/>
                </a:defRPr>
              </a:pPr>
            </a:p>
          </p:txBody>
        </p:sp>
        <p:sp>
          <p:nvSpPr>
            <p:cNvPr id="242" name="Studiekeuze…"/>
            <p:cNvSpPr txBox="1"/>
            <p:nvPr/>
          </p:nvSpPr>
          <p:spPr>
            <a:xfrm>
              <a:off x="45129" y="98130"/>
              <a:ext cx="2123143" cy="891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2400">
                  <a:solidFill>
                    <a:srgbClr val="248299"/>
                  </a:solidFill>
                  <a:latin typeface="Lucida Sans Unicode"/>
                  <a:ea typeface="Lucida Sans Unicode"/>
                  <a:cs typeface="Lucida Sans Unicode"/>
                  <a:sym typeface="Lucida Sans Unicode"/>
                </a:defRPr>
              </a:pPr>
              <a:r>
                <a:t>Studiekeuze</a:t>
              </a:r>
            </a:p>
            <a:p>
              <a:pPr>
                <a:defRPr b="1" sz="2400">
                  <a:solidFill>
                    <a:srgbClr val="248299"/>
                  </a:solidFill>
                  <a:latin typeface="Lucida Sans Unicode"/>
                  <a:ea typeface="Lucida Sans Unicode"/>
                  <a:cs typeface="Lucida Sans Unicode"/>
                  <a:sym typeface="Lucida Sans Unicode"/>
                </a:defRPr>
              </a:pPr>
              <a:r>
                <a:t>Carriere</a:t>
              </a:r>
            </a:p>
          </p:txBody>
        </p:sp>
      </p:grpSp>
      <p:grpSp>
        <p:nvGrpSpPr>
          <p:cNvPr id="246" name="Groepeer"/>
          <p:cNvGrpSpPr/>
          <p:nvPr/>
        </p:nvGrpSpPr>
        <p:grpSpPr>
          <a:xfrm>
            <a:off x="1772971" y="5224106"/>
            <a:ext cx="1989773" cy="1088001"/>
            <a:chOff x="0" y="0"/>
            <a:chExt cx="1989772" cy="1087999"/>
          </a:xfrm>
        </p:grpSpPr>
        <p:sp>
          <p:nvSpPr>
            <p:cNvPr id="244" name="Afgeronde rechthoek"/>
            <p:cNvSpPr/>
            <p:nvPr/>
          </p:nvSpPr>
          <p:spPr>
            <a:xfrm>
              <a:off x="0" y="0"/>
              <a:ext cx="1989773" cy="1088000"/>
            </a:xfrm>
            <a:prstGeom prst="roundRect">
              <a:avLst>
                <a:gd name="adj" fmla="val 27433"/>
              </a:avLst>
            </a:prstGeom>
            <a:solidFill>
              <a:srgbClr val="FFFFFF"/>
            </a:solidFill>
            <a:ln w="54999" cap="flat">
              <a:solidFill>
                <a:srgbClr val="2DA2BF"/>
              </a:solidFill>
              <a:prstDash val="solid"/>
              <a:round/>
            </a:ln>
            <a:effectLst>
              <a:outerShdw sx="100000" sy="100000" kx="0" ky="0" algn="b" rotWithShape="0" blurRad="50800" dist="38100" dir="5400000">
                <a:srgbClr val="000000">
                  <a:alpha val="35000"/>
                </a:srgbClr>
              </a:outerShdw>
            </a:effectLst>
          </p:spPr>
          <p:txBody>
            <a:bodyPr wrap="square" lIns="45719" tIns="45719" rIns="45719" bIns="45719" numCol="1" anchor="ctr">
              <a:noAutofit/>
            </a:bodyPr>
            <a:lstStyle/>
            <a:p>
              <a:pPr>
                <a:defRPr>
                  <a:latin typeface="Lucida Sans Unicode"/>
                  <a:ea typeface="Lucida Sans Unicode"/>
                  <a:cs typeface="Lucida Sans Unicode"/>
                  <a:sym typeface="Lucida Sans Unicode"/>
                </a:defRPr>
              </a:pPr>
            </a:p>
          </p:txBody>
        </p:sp>
        <p:sp>
          <p:nvSpPr>
            <p:cNvPr id="245" name="Project"/>
            <p:cNvSpPr txBox="1"/>
            <p:nvPr/>
          </p:nvSpPr>
          <p:spPr>
            <a:xfrm>
              <a:off x="471849" y="301330"/>
              <a:ext cx="1176596" cy="485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2400">
                  <a:solidFill>
                    <a:srgbClr val="248299"/>
                  </a:solidFill>
                  <a:latin typeface="Lucida Sans Unicode"/>
                  <a:ea typeface="Lucida Sans Unicode"/>
                  <a:cs typeface="Lucida Sans Unicode"/>
                  <a:sym typeface="Lucida Sans Unicode"/>
                </a:defRPr>
              </a:lvl1pPr>
            </a:lstStyle>
            <a:p>
              <a:pPr/>
              <a:r>
                <a:t>Project</a:t>
              </a:r>
            </a:p>
          </p:txBody>
        </p:sp>
      </p:grpSp>
      <p:sp>
        <p:nvSpPr>
          <p:cNvPr id="247" name="Lijn"/>
          <p:cNvSpPr/>
          <p:nvPr/>
        </p:nvSpPr>
        <p:spPr>
          <a:xfrm flipV="1">
            <a:off x="6452022" y="2964408"/>
            <a:ext cx="958759" cy="694209"/>
          </a:xfrm>
          <a:prstGeom prst="line">
            <a:avLst/>
          </a:prstGeom>
          <a:ln w="54999">
            <a:solidFill>
              <a:srgbClr val="2DA2BF"/>
            </a:solidFill>
            <a:tailEnd type="triangle"/>
          </a:ln>
          <a:effectLst>
            <a:outerShdw sx="100000" sy="100000" kx="0" ky="0" algn="b" rotWithShape="0" blurRad="50800" dist="38100" dir="5400000">
              <a:srgbClr val="000000">
                <a:alpha val="35000"/>
              </a:srgbClr>
            </a:outerShdw>
          </a:effectLst>
        </p:spPr>
        <p:txBody>
          <a:bodyPr lIns="45719" rIns="45719"/>
          <a:lstStyle/>
          <a:p>
            <a:pPr>
              <a:defRPr>
                <a:latin typeface="Lucida Sans Unicode"/>
                <a:ea typeface="Lucida Sans Unicode"/>
                <a:cs typeface="Lucida Sans Unicode"/>
                <a:sym typeface="Lucida Sans Unicode"/>
              </a:defRPr>
            </a:pPr>
          </a:p>
        </p:txBody>
      </p:sp>
      <p:sp>
        <p:nvSpPr>
          <p:cNvPr id="248" name="Lijn"/>
          <p:cNvSpPr/>
          <p:nvPr/>
        </p:nvSpPr>
        <p:spPr>
          <a:xfrm>
            <a:off x="6460727" y="4504715"/>
            <a:ext cx="941582" cy="696939"/>
          </a:xfrm>
          <a:prstGeom prst="line">
            <a:avLst/>
          </a:prstGeom>
          <a:ln w="54999">
            <a:solidFill>
              <a:srgbClr val="2DA2BF"/>
            </a:solidFill>
            <a:tailEnd type="triangle"/>
          </a:ln>
          <a:effectLst>
            <a:outerShdw sx="100000" sy="100000" kx="0" ky="0" algn="b" rotWithShape="0" blurRad="50800" dist="38100" dir="5400000">
              <a:srgbClr val="000000">
                <a:alpha val="35000"/>
              </a:srgbClr>
            </a:outerShdw>
          </a:effectLst>
        </p:spPr>
        <p:txBody>
          <a:bodyPr lIns="45719" rIns="45719"/>
          <a:lstStyle/>
          <a:p>
            <a:pPr>
              <a:defRPr>
                <a:latin typeface="Lucida Sans Unicode"/>
                <a:ea typeface="Lucida Sans Unicode"/>
                <a:cs typeface="Lucida Sans Unicode"/>
                <a:sym typeface="Lucida Sans Unicode"/>
              </a:defRPr>
            </a:pPr>
          </a:p>
        </p:txBody>
      </p:sp>
      <p:grpSp>
        <p:nvGrpSpPr>
          <p:cNvPr id="251" name="Groepeer"/>
          <p:cNvGrpSpPr/>
          <p:nvPr/>
        </p:nvGrpSpPr>
        <p:grpSpPr>
          <a:xfrm>
            <a:off x="4646283" y="3497967"/>
            <a:ext cx="1989773" cy="1088001"/>
            <a:chOff x="0" y="0"/>
            <a:chExt cx="1989772" cy="1087999"/>
          </a:xfrm>
        </p:grpSpPr>
        <p:sp>
          <p:nvSpPr>
            <p:cNvPr id="249" name="Afgeronde rechthoek"/>
            <p:cNvSpPr/>
            <p:nvPr/>
          </p:nvSpPr>
          <p:spPr>
            <a:xfrm>
              <a:off x="0" y="0"/>
              <a:ext cx="1989773" cy="1088000"/>
            </a:xfrm>
            <a:prstGeom prst="roundRect">
              <a:avLst>
                <a:gd name="adj" fmla="val 27433"/>
              </a:avLst>
            </a:prstGeom>
            <a:solidFill>
              <a:srgbClr val="FFFFFF"/>
            </a:solidFill>
            <a:ln w="54999" cap="flat">
              <a:solidFill>
                <a:srgbClr val="2DA2BF"/>
              </a:solidFill>
              <a:prstDash val="solid"/>
              <a:round/>
            </a:ln>
            <a:effectLst>
              <a:outerShdw sx="100000" sy="100000" kx="0" ky="0" algn="b" rotWithShape="0" blurRad="50800" dist="38100" dir="5400000">
                <a:srgbClr val="000000">
                  <a:alpha val="35000"/>
                </a:srgbClr>
              </a:outerShdw>
            </a:effectLst>
          </p:spPr>
          <p:txBody>
            <a:bodyPr wrap="square" lIns="45719" tIns="45719" rIns="45719" bIns="45719" numCol="1" anchor="ctr">
              <a:noAutofit/>
            </a:bodyPr>
            <a:lstStyle/>
            <a:p>
              <a:pPr>
                <a:defRPr>
                  <a:latin typeface="Lucida Sans Unicode"/>
                  <a:ea typeface="Lucida Sans Unicode"/>
                  <a:cs typeface="Lucida Sans Unicode"/>
                  <a:sym typeface="Lucida Sans Unicode"/>
                </a:defRPr>
              </a:pPr>
            </a:p>
          </p:txBody>
        </p:sp>
        <p:sp>
          <p:nvSpPr>
            <p:cNvPr id="250" name="SWOT-…"/>
            <p:cNvSpPr txBox="1"/>
            <p:nvPr/>
          </p:nvSpPr>
          <p:spPr>
            <a:xfrm>
              <a:off x="385243" y="123009"/>
              <a:ext cx="1219286" cy="8419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2200">
                  <a:solidFill>
                    <a:srgbClr val="248299"/>
                  </a:solidFill>
                  <a:latin typeface="Lucida Sans Unicode"/>
                  <a:ea typeface="Lucida Sans Unicode"/>
                  <a:cs typeface="Lucida Sans Unicode"/>
                  <a:sym typeface="Lucida Sans Unicode"/>
                </a:defRPr>
              </a:pPr>
              <a:r>
                <a:t>SWOT-</a:t>
              </a:r>
            </a:p>
            <a:p>
              <a:pPr>
                <a:defRPr b="1" sz="2200">
                  <a:solidFill>
                    <a:srgbClr val="248299"/>
                  </a:solidFill>
                  <a:latin typeface="Lucida Sans Unicode"/>
                  <a:ea typeface="Lucida Sans Unicode"/>
                  <a:cs typeface="Lucida Sans Unicode"/>
                  <a:sym typeface="Lucida Sans Unicode"/>
                </a:defRPr>
              </a:pPr>
              <a:r>
                <a:t>analyse</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Titel"/>
          <p:cNvSpPr txBox="1"/>
          <p:nvPr>
            <p:ph type="title"/>
          </p:nvPr>
        </p:nvSpPr>
        <p:spPr>
          <a:xfrm>
            <a:off x="838200" y="1254125"/>
            <a:ext cx="10515600" cy="1325563"/>
          </a:xfrm>
          <a:prstGeom prst="rect">
            <a:avLst/>
          </a:prstGeom>
        </p:spPr>
        <p:txBody>
          <a:bodyPr/>
          <a:lstStyle/>
          <a:p>
            <a:pPr/>
          </a:p>
        </p:txBody>
      </p:sp>
      <p:pic>
        <p:nvPicPr>
          <p:cNvPr id="117" name="SWAT Special Weapons and Tactics - stock commercial.mp4" descr="SWAT Special Weapons and Tactics - stock commercial.mp4"/>
          <p:cNvPicPr>
            <a:picLocks noChangeAspect="0"/>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16512" y="-1130617"/>
            <a:ext cx="12158976" cy="911923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7058998" fill="hold"/>
                                        <p:tgtEl>
                                          <p:spTgt spid="117"/>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17"/>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WOT en studiekeuze (1)"/>
          <p:cNvSpPr txBox="1"/>
          <p:nvPr>
            <p:ph type="title"/>
          </p:nvPr>
        </p:nvSpPr>
        <p:spPr>
          <a:xfrm>
            <a:off x="848360" y="765490"/>
            <a:ext cx="8229601" cy="1143001"/>
          </a:xfrm>
          <a:prstGeom prst="rect">
            <a:avLst/>
          </a:prstGeom>
        </p:spPr>
        <p:txBody>
          <a:bodyPr/>
          <a:lstStyle>
            <a:lvl1pPr>
              <a:lnSpc>
                <a:spcPct val="100000"/>
              </a:lnSpc>
              <a:defRPr b="1" sz="4100">
                <a:solidFill>
                  <a:srgbClr val="464646"/>
                </a:solidFill>
                <a:effectLst>
                  <a:outerShdw sx="100000" sy="100000" kx="0" ky="0" algn="b" rotWithShape="0" blurRad="38100" dist="25400" dir="5400000">
                    <a:srgbClr val="000000">
                      <a:alpha val="25000"/>
                    </a:srgbClr>
                  </a:outerShdw>
                </a:effectLst>
                <a:latin typeface="Lucida Sans Unicode"/>
                <a:ea typeface="Lucida Sans Unicode"/>
                <a:cs typeface="Lucida Sans Unicode"/>
                <a:sym typeface="Lucida Sans Unicode"/>
              </a:defRPr>
            </a:lvl1pPr>
          </a:lstStyle>
          <a:p>
            <a:pPr/>
            <a:r>
              <a:t>SWOT en studiekeuze (1)</a:t>
            </a:r>
          </a:p>
        </p:txBody>
      </p:sp>
      <p:sp>
        <p:nvSpPr>
          <p:cNvPr id="254" name="Om leerlingen te laten oefenen kunnen ze de SWOT toepassen op hun eigen situatie bijvoorbeeld:…"/>
          <p:cNvSpPr txBox="1"/>
          <p:nvPr/>
        </p:nvSpPr>
        <p:spPr>
          <a:xfrm>
            <a:off x="935825" y="1990244"/>
            <a:ext cx="8464418" cy="22146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latin typeface="Lucida Sans Unicode"/>
                <a:ea typeface="Lucida Sans Unicode"/>
                <a:cs typeface="Lucida Sans Unicode"/>
                <a:sym typeface="Lucida Sans Unicode"/>
              </a:defRPr>
            </a:pPr>
            <a:r>
              <a:t>Om leerlingen te laten oefenen kunnen ze de SWOT toepassen op hun eigen situatie bijvoorbeeld: </a:t>
            </a:r>
          </a:p>
          <a:p>
            <a:pPr marL="228600" indent="-228600">
              <a:buSzPct val="100000"/>
              <a:buChar char="•"/>
              <a:defRPr sz="2000">
                <a:latin typeface="Lucida Sans Unicode"/>
                <a:ea typeface="Lucida Sans Unicode"/>
                <a:cs typeface="Lucida Sans Unicode"/>
                <a:sym typeface="Lucida Sans Unicode"/>
              </a:defRPr>
            </a:pPr>
            <a:r>
              <a:t>vervolgstudie kiezen</a:t>
            </a:r>
          </a:p>
          <a:p>
            <a:pPr marL="228600" indent="-228600">
              <a:buSzPct val="100000"/>
              <a:buChar char="•"/>
              <a:defRPr sz="2000">
                <a:latin typeface="Lucida Sans Unicode"/>
                <a:ea typeface="Lucida Sans Unicode"/>
                <a:cs typeface="Lucida Sans Unicode"/>
                <a:sym typeface="Lucida Sans Unicode"/>
              </a:defRPr>
            </a:pPr>
            <a:r>
              <a:t>oriënteren op toekomstig beroep </a:t>
            </a:r>
          </a:p>
          <a:p>
            <a:pPr marL="228600" indent="-228600">
              <a:buSzPct val="100000"/>
              <a:buChar char="•"/>
              <a:defRPr sz="2000">
                <a:latin typeface="Lucida Sans Unicode"/>
                <a:ea typeface="Lucida Sans Unicode"/>
                <a:cs typeface="Lucida Sans Unicode"/>
                <a:sym typeface="Lucida Sans Unicode"/>
              </a:defRPr>
            </a:pPr>
            <a:r>
              <a:t>voorbereiding op een sollicitatiegesprek</a:t>
            </a:r>
          </a:p>
          <a:p>
            <a:pPr marL="228600" indent="-228600">
              <a:buSzPct val="100000"/>
              <a:buChar char="•"/>
              <a:defRPr sz="2000">
                <a:latin typeface="Lucida Sans Unicode"/>
                <a:ea typeface="Lucida Sans Unicode"/>
                <a:cs typeface="Lucida Sans Unicode"/>
                <a:sym typeface="Lucida Sans Unicode"/>
              </a:defRPr>
            </a:pPr>
            <a:r>
              <a:t>om elkaar feedback te geven</a:t>
            </a:r>
          </a:p>
        </p:txBody>
      </p:sp>
      <p:pic>
        <p:nvPicPr>
          <p:cNvPr id="255" name="onbekend.jpg" descr="onbekend.jpg"/>
          <p:cNvPicPr>
            <a:picLocks noChangeAspect="1"/>
          </p:cNvPicPr>
          <p:nvPr/>
        </p:nvPicPr>
        <p:blipFill>
          <a:blip r:embed="rId2">
            <a:extLst/>
          </a:blip>
          <a:stretch>
            <a:fillRect/>
          </a:stretch>
        </p:blipFill>
        <p:spPr>
          <a:xfrm>
            <a:off x="4659824" y="4820019"/>
            <a:ext cx="3278752" cy="1836101"/>
          </a:xfrm>
          <a:prstGeom prst="rect">
            <a:avLst/>
          </a:prstGeom>
          <a:ln w="12700">
            <a:miter lim="400000"/>
          </a:ln>
        </p:spPr>
      </p:pic>
      <p:pic>
        <p:nvPicPr>
          <p:cNvPr id="256" name="onbekend.jpg" descr="onbekend.jpg"/>
          <p:cNvPicPr>
            <a:picLocks noChangeAspect="1"/>
          </p:cNvPicPr>
          <p:nvPr/>
        </p:nvPicPr>
        <p:blipFill>
          <a:blip r:embed="rId3">
            <a:extLst/>
          </a:blip>
          <a:srcRect l="0" t="0" r="0" b="6974"/>
          <a:stretch>
            <a:fillRect/>
          </a:stretch>
        </p:blipFill>
        <p:spPr>
          <a:xfrm>
            <a:off x="9583474" y="3263310"/>
            <a:ext cx="2240131" cy="222794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Kansen voor je studie/loopbaan…"/>
          <p:cNvSpPr txBox="1"/>
          <p:nvPr/>
        </p:nvSpPr>
        <p:spPr>
          <a:xfrm>
            <a:off x="2067264" y="4860606"/>
            <a:ext cx="3513062" cy="155194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45719" rIns="45719">
            <a:spAutoFit/>
          </a:bodyPr>
          <a:lstStyle/>
          <a:p>
            <a:pPr>
              <a:defRPr b="1" sz="1600"/>
            </a:pPr>
            <a:r>
              <a:t>Kansen voor je studie/loopbaan</a:t>
            </a:r>
          </a:p>
          <a:p>
            <a:pPr marL="160421" indent="-160421">
              <a:buSzPct val="100000"/>
              <a:buChar char="-"/>
              <a:defRPr sz="1600"/>
            </a:pPr>
            <a:r>
              <a:t>welke kansen/uitdagingen zie je op dit moment </a:t>
            </a:r>
          </a:p>
          <a:p>
            <a:pPr marL="160421" indent="-160421">
              <a:buSzPct val="100000"/>
              <a:buChar char="-"/>
              <a:defRPr sz="1600"/>
            </a:pPr>
            <a:r>
              <a:t>welke kansen zie jij voor jou als gevolg van nieuwe technologie en andere toekomstige ontwikkelingen</a:t>
            </a:r>
          </a:p>
        </p:txBody>
      </p:sp>
      <p:sp>
        <p:nvSpPr>
          <p:cNvPr id="259" name="Je sterke kanten…"/>
          <p:cNvSpPr txBox="1"/>
          <p:nvPr/>
        </p:nvSpPr>
        <p:spPr>
          <a:xfrm>
            <a:off x="2067264" y="2585719"/>
            <a:ext cx="3513062" cy="227584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45719" rIns="45719">
            <a:spAutoFit/>
          </a:bodyPr>
          <a:lstStyle/>
          <a:p>
            <a:pPr>
              <a:defRPr b="1" sz="1600"/>
            </a:pPr>
            <a:r>
              <a:t>Je sterke kanten</a:t>
            </a:r>
          </a:p>
          <a:p>
            <a:pPr marL="160421" indent="-160421">
              <a:buSzPct val="100000"/>
              <a:buChar char="-"/>
              <a:defRPr sz="1600"/>
            </a:pPr>
            <a:r>
              <a:t>waar ben je van nature goed,  in wat zijn je talenten?</a:t>
            </a:r>
          </a:p>
          <a:p>
            <a:pPr marL="160421" indent="-160421">
              <a:buSzPct val="100000"/>
              <a:buChar char="-"/>
              <a:defRPr sz="1600"/>
            </a:pPr>
            <a:r>
              <a:t>wat draagt bij aan je succes?</a:t>
            </a:r>
          </a:p>
          <a:p>
            <a:pPr marL="160421" indent="-160421">
              <a:buSzPct val="100000"/>
              <a:buChar char="-"/>
              <a:defRPr sz="1600"/>
            </a:pPr>
            <a:r>
              <a:t>wat zijn je beste prestaties tot nu toe</a:t>
            </a:r>
          </a:p>
          <a:p>
            <a:pPr>
              <a:defRPr sz="1600"/>
            </a:pPr>
          </a:p>
          <a:p>
            <a:pPr>
              <a:defRPr sz="1600"/>
            </a:pPr>
          </a:p>
        </p:txBody>
      </p:sp>
      <p:sp>
        <p:nvSpPr>
          <p:cNvPr id="260" name="Persoonlijke SWOT"/>
          <p:cNvSpPr txBox="1"/>
          <p:nvPr>
            <p:ph type="title"/>
          </p:nvPr>
        </p:nvSpPr>
        <p:spPr>
          <a:xfrm>
            <a:off x="683259" y="-59056"/>
            <a:ext cx="10515601" cy="1325564"/>
          </a:xfrm>
          <a:prstGeom prst="rect">
            <a:avLst/>
          </a:prstGeom>
        </p:spPr>
        <p:txBody>
          <a:bodyPr/>
          <a:lstStyle>
            <a:lvl1pPr>
              <a:defRPr b="1">
                <a:solidFill>
                  <a:srgbClr val="FFFFFF"/>
                </a:solidFill>
              </a:defRPr>
            </a:lvl1pPr>
          </a:lstStyle>
          <a:p>
            <a:pPr/>
            <a:r>
              <a:t>Persoonlijke SWOT</a:t>
            </a:r>
          </a:p>
        </p:txBody>
      </p:sp>
      <p:sp>
        <p:nvSpPr>
          <p:cNvPr id="261" name="interne…"/>
          <p:cNvSpPr txBox="1"/>
          <p:nvPr/>
        </p:nvSpPr>
        <p:spPr>
          <a:xfrm>
            <a:off x="1092036" y="2585719"/>
            <a:ext cx="1012191" cy="227584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45719" rIns="45719">
            <a:spAutoFit/>
          </a:bodyPr>
          <a:lstStyle/>
          <a:p>
            <a:pPr>
              <a:defRPr sz="1600"/>
            </a:pPr>
            <a:r>
              <a:t>interne </a:t>
            </a:r>
          </a:p>
          <a:p>
            <a:pPr>
              <a:defRPr sz="1600"/>
            </a:pPr>
            <a:r>
              <a:t>factoren</a:t>
            </a:r>
          </a:p>
          <a:p>
            <a:pPr>
              <a:defRPr sz="1600"/>
            </a:pPr>
          </a:p>
          <a:p>
            <a:pPr>
              <a:defRPr sz="1600"/>
            </a:pPr>
          </a:p>
          <a:p>
            <a:pPr>
              <a:defRPr sz="1600"/>
            </a:pPr>
          </a:p>
          <a:p>
            <a:pPr>
              <a:defRPr sz="1600"/>
            </a:pPr>
          </a:p>
          <a:p>
            <a:pPr>
              <a:defRPr sz="1600"/>
            </a:pPr>
          </a:p>
          <a:p>
            <a:pPr>
              <a:defRPr sz="1600"/>
            </a:pPr>
          </a:p>
          <a:p>
            <a:pPr>
              <a:defRPr sz="1600"/>
            </a:pPr>
            <a:r>
              <a:t> </a:t>
            </a:r>
          </a:p>
        </p:txBody>
      </p:sp>
      <p:sp>
        <p:nvSpPr>
          <p:cNvPr id="262" name="externe…"/>
          <p:cNvSpPr txBox="1"/>
          <p:nvPr/>
        </p:nvSpPr>
        <p:spPr>
          <a:xfrm>
            <a:off x="1092036" y="4860606"/>
            <a:ext cx="1012191" cy="155194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wrap="none" lIns="45719" rIns="45719">
            <a:spAutoFit/>
          </a:bodyPr>
          <a:lstStyle/>
          <a:p>
            <a:pPr>
              <a:defRPr sz="1600"/>
            </a:pPr>
            <a:r>
              <a:t>externe </a:t>
            </a:r>
          </a:p>
          <a:p>
            <a:pPr>
              <a:defRPr sz="1600"/>
            </a:pPr>
            <a:r>
              <a:t>factoren </a:t>
            </a:r>
          </a:p>
          <a:p>
            <a:pPr>
              <a:defRPr sz="1600"/>
            </a:pPr>
          </a:p>
          <a:p>
            <a:pPr>
              <a:defRPr sz="1600"/>
            </a:pPr>
          </a:p>
          <a:p>
            <a:pPr>
              <a:defRPr sz="1600"/>
            </a:pPr>
          </a:p>
        </p:txBody>
      </p:sp>
      <p:sp>
        <p:nvSpPr>
          <p:cNvPr id="263" name="Je zwakke kanten…"/>
          <p:cNvSpPr txBox="1"/>
          <p:nvPr/>
        </p:nvSpPr>
        <p:spPr>
          <a:xfrm>
            <a:off x="5543816" y="2585719"/>
            <a:ext cx="3817862" cy="227584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45719" rIns="45719">
            <a:spAutoFit/>
          </a:bodyPr>
          <a:lstStyle/>
          <a:p>
            <a:pPr>
              <a:defRPr b="1" sz="1600"/>
            </a:pPr>
            <a:r>
              <a:t>Je zwakke kanten</a:t>
            </a:r>
          </a:p>
          <a:p>
            <a:pPr marL="160421" indent="-160421">
              <a:buSzPct val="100000"/>
              <a:buChar char="-"/>
              <a:defRPr sz="1600"/>
            </a:pPr>
            <a:r>
              <a:t>waar heb jij veel moeite mee tijdens je studie/werk</a:t>
            </a:r>
          </a:p>
          <a:p>
            <a:pPr marL="160421" indent="-160421">
              <a:buSzPct val="100000"/>
              <a:buChar char="-"/>
              <a:defRPr sz="1600"/>
            </a:pPr>
            <a:r>
              <a:t>zie je persoonlijke obstakels voor het verdere verloop van je studie/loopbaan</a:t>
            </a:r>
          </a:p>
          <a:p>
            <a:pPr marL="160421" indent="-160421">
              <a:buSzPct val="100000"/>
              <a:buChar char="-"/>
              <a:defRPr sz="1600"/>
            </a:pPr>
            <a:r>
              <a:t>wat zou je graag veel beter kunnen?</a:t>
            </a:r>
          </a:p>
          <a:p>
            <a:pPr marL="160421" indent="-160421">
              <a:buSzPct val="100000"/>
              <a:buChar char="-"/>
              <a:defRPr sz="1600"/>
            </a:pPr>
            <a:r>
              <a:t>op welke manier worden jouw prestaties beïnvloed door je zwaktes</a:t>
            </a:r>
          </a:p>
        </p:txBody>
      </p:sp>
      <p:sp>
        <p:nvSpPr>
          <p:cNvPr id="264" name="Bedreigingen voor je studie/loopbaan…"/>
          <p:cNvSpPr txBox="1"/>
          <p:nvPr/>
        </p:nvSpPr>
        <p:spPr>
          <a:xfrm>
            <a:off x="5546545" y="4860606"/>
            <a:ext cx="3812404" cy="155194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45719" rIns="45719">
            <a:spAutoFit/>
          </a:bodyPr>
          <a:lstStyle/>
          <a:p>
            <a:pPr>
              <a:defRPr b="1" sz="1600"/>
            </a:pPr>
            <a:r>
              <a:t>Bedreigingen voor je studie/loopbaan</a:t>
            </a:r>
          </a:p>
          <a:p>
            <a:pPr marL="160421" indent="-160421">
              <a:buSzPct val="100000"/>
              <a:buChar char="-"/>
              <a:defRPr sz="1600"/>
            </a:pPr>
            <a:r>
              <a:t>welke bedreigingen ervaar jij door je omgeving?</a:t>
            </a:r>
          </a:p>
          <a:p>
            <a:pPr marL="160421" indent="-160421">
              <a:buSzPct val="100000"/>
              <a:buChar char="-"/>
              <a:defRPr sz="1600"/>
            </a:pPr>
            <a:r>
              <a:t>zie je obstakels voor het verdere verloop van je studie/loopbaan?</a:t>
            </a:r>
          </a:p>
        </p:txBody>
      </p:sp>
      <p:sp>
        <p:nvSpPr>
          <p:cNvPr id="265" name="Positief"/>
          <p:cNvSpPr txBox="1"/>
          <p:nvPr/>
        </p:nvSpPr>
        <p:spPr>
          <a:xfrm>
            <a:off x="2067598" y="2265974"/>
            <a:ext cx="3512393" cy="34544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Positief  </a:t>
            </a:r>
          </a:p>
        </p:txBody>
      </p:sp>
      <p:sp>
        <p:nvSpPr>
          <p:cNvPr id="266" name="SWOT voor individuele analyse…"/>
          <p:cNvSpPr txBox="1"/>
          <p:nvPr>
            <p:ph type="body" sz="quarter" idx="1"/>
          </p:nvPr>
        </p:nvSpPr>
        <p:spPr>
          <a:xfrm>
            <a:off x="495300" y="1137285"/>
            <a:ext cx="10515600" cy="930520"/>
          </a:xfrm>
          <a:prstGeom prst="rect">
            <a:avLst/>
          </a:prstGeom>
        </p:spPr>
        <p:txBody>
          <a:bodyPr/>
          <a:lstStyle/>
          <a:p>
            <a:pPr marL="212597" indent="-212597" defTabSz="850391">
              <a:spcBef>
                <a:spcPts val="900"/>
              </a:spcBef>
              <a:defRPr sz="2604"/>
            </a:pPr>
            <a:r>
              <a:t>SWOT voor individuele analyse </a:t>
            </a:r>
          </a:p>
          <a:p>
            <a:pPr marL="212597" indent="-212597" defTabSz="850391">
              <a:spcBef>
                <a:spcPts val="900"/>
              </a:spcBef>
              <a:defRPr sz="2604"/>
            </a:pPr>
            <a:r>
              <a:t>SWOT voor (ondernemings)teams om elkaar feedback te geven</a:t>
            </a:r>
          </a:p>
        </p:txBody>
      </p:sp>
      <p:sp>
        <p:nvSpPr>
          <p:cNvPr id="267" name="Negatief"/>
          <p:cNvSpPr txBox="1"/>
          <p:nvPr/>
        </p:nvSpPr>
        <p:spPr>
          <a:xfrm>
            <a:off x="5541508" y="2265974"/>
            <a:ext cx="3822478" cy="34544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Negatief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WOT van de SWOT"/>
          <p:cNvSpPr txBox="1"/>
          <p:nvPr>
            <p:ph type="title"/>
          </p:nvPr>
        </p:nvSpPr>
        <p:spPr>
          <a:xfrm>
            <a:off x="323846" y="-141245"/>
            <a:ext cx="8229601" cy="1143001"/>
          </a:xfrm>
          <a:prstGeom prst="rect">
            <a:avLst/>
          </a:prstGeom>
        </p:spPr>
        <p:txBody>
          <a:bodyPr/>
          <a:lstStyle>
            <a:lvl1pPr>
              <a:lnSpc>
                <a:spcPct val="100000"/>
              </a:lnSpc>
              <a:defRPr b="1" sz="4100">
                <a:solidFill>
                  <a:srgbClr val="FFFFFF"/>
                </a:solidFill>
                <a:effectLst>
                  <a:outerShdw sx="100000" sy="100000" kx="0" ky="0" algn="b" rotWithShape="0" blurRad="38100" dist="25400" dir="5400000">
                    <a:srgbClr val="000000">
                      <a:alpha val="25000"/>
                    </a:srgbClr>
                  </a:outerShdw>
                </a:effectLst>
                <a:latin typeface="Lucida Sans Unicode"/>
                <a:ea typeface="Lucida Sans Unicode"/>
                <a:cs typeface="Lucida Sans Unicode"/>
                <a:sym typeface="Lucida Sans Unicode"/>
              </a:defRPr>
            </a:lvl1pPr>
          </a:lstStyle>
          <a:p>
            <a:pPr/>
            <a:r>
              <a:t>SWOT van de SWOT</a:t>
            </a:r>
          </a:p>
        </p:txBody>
      </p:sp>
      <p:pic>
        <p:nvPicPr>
          <p:cNvPr id="270" name="Afbeelding" descr="Afbeelding"/>
          <p:cNvPicPr>
            <a:picLocks noChangeAspect="1"/>
          </p:cNvPicPr>
          <p:nvPr/>
        </p:nvPicPr>
        <p:blipFill>
          <a:blip r:embed="rId2">
            <a:extLst/>
          </a:blip>
          <a:srcRect l="5244" t="0" r="50576" b="50286"/>
          <a:stretch>
            <a:fillRect/>
          </a:stretch>
        </p:blipFill>
        <p:spPr>
          <a:xfrm>
            <a:off x="1031459" y="963727"/>
            <a:ext cx="3726650" cy="2961681"/>
          </a:xfrm>
          <a:prstGeom prst="rect">
            <a:avLst/>
          </a:prstGeom>
          <a:ln w="12700">
            <a:miter lim="400000"/>
          </a:ln>
        </p:spPr>
      </p:pic>
      <p:pic>
        <p:nvPicPr>
          <p:cNvPr id="271" name="Afbeelding" descr="Afbeelding"/>
          <p:cNvPicPr>
            <a:picLocks noChangeAspect="1"/>
          </p:cNvPicPr>
          <p:nvPr/>
        </p:nvPicPr>
        <p:blipFill>
          <a:blip r:embed="rId2">
            <a:extLst/>
          </a:blip>
          <a:srcRect l="49949" t="0" r="0" b="49655"/>
          <a:stretch>
            <a:fillRect/>
          </a:stretch>
        </p:blipFill>
        <p:spPr>
          <a:xfrm>
            <a:off x="4762452" y="944879"/>
            <a:ext cx="4221912" cy="2999240"/>
          </a:xfrm>
          <a:prstGeom prst="rect">
            <a:avLst/>
          </a:prstGeom>
          <a:ln w="12700">
            <a:miter lim="400000"/>
          </a:ln>
        </p:spPr>
      </p:pic>
      <p:pic>
        <p:nvPicPr>
          <p:cNvPr id="272" name="Afbeelding" descr="Afbeelding"/>
          <p:cNvPicPr>
            <a:picLocks noChangeAspect="1"/>
          </p:cNvPicPr>
          <p:nvPr/>
        </p:nvPicPr>
        <p:blipFill>
          <a:blip r:embed="rId2">
            <a:extLst/>
          </a:blip>
          <a:srcRect l="5314" t="50678" r="50414" b="1622"/>
          <a:stretch>
            <a:fillRect/>
          </a:stretch>
        </p:blipFill>
        <p:spPr>
          <a:xfrm>
            <a:off x="1030506" y="3894248"/>
            <a:ext cx="3734460" cy="2841691"/>
          </a:xfrm>
          <a:prstGeom prst="rect">
            <a:avLst/>
          </a:prstGeom>
          <a:ln w="12700">
            <a:miter lim="400000"/>
          </a:ln>
        </p:spPr>
      </p:pic>
      <p:pic>
        <p:nvPicPr>
          <p:cNvPr id="273" name="Afbeelding" descr="Afbeelding"/>
          <p:cNvPicPr>
            <a:picLocks noChangeAspect="1"/>
          </p:cNvPicPr>
          <p:nvPr/>
        </p:nvPicPr>
        <p:blipFill>
          <a:blip r:embed="rId2">
            <a:extLst/>
          </a:blip>
          <a:srcRect l="49262" t="49760" r="0" b="0"/>
          <a:stretch>
            <a:fillRect/>
          </a:stretch>
        </p:blipFill>
        <p:spPr>
          <a:xfrm>
            <a:off x="4832393" y="3781434"/>
            <a:ext cx="4279863" cy="2993018"/>
          </a:xfrm>
          <a:prstGeom prst="rect">
            <a:avLst/>
          </a:prstGeom>
          <a:ln w="12700">
            <a:miter lim="400000"/>
          </a:ln>
        </p:spPr>
      </p:pic>
      <p:sp>
        <p:nvSpPr>
          <p:cNvPr id="274" name="Moment opname"/>
          <p:cNvSpPr txBox="1"/>
          <p:nvPr/>
        </p:nvSpPr>
        <p:spPr>
          <a:xfrm>
            <a:off x="5059875" y="2150840"/>
            <a:ext cx="2640978" cy="122298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2200">
                <a:solidFill>
                  <a:srgbClr val="FFFFFF"/>
                </a:solidFill>
                <a:latin typeface="Euphemia UCAS"/>
                <a:ea typeface="Euphemia UCAS"/>
                <a:cs typeface="Euphemia UCAS"/>
                <a:sym typeface="Euphemia UCAS"/>
              </a:defRPr>
            </a:pPr>
            <a:r>
              <a:t>Moment opname</a:t>
            </a:r>
          </a:p>
          <a:p>
            <a:pPr>
              <a:defRPr b="1" sz="2200">
                <a:solidFill>
                  <a:srgbClr val="FFFFFF"/>
                </a:solidFill>
                <a:latin typeface="Euphemia UCAS"/>
                <a:ea typeface="Euphemia UCAS"/>
                <a:cs typeface="Euphemia UCAS"/>
                <a:sym typeface="Euphemia UCAS"/>
              </a:defRPr>
            </a:pPr>
          </a:p>
        </p:txBody>
      </p:sp>
      <p:sp>
        <p:nvSpPr>
          <p:cNvPr id="275" name="Krachtige tool…"/>
          <p:cNvSpPr txBox="1"/>
          <p:nvPr/>
        </p:nvSpPr>
        <p:spPr>
          <a:xfrm>
            <a:off x="1252370" y="2289418"/>
            <a:ext cx="2865671" cy="122298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2200">
                <a:solidFill>
                  <a:srgbClr val="FFFFFF"/>
                </a:solidFill>
                <a:latin typeface="Lucida Sans Unicode"/>
                <a:ea typeface="Lucida Sans Unicode"/>
                <a:cs typeface="Lucida Sans Unicode"/>
                <a:sym typeface="Lucida Sans Unicode"/>
              </a:defRPr>
            </a:pPr>
            <a:r>
              <a:t>Krachtige tool</a:t>
            </a:r>
          </a:p>
          <a:p>
            <a:pPr>
              <a:defRPr b="1" sz="2200">
                <a:solidFill>
                  <a:srgbClr val="FFFFFF"/>
                </a:solidFill>
                <a:latin typeface="Lucida Sans Unicode"/>
                <a:ea typeface="Lucida Sans Unicode"/>
                <a:cs typeface="Lucida Sans Unicode"/>
                <a:sym typeface="Lucida Sans Unicode"/>
              </a:defRPr>
            </a:pPr>
            <a:r>
              <a:t>Eenvoudig toe te </a:t>
            </a:r>
          </a:p>
          <a:p>
            <a:pPr>
              <a:defRPr b="1" sz="2200">
                <a:solidFill>
                  <a:srgbClr val="FFFFFF"/>
                </a:solidFill>
                <a:latin typeface="Lucida Sans Unicode"/>
                <a:ea typeface="Lucida Sans Unicode"/>
                <a:cs typeface="Lucida Sans Unicode"/>
                <a:sym typeface="Lucida Sans Unicode"/>
              </a:defRPr>
            </a:pPr>
            <a:r>
              <a:t>passen</a:t>
            </a:r>
          </a:p>
        </p:txBody>
      </p:sp>
      <p:sp>
        <p:nvSpPr>
          <p:cNvPr id="276" name="In veel situaties te…"/>
          <p:cNvSpPr txBox="1"/>
          <p:nvPr/>
        </p:nvSpPr>
        <p:spPr>
          <a:xfrm>
            <a:off x="1192437" y="5035679"/>
            <a:ext cx="3129655" cy="84198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2200">
                <a:solidFill>
                  <a:srgbClr val="FFFFFF"/>
                </a:solidFill>
                <a:latin typeface="Lucida Sans Unicode"/>
                <a:ea typeface="Lucida Sans Unicode"/>
                <a:cs typeface="Lucida Sans Unicode"/>
                <a:sym typeface="Lucida Sans Unicode"/>
              </a:defRPr>
            </a:pPr>
            <a:r>
              <a:t>In veel situaties te </a:t>
            </a:r>
          </a:p>
          <a:p>
            <a:pPr>
              <a:defRPr b="1" sz="2200">
                <a:solidFill>
                  <a:srgbClr val="FFFFFF"/>
                </a:solidFill>
                <a:latin typeface="Lucida Sans Unicode"/>
                <a:ea typeface="Lucida Sans Unicode"/>
                <a:cs typeface="Lucida Sans Unicode"/>
                <a:sym typeface="Lucida Sans Unicode"/>
              </a:defRPr>
            </a:pPr>
            <a:r>
              <a:t>gebruiken</a:t>
            </a:r>
          </a:p>
        </p:txBody>
      </p:sp>
      <p:sp>
        <p:nvSpPr>
          <p:cNvPr id="277" name="Kan tot vage discussies…"/>
          <p:cNvSpPr txBox="1"/>
          <p:nvPr/>
        </p:nvSpPr>
        <p:spPr>
          <a:xfrm>
            <a:off x="5023473" y="4870058"/>
            <a:ext cx="3699915" cy="122298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2200">
                <a:solidFill>
                  <a:srgbClr val="FFFFFF"/>
                </a:solidFill>
                <a:latin typeface="Lucida Sans Unicode"/>
                <a:ea typeface="Lucida Sans Unicode"/>
                <a:cs typeface="Lucida Sans Unicode"/>
                <a:sym typeface="Lucida Sans Unicode"/>
              </a:defRPr>
            </a:pPr>
            <a:r>
              <a:t>Kan tot vage discussies</a:t>
            </a:r>
          </a:p>
          <a:p>
            <a:pPr>
              <a:defRPr b="1" sz="2200">
                <a:solidFill>
                  <a:srgbClr val="FFFFFF"/>
                </a:solidFill>
                <a:latin typeface="Lucida Sans Unicode"/>
                <a:ea typeface="Lucida Sans Unicode"/>
                <a:cs typeface="Lucida Sans Unicode"/>
                <a:sym typeface="Lucida Sans Unicode"/>
              </a:defRPr>
            </a:pPr>
            <a:r>
              <a:t>leiden door gebrek</a:t>
            </a:r>
          </a:p>
          <a:p>
            <a:pPr>
              <a:defRPr b="1" sz="2200">
                <a:solidFill>
                  <a:srgbClr val="FFFFFF"/>
                </a:solidFill>
                <a:latin typeface="Lucida Sans Unicode"/>
                <a:ea typeface="Lucida Sans Unicode"/>
                <a:cs typeface="Lucida Sans Unicode"/>
                <a:sym typeface="Lucida Sans Unicode"/>
              </a:defRPr>
            </a:pPr>
            <a:r>
              <a:t>aan richting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2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lt" backwards="0">
                                    <p:tmAbs val="100"/>
                                  </p:iterate>
                                  <p:childTnLst>
                                    <p:set>
                                      <p:cBhvr>
                                        <p:cTn id="14" fill="hold"/>
                                        <p:tgtEl>
                                          <p:spTgt spid="2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lt" backwards="0">
                                    <p:tmAbs val="100"/>
                                  </p:iterate>
                                  <p:childTnLst>
                                    <p:set>
                                      <p:cBhvr>
                                        <p:cTn id="18" fill="hold"/>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4" grpId="2"/>
      <p:bldP build="whole" bldLvl="1" animBg="1" rev="0" advAuto="0" spid="276" grpId="3"/>
      <p:bldP build="whole" bldLvl="1" animBg="1" rev="0" advAuto="0" spid="275" grpId="1"/>
      <p:bldP build="whole" bldLvl="1" animBg="1" rev="0" advAuto="0" spid="277" grpId="4"/>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O"/>
          <p:cNvSpPr txBox="1"/>
          <p:nvPr/>
        </p:nvSpPr>
        <p:spPr>
          <a:xfrm>
            <a:off x="7723820" y="4605580"/>
            <a:ext cx="450216" cy="62087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200">
                <a:latin typeface="Lucida Sans Unicode"/>
                <a:ea typeface="Lucida Sans Unicode"/>
                <a:cs typeface="Lucida Sans Unicode"/>
                <a:sym typeface="Lucida Sans Unicode"/>
              </a:defRPr>
            </a:lvl1pPr>
          </a:lstStyle>
          <a:p>
            <a:pPr/>
            <a:r>
              <a:t>O</a:t>
            </a:r>
          </a:p>
        </p:txBody>
      </p:sp>
      <p:pic>
        <p:nvPicPr>
          <p:cNvPr id="280" name="Afbeelding" descr="Afbeelding"/>
          <p:cNvPicPr>
            <a:picLocks noChangeAspect="1"/>
          </p:cNvPicPr>
          <p:nvPr/>
        </p:nvPicPr>
        <p:blipFill>
          <a:blip r:embed="rId2">
            <a:extLst/>
          </a:blip>
          <a:srcRect l="0" t="4341" r="0" b="11265"/>
          <a:stretch>
            <a:fillRect/>
          </a:stretch>
        </p:blipFill>
        <p:spPr>
          <a:xfrm>
            <a:off x="10993366" y="966482"/>
            <a:ext cx="1142551" cy="789930"/>
          </a:xfrm>
          <a:prstGeom prst="rect">
            <a:avLst/>
          </a:prstGeom>
          <a:ln w="12700">
            <a:miter lim="400000"/>
          </a:ln>
        </p:spPr>
      </p:pic>
      <p:sp>
        <p:nvSpPr>
          <p:cNvPr id="281" name="Doel:…"/>
          <p:cNvSpPr txBox="1"/>
          <p:nvPr/>
        </p:nvSpPr>
        <p:spPr>
          <a:xfrm>
            <a:off x="677448" y="1094016"/>
            <a:ext cx="9998904" cy="28052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200">
                <a:latin typeface="Lucida Sans Unicode"/>
                <a:ea typeface="Lucida Sans Unicode"/>
                <a:cs typeface="Lucida Sans Unicode"/>
                <a:sym typeface="Lucida Sans Unicode"/>
              </a:defRPr>
            </a:pPr>
            <a:r>
              <a:t>Doel: </a:t>
            </a:r>
          </a:p>
          <a:p>
            <a:pPr>
              <a:defRPr b="1" sz="3200">
                <a:latin typeface="Lucida Sans Unicode"/>
                <a:ea typeface="Lucida Sans Unicode"/>
                <a:cs typeface="Lucida Sans Unicode"/>
                <a:sym typeface="Lucida Sans Unicode"/>
              </a:defRPr>
            </a:pPr>
            <a:r>
              <a:t>je te bewapenen om de SWOT op een gerichte manier in de lessen in te kunnen zetten.</a:t>
            </a:r>
          </a:p>
        </p:txBody>
      </p:sp>
      <p:pic>
        <p:nvPicPr>
          <p:cNvPr id="282" name="26226824-Special-weapons-and-tactics-SWAT-team-officer-shot-from-behind-Stock-Photo.jpg" descr="26226824-Special-weapons-and-tactics-SWAT-team-officer-shot-from-behind-Stock-Photo.jpg"/>
          <p:cNvPicPr>
            <a:picLocks noChangeAspect="1"/>
          </p:cNvPicPr>
          <p:nvPr/>
        </p:nvPicPr>
        <p:blipFill>
          <a:blip r:embed="rId3">
            <a:extLst/>
          </a:blip>
          <a:srcRect l="14217" t="0" r="0" b="0"/>
          <a:stretch>
            <a:fillRect/>
          </a:stretch>
        </p:blipFill>
        <p:spPr>
          <a:xfrm>
            <a:off x="9751319" y="2151434"/>
            <a:ext cx="3294060" cy="3840015"/>
          </a:xfrm>
          <a:prstGeom prst="rect">
            <a:avLst/>
          </a:prstGeom>
          <a:ln w="12700">
            <a:miter lim="400000"/>
          </a:ln>
        </p:spPr>
      </p:pic>
      <p:sp>
        <p:nvSpPr>
          <p:cNvPr id="283" name="Met een SW T word je een SW T"/>
          <p:cNvSpPr txBox="1"/>
          <p:nvPr/>
        </p:nvSpPr>
        <p:spPr>
          <a:xfrm>
            <a:off x="1096548" y="4605580"/>
            <a:ext cx="9998904" cy="6208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200">
                <a:latin typeface="Lucida Sans Unicode"/>
                <a:ea typeface="Lucida Sans Unicode"/>
                <a:cs typeface="Lucida Sans Unicode"/>
                <a:sym typeface="Lucida Sans Unicode"/>
              </a:defRPr>
            </a:lvl1pPr>
          </a:lstStyle>
          <a:p>
            <a:pPr/>
            <a:r>
              <a:t>Met een SW T word je een SW T</a:t>
            </a:r>
          </a:p>
        </p:txBody>
      </p:sp>
      <p:sp>
        <p:nvSpPr>
          <p:cNvPr id="284" name="O"/>
          <p:cNvSpPr txBox="1"/>
          <p:nvPr/>
        </p:nvSpPr>
        <p:spPr>
          <a:xfrm>
            <a:off x="3622992" y="4605580"/>
            <a:ext cx="450216" cy="62087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200">
                <a:latin typeface="Lucida Sans Unicode"/>
                <a:ea typeface="Lucida Sans Unicode"/>
                <a:cs typeface="Lucida Sans Unicode"/>
                <a:sym typeface="Lucida Sans Unicode"/>
              </a:defRPr>
            </a:lvl1pPr>
          </a:lstStyle>
          <a:p>
            <a:pPr/>
            <a:r>
              <a:t>O</a:t>
            </a:r>
          </a:p>
        </p:txBody>
      </p:sp>
      <p:sp>
        <p:nvSpPr>
          <p:cNvPr id="285" name="A"/>
          <p:cNvSpPr txBox="1"/>
          <p:nvPr/>
        </p:nvSpPr>
        <p:spPr>
          <a:xfrm>
            <a:off x="7748029" y="4605580"/>
            <a:ext cx="401797" cy="62087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200">
                <a:latin typeface="Lucida Sans Unicode"/>
                <a:ea typeface="Lucida Sans Unicode"/>
                <a:cs typeface="Lucida Sans Unicode"/>
                <a:sym typeface="Lucida Sans Unicode"/>
              </a:defRPr>
            </a:lvl1pPr>
          </a:lstStyle>
          <a:p>
            <a:pPr/>
            <a:r>
              <a:t>A</a:t>
            </a:r>
          </a:p>
        </p:txBody>
      </p:sp>
      <p:sp>
        <p:nvSpPr>
          <p:cNvPr id="286" name="A"/>
          <p:cNvSpPr txBox="1"/>
          <p:nvPr/>
        </p:nvSpPr>
        <p:spPr>
          <a:xfrm>
            <a:off x="3647201" y="4605580"/>
            <a:ext cx="401798" cy="62087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200">
                <a:latin typeface="Lucida Sans Unicode"/>
                <a:ea typeface="Lucida Sans Unicode"/>
                <a:cs typeface="Lucida Sans Unicode"/>
                <a:sym typeface="Lucida Sans Unicode"/>
              </a:defRPr>
            </a:lvl1pPr>
          </a:lstStyle>
          <a:p>
            <a:pPr/>
            <a:r>
              <a:t>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6" grpId="1" fill="hold">
                                  <p:stCondLst>
                                    <p:cond delay="0"/>
                                  </p:stCondLst>
                                  <p:iterate type="lt" backwards="0">
                                    <p:tmAbs val="0"/>
                                  </p:iterate>
                                  <p:childTnLst>
                                    <p:animEffect filter="wipe(down)" transition="out">
                                      <p:cBhvr>
                                        <p:cTn id="6" dur="90" fill="hold">
                                          <p:stCondLst>
                                            <p:cond delay="910"/>
                                          </p:stCondLst>
                                        </p:cTn>
                                        <p:tgtEl>
                                          <p:spTgt spid="286"/>
                                        </p:tgtEl>
                                      </p:cBhvr>
                                    </p:animEffect>
                                    <p:anim calcmode="lin" valueType="num">
                                      <p:cBhvr>
                                        <p:cTn id="7" dur="911" fill="hold" tmFilter="0,0; 0.14,0.31; 0.43,0.73; 0.71,0.91; 1.0,1.0">
                                          <p:stCondLst>
                                            <p:cond delay="0"/>
                                          </p:stCondLst>
                                        </p:cTn>
                                        <p:tgtEl>
                                          <p:spTgt spid="286"/>
                                        </p:tgtEl>
                                        <p:attrNameLst>
                                          <p:attrName>ppt_x</p:attrName>
                                        </p:attrNameLst>
                                      </p:cBhvr>
                                      <p:tavLst>
                                        <p:tav tm="0">
                                          <p:val>
                                            <p:strVal val="ppt_x"/>
                                          </p:val>
                                        </p:tav>
                                        <p:tav tm="100000">
                                          <p:val>
                                            <p:strVal val="#ppt_x+0.25"/>
                                          </p:val>
                                        </p:tav>
                                      </p:tavLst>
                                    </p:anim>
                                    <p:anim calcmode="lin" valueType="num">
                                      <p:cBhvr>
                                        <p:cTn id="8" dur="89" fill="hold">
                                          <p:stCondLst>
                                            <p:cond delay="911"/>
                                          </p:stCondLst>
                                        </p:cTn>
                                        <p:tgtEl>
                                          <p:spTgt spid="286"/>
                                        </p:tgtEl>
                                        <p:attrNameLst>
                                          <p:attrName>ppt_x</p:attrName>
                                        </p:attrNameLst>
                                      </p:cBhvr>
                                      <p:tavLst>
                                        <p:tav tm="0">
                                          <p:val>
                                            <p:strVal val="ppt_x"/>
                                          </p:val>
                                        </p:tav>
                                        <p:tav tm="100000">
                                          <p:val>
                                            <p:strVal val="ppt_x"/>
                                          </p:val>
                                        </p:tav>
                                      </p:tavLst>
                                    </p:anim>
                                    <p:anim calcmode="lin" valueType="num">
                                      <p:cBhvr>
                                        <p:cTn id="9" dur="332" fill="hold" tmFilter="0.0,0.0;0.25,0.07;0.50,0.2;0.75,0.467;1.0,1.0">
                                          <p:stCondLst>
                                            <p:cond delay="0"/>
                                          </p:stCondLst>
                                        </p:cTn>
                                        <p:tgtEl>
                                          <p:spTgt spid="28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332" fill="hold" tmFilter="0, 0; 0.125,0.2665; 0.25,0.4; 0.375,0.465; 0.5,0.5;  0.625,0.535; 0.75,0.6; 0.875,0.7335; 1,1">
                                          <p:stCondLst>
                                            <p:cond delay="332"/>
                                          </p:stCondLst>
                                        </p:cTn>
                                        <p:tgtEl>
                                          <p:spTgt spid="28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166" fill="hold" tmFilter="0, 0; 0.125,0.2665; 0.25,0.4; 0.375,0.465; 0.5,0.5;  0.625,0.535; 0.75,0.6; 0.875,0.7335; 1,1">
                                          <p:stCondLst>
                                            <p:cond delay="662"/>
                                          </p:stCondLst>
                                        </p:cTn>
                                        <p:tgtEl>
                                          <p:spTgt spid="28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82" fill="hold" tmFilter="0, 0; 0.125,0.2665; 0.25,0.4; 0.375,0.465; 0.5,0.5;  0.625,0.535; 0.75,0.6; 0.875,0.7335; 1,1">
                                          <p:stCondLst>
                                            <p:cond delay="828"/>
                                          </p:stCondLst>
                                        </p:cTn>
                                        <p:tgtEl>
                                          <p:spTgt spid="28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90" accel="50000" fill="hold">
                                          <p:stCondLst>
                                            <p:cond delay="910"/>
                                          </p:stCondLst>
                                        </p:cTn>
                                        <p:tgtEl>
                                          <p:spTgt spid="286"/>
                                        </p:tgtEl>
                                        <p:attrNameLst>
                                          <p:attrName>ppt_y</p:attrName>
                                        </p:attrNameLst>
                                      </p:cBhvr>
                                      <p:tavLst>
                                        <p:tav tm="0">
                                          <p:val>
                                            <p:strVal val="ppt_y"/>
                                          </p:val>
                                        </p:tav>
                                        <p:tav tm="100000">
                                          <p:val>
                                            <p:strVal val="ppt_y+ppt_h"/>
                                          </p:val>
                                        </p:tav>
                                      </p:tavLst>
                                    </p:anim>
                                    <p:animScale>
                                      <p:cBhvr>
                                        <p:cTn id="14" dur="13" fill="hold">
                                          <p:stCondLst>
                                            <p:cond delay="310"/>
                                          </p:stCondLst>
                                        </p:cTn>
                                        <p:tgtEl>
                                          <p:spTgt spid="286"/>
                                        </p:tgtEl>
                                      </p:cBhvr>
                                      <p:to x="100000" y="60000"/>
                                    </p:animScale>
                                    <p:animScale>
                                      <p:cBhvr>
                                        <p:cTn id="15" dur="83" decel="50000" fill="hold">
                                          <p:stCondLst>
                                            <p:cond delay="323"/>
                                          </p:stCondLst>
                                        </p:cTn>
                                        <p:tgtEl>
                                          <p:spTgt spid="286"/>
                                        </p:tgtEl>
                                      </p:cBhvr>
                                      <p:to x="100000" y="100000"/>
                                    </p:animScale>
                                    <p:animScale>
                                      <p:cBhvr>
                                        <p:cTn id="16" dur="13" decel="50000" fill="hold">
                                          <p:stCondLst>
                                            <p:cond delay="656"/>
                                          </p:stCondLst>
                                        </p:cTn>
                                        <p:tgtEl>
                                          <p:spTgt spid="286"/>
                                        </p:tgtEl>
                                      </p:cBhvr>
                                      <p:to x="100000" y="80000"/>
                                    </p:animScale>
                                    <p:animScale>
                                      <p:cBhvr>
                                        <p:cTn id="17" dur="83" decel="50000" fill="hold">
                                          <p:stCondLst>
                                            <p:cond delay="669"/>
                                          </p:stCondLst>
                                        </p:cTn>
                                        <p:tgtEl>
                                          <p:spTgt spid="286"/>
                                        </p:tgtEl>
                                      </p:cBhvr>
                                      <p:to x="100000" y="100000"/>
                                    </p:animScale>
                                    <p:animScale>
                                      <p:cBhvr>
                                        <p:cTn id="18" dur="13" decel="50000" fill="hold">
                                          <p:stCondLst>
                                            <p:cond delay="821"/>
                                          </p:stCondLst>
                                        </p:cTn>
                                        <p:tgtEl>
                                          <p:spTgt spid="286"/>
                                        </p:tgtEl>
                                      </p:cBhvr>
                                      <p:to x="100000" y="90000"/>
                                    </p:animScale>
                                    <p:animScale>
                                      <p:cBhvr>
                                        <p:cTn id="19" dur="83" decel="50000" fill="hold">
                                          <p:stCondLst>
                                            <p:cond delay="834"/>
                                          </p:stCondLst>
                                        </p:cTn>
                                        <p:tgtEl>
                                          <p:spTgt spid="286"/>
                                        </p:tgtEl>
                                      </p:cBhvr>
                                      <p:to x="100000" y="100000"/>
                                    </p:animScale>
                                    <p:animScale>
                                      <p:cBhvr>
                                        <p:cTn id="20" dur="13" decel="50000" fill="hold">
                                          <p:stCondLst>
                                            <p:cond delay="904"/>
                                          </p:stCondLst>
                                        </p:cTn>
                                        <p:tgtEl>
                                          <p:spTgt spid="286"/>
                                        </p:tgtEl>
                                      </p:cBhvr>
                                      <p:to x="100000" y="95000"/>
                                    </p:animScale>
                                    <p:animScale>
                                      <p:cBhvr>
                                        <p:cTn id="21" dur="83" decel="50000" fill="hold">
                                          <p:stCondLst>
                                            <p:cond delay="917"/>
                                          </p:stCondLst>
                                        </p:cTn>
                                        <p:tgtEl>
                                          <p:spTgt spid="286"/>
                                        </p:tgtEl>
                                      </p:cBhvr>
                                      <p:to x="100000" y="100000"/>
                                    </p:animScale>
                                    <p:set>
                                      <p:cBhvr>
                                        <p:cTn id="22" fill="hold">
                                          <p:stCondLst>
                                            <p:cond delay="999"/>
                                          </p:stCondLst>
                                        </p:cTn>
                                        <p:tgtEl>
                                          <p:spTgt spid="286"/>
                                        </p:tgtEl>
                                        <p:attrNameLst>
                                          <p:attrName>style.visibility</p:attrName>
                                        </p:attrNameLst>
                                      </p:cBhvr>
                                      <p:to>
                                        <p:strVal val="hidden"/>
                                      </p:to>
                                    </p:set>
                                  </p:childTnLst>
                                </p:cTn>
                              </p:par>
                            </p:childTnLst>
                          </p:cTn>
                        </p:par>
                        <p:par>
                          <p:cTn id="23" fill="hold">
                            <p:stCondLst>
                              <p:cond delay="1000"/>
                            </p:stCondLst>
                            <p:childTnLst>
                              <p:par>
                                <p:cTn id="24" presetClass="entr" nodeType="afterEffect" presetSubtype="1" presetID="2" grpId="2" fill="hold">
                                  <p:stCondLst>
                                    <p:cond delay="0"/>
                                  </p:stCondLst>
                                  <p:iterate type="lt" backwards="0">
                                    <p:tmAbs val="0"/>
                                  </p:iterate>
                                  <p:childTnLst>
                                    <p:set>
                                      <p:cBhvr>
                                        <p:cTn id="25" fill="hold"/>
                                        <p:tgtEl>
                                          <p:spTgt spid="284"/>
                                        </p:tgtEl>
                                        <p:attrNameLst>
                                          <p:attrName>style.visibility</p:attrName>
                                        </p:attrNameLst>
                                      </p:cBhvr>
                                      <p:to>
                                        <p:strVal val="visible"/>
                                      </p:to>
                                    </p:set>
                                    <p:anim calcmode="lin" valueType="num">
                                      <p:cBhvr>
                                        <p:cTn id="26" dur="1000" fill="hold"/>
                                        <p:tgtEl>
                                          <p:spTgt spid="284"/>
                                        </p:tgtEl>
                                        <p:attrNameLst>
                                          <p:attrName>ppt_x</p:attrName>
                                        </p:attrNameLst>
                                      </p:cBhvr>
                                      <p:tavLst>
                                        <p:tav tm="0">
                                          <p:val>
                                            <p:strVal val="#ppt_x"/>
                                          </p:val>
                                        </p:tav>
                                        <p:tav tm="100000">
                                          <p:val>
                                            <p:strVal val="#ppt_x"/>
                                          </p:val>
                                        </p:tav>
                                      </p:tavLst>
                                    </p:anim>
                                    <p:anim calcmode="lin" valueType="num">
                                      <p:cBhvr>
                                        <p:cTn id="27" dur="1000" fill="hold"/>
                                        <p:tgtEl>
                                          <p:spTgt spid="28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Class="exit" nodeType="afterEffect" presetSubtype="2" presetID="26" grpId="3" fill="hold">
                                  <p:stCondLst>
                                    <p:cond delay="0"/>
                                  </p:stCondLst>
                                  <p:iterate type="lt" backwards="0">
                                    <p:tmAbs val="0"/>
                                  </p:iterate>
                                  <p:childTnLst>
                                    <p:animEffect filter="wipe(down)" transition="out">
                                      <p:cBhvr>
                                        <p:cTn id="30" dur="90" fill="hold">
                                          <p:stCondLst>
                                            <p:cond delay="910"/>
                                          </p:stCondLst>
                                        </p:cTn>
                                        <p:tgtEl>
                                          <p:spTgt spid="279"/>
                                        </p:tgtEl>
                                      </p:cBhvr>
                                    </p:animEffect>
                                    <p:anim calcmode="lin" valueType="num">
                                      <p:cBhvr>
                                        <p:cTn id="31" dur="911" fill="hold" tmFilter="0,0; 0.14,0.31; 0.43,0.73; 0.71,0.91; 1.0,1.0">
                                          <p:stCondLst>
                                            <p:cond delay="0"/>
                                          </p:stCondLst>
                                        </p:cTn>
                                        <p:tgtEl>
                                          <p:spTgt spid="279"/>
                                        </p:tgtEl>
                                        <p:attrNameLst>
                                          <p:attrName>ppt_x</p:attrName>
                                        </p:attrNameLst>
                                      </p:cBhvr>
                                      <p:tavLst>
                                        <p:tav tm="0">
                                          <p:val>
                                            <p:strVal val="ppt_x"/>
                                          </p:val>
                                        </p:tav>
                                        <p:tav tm="100000">
                                          <p:val>
                                            <p:strVal val="#ppt_x+0.25"/>
                                          </p:val>
                                        </p:tav>
                                      </p:tavLst>
                                    </p:anim>
                                    <p:anim calcmode="lin" valueType="num">
                                      <p:cBhvr>
                                        <p:cTn id="32" dur="89" fill="hold">
                                          <p:stCondLst>
                                            <p:cond delay="911"/>
                                          </p:stCondLst>
                                        </p:cTn>
                                        <p:tgtEl>
                                          <p:spTgt spid="279"/>
                                        </p:tgtEl>
                                        <p:attrNameLst>
                                          <p:attrName>ppt_x</p:attrName>
                                        </p:attrNameLst>
                                      </p:cBhvr>
                                      <p:tavLst>
                                        <p:tav tm="0">
                                          <p:val>
                                            <p:strVal val="ppt_x"/>
                                          </p:val>
                                        </p:tav>
                                        <p:tav tm="100000">
                                          <p:val>
                                            <p:strVal val="ppt_x"/>
                                          </p:val>
                                        </p:tav>
                                      </p:tavLst>
                                    </p:anim>
                                    <p:anim calcmode="lin" valueType="num">
                                      <p:cBhvr>
                                        <p:cTn id="33" dur="332" fill="hold" tmFilter="0.0,0.0;0.25,0.07;0.50,0.2;0.75,0.467;1.0,1.0">
                                          <p:stCondLst>
                                            <p:cond delay="0"/>
                                          </p:stCondLst>
                                        </p:cTn>
                                        <p:tgtEl>
                                          <p:spTgt spid="27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4" dur="332" fill="hold" tmFilter="0, 0; 0.125,0.2665; 0.25,0.4; 0.375,0.465; 0.5,0.5;  0.625,0.535; 0.75,0.6; 0.875,0.7335; 1,1">
                                          <p:stCondLst>
                                            <p:cond delay="332"/>
                                          </p:stCondLst>
                                        </p:cTn>
                                        <p:tgtEl>
                                          <p:spTgt spid="27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5" dur="166" fill="hold" tmFilter="0, 0; 0.125,0.2665; 0.25,0.4; 0.375,0.465; 0.5,0.5;  0.625,0.535; 0.75,0.6; 0.875,0.7335; 1,1">
                                          <p:stCondLst>
                                            <p:cond delay="662"/>
                                          </p:stCondLst>
                                        </p:cTn>
                                        <p:tgtEl>
                                          <p:spTgt spid="27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6" dur="82" fill="hold" tmFilter="0, 0; 0.125,0.2665; 0.25,0.4; 0.375,0.465; 0.5,0.5;  0.625,0.535; 0.75,0.6; 0.875,0.7335; 1,1">
                                          <p:stCondLst>
                                            <p:cond delay="828"/>
                                          </p:stCondLst>
                                        </p:cTn>
                                        <p:tgtEl>
                                          <p:spTgt spid="27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 dur="90" accel="50000" fill="hold">
                                          <p:stCondLst>
                                            <p:cond delay="910"/>
                                          </p:stCondLst>
                                        </p:cTn>
                                        <p:tgtEl>
                                          <p:spTgt spid="279"/>
                                        </p:tgtEl>
                                        <p:attrNameLst>
                                          <p:attrName>ppt_y</p:attrName>
                                        </p:attrNameLst>
                                      </p:cBhvr>
                                      <p:tavLst>
                                        <p:tav tm="0">
                                          <p:val>
                                            <p:strVal val="ppt_y"/>
                                          </p:val>
                                        </p:tav>
                                        <p:tav tm="100000">
                                          <p:val>
                                            <p:strVal val="ppt_y+ppt_h"/>
                                          </p:val>
                                        </p:tav>
                                      </p:tavLst>
                                    </p:anim>
                                    <p:animScale>
                                      <p:cBhvr>
                                        <p:cTn id="38" dur="13" fill="hold">
                                          <p:stCondLst>
                                            <p:cond delay="310"/>
                                          </p:stCondLst>
                                        </p:cTn>
                                        <p:tgtEl>
                                          <p:spTgt spid="279"/>
                                        </p:tgtEl>
                                      </p:cBhvr>
                                      <p:to x="100000" y="60000"/>
                                    </p:animScale>
                                    <p:animScale>
                                      <p:cBhvr>
                                        <p:cTn id="39" dur="83" decel="50000" fill="hold">
                                          <p:stCondLst>
                                            <p:cond delay="323"/>
                                          </p:stCondLst>
                                        </p:cTn>
                                        <p:tgtEl>
                                          <p:spTgt spid="279"/>
                                        </p:tgtEl>
                                      </p:cBhvr>
                                      <p:to x="100000" y="100000"/>
                                    </p:animScale>
                                    <p:animScale>
                                      <p:cBhvr>
                                        <p:cTn id="40" dur="13" decel="50000" fill="hold">
                                          <p:stCondLst>
                                            <p:cond delay="656"/>
                                          </p:stCondLst>
                                        </p:cTn>
                                        <p:tgtEl>
                                          <p:spTgt spid="279"/>
                                        </p:tgtEl>
                                      </p:cBhvr>
                                      <p:to x="100000" y="80000"/>
                                    </p:animScale>
                                    <p:animScale>
                                      <p:cBhvr>
                                        <p:cTn id="41" dur="83" decel="50000" fill="hold">
                                          <p:stCondLst>
                                            <p:cond delay="669"/>
                                          </p:stCondLst>
                                        </p:cTn>
                                        <p:tgtEl>
                                          <p:spTgt spid="279"/>
                                        </p:tgtEl>
                                      </p:cBhvr>
                                      <p:to x="100000" y="100000"/>
                                    </p:animScale>
                                    <p:animScale>
                                      <p:cBhvr>
                                        <p:cTn id="42" dur="13" decel="50000" fill="hold">
                                          <p:stCondLst>
                                            <p:cond delay="821"/>
                                          </p:stCondLst>
                                        </p:cTn>
                                        <p:tgtEl>
                                          <p:spTgt spid="279"/>
                                        </p:tgtEl>
                                      </p:cBhvr>
                                      <p:to x="100000" y="90000"/>
                                    </p:animScale>
                                    <p:animScale>
                                      <p:cBhvr>
                                        <p:cTn id="43" dur="83" decel="50000" fill="hold">
                                          <p:stCondLst>
                                            <p:cond delay="834"/>
                                          </p:stCondLst>
                                        </p:cTn>
                                        <p:tgtEl>
                                          <p:spTgt spid="279"/>
                                        </p:tgtEl>
                                      </p:cBhvr>
                                      <p:to x="100000" y="100000"/>
                                    </p:animScale>
                                    <p:animScale>
                                      <p:cBhvr>
                                        <p:cTn id="44" dur="13" decel="50000" fill="hold">
                                          <p:stCondLst>
                                            <p:cond delay="904"/>
                                          </p:stCondLst>
                                        </p:cTn>
                                        <p:tgtEl>
                                          <p:spTgt spid="279"/>
                                        </p:tgtEl>
                                      </p:cBhvr>
                                      <p:to x="100000" y="95000"/>
                                    </p:animScale>
                                    <p:animScale>
                                      <p:cBhvr>
                                        <p:cTn id="45" dur="83" decel="50000" fill="hold">
                                          <p:stCondLst>
                                            <p:cond delay="917"/>
                                          </p:stCondLst>
                                        </p:cTn>
                                        <p:tgtEl>
                                          <p:spTgt spid="279"/>
                                        </p:tgtEl>
                                      </p:cBhvr>
                                      <p:to x="100000" y="100000"/>
                                    </p:animScale>
                                    <p:set>
                                      <p:cBhvr>
                                        <p:cTn id="46" fill="hold">
                                          <p:stCondLst>
                                            <p:cond delay="999"/>
                                          </p:stCondLst>
                                        </p:cTn>
                                        <p:tgtEl>
                                          <p:spTgt spid="279"/>
                                        </p:tgtEl>
                                        <p:attrNameLst>
                                          <p:attrName>style.visibility</p:attrName>
                                        </p:attrNameLst>
                                      </p:cBhvr>
                                      <p:to>
                                        <p:strVal val="hidden"/>
                                      </p:to>
                                    </p:set>
                                  </p:childTnLst>
                                </p:cTn>
                              </p:par>
                            </p:childTnLst>
                          </p:cTn>
                        </p:par>
                        <p:par>
                          <p:cTn id="47" fill="hold">
                            <p:stCondLst>
                              <p:cond delay="3000"/>
                            </p:stCondLst>
                            <p:childTnLst>
                              <p:par>
                                <p:cTn id="48" presetClass="entr" nodeType="afterEffect" presetSubtype="1" presetID="2" grpId="4" fill="hold">
                                  <p:stCondLst>
                                    <p:cond delay="0"/>
                                  </p:stCondLst>
                                  <p:iterate type="lt" backwards="0">
                                    <p:tmAbs val="0"/>
                                  </p:iterate>
                                  <p:childTnLst>
                                    <p:set>
                                      <p:cBhvr>
                                        <p:cTn id="49" fill="hold"/>
                                        <p:tgtEl>
                                          <p:spTgt spid="285"/>
                                        </p:tgtEl>
                                        <p:attrNameLst>
                                          <p:attrName>style.visibility</p:attrName>
                                        </p:attrNameLst>
                                      </p:cBhvr>
                                      <p:to>
                                        <p:strVal val="visible"/>
                                      </p:to>
                                    </p:set>
                                    <p:anim calcmode="lin" valueType="num">
                                      <p:cBhvr>
                                        <p:cTn id="50" dur="1000" fill="hold"/>
                                        <p:tgtEl>
                                          <p:spTgt spid="285"/>
                                        </p:tgtEl>
                                        <p:attrNameLst>
                                          <p:attrName>ppt_x</p:attrName>
                                        </p:attrNameLst>
                                      </p:cBhvr>
                                      <p:tavLst>
                                        <p:tav tm="0">
                                          <p:val>
                                            <p:strVal val="#ppt_x"/>
                                          </p:val>
                                        </p:tav>
                                        <p:tav tm="100000">
                                          <p:val>
                                            <p:strVal val="#ppt_x"/>
                                          </p:val>
                                        </p:tav>
                                      </p:tavLst>
                                    </p:anim>
                                    <p:anim calcmode="lin" valueType="num">
                                      <p:cBhvr>
                                        <p:cTn id="51" dur="1000" fill="hold"/>
                                        <p:tgtEl>
                                          <p:spTgt spid="2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6" grpId="1"/>
      <p:bldP build="whole" bldLvl="1" animBg="1" rev="0" advAuto="0" spid="279" grpId="3"/>
      <p:bldP build="whole" bldLvl="1" animBg="1" rev="0" advAuto="0" spid="284" grpId="2"/>
      <p:bldP build="whole" bldLvl="1" animBg="1" rev="0" advAuto="0" spid="285" grpId="4"/>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288" name="Tabel"/>
          <p:cNvGraphicFramePr/>
          <p:nvPr/>
        </p:nvGraphicFramePr>
        <p:xfrm>
          <a:off x="3768182" y="1276713"/>
          <a:ext cx="5416869" cy="519630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11296"/>
                <a:gridCol w="1447800"/>
                <a:gridCol w="660161"/>
                <a:gridCol w="660161"/>
                <a:gridCol w="660161"/>
                <a:gridCol w="114300"/>
                <a:gridCol w="732219"/>
                <a:gridCol w="764006"/>
                <a:gridCol w="759176"/>
              </a:tblGrid>
              <a:tr h="253110">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0">
                      <a:miter lim="400000"/>
                    </a:lnL>
                    <a:lnR w="0">
                      <a:miter lim="400000"/>
                    </a:lnR>
                    <a:lnT w="0">
                      <a:miter lim="400000"/>
                    </a:lnT>
                    <a:lnB w="0">
                      <a:miter lim="400000"/>
                    </a:lnB>
                    <a:no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0">
                      <a:miter lim="400000"/>
                    </a:lnL>
                    <a:lnR w="0">
                      <a:miter lim="400000"/>
                    </a:lnR>
                    <a:lnT w="0">
                      <a:miter lim="400000"/>
                    </a:lnT>
                    <a:lnB w="0">
                      <a:miter lim="400000"/>
                    </a:lnB>
                    <a:noFill/>
                  </a:tcPr>
                </a:tc>
                <a:tc gridSpan="3">
                  <a:txBody>
                    <a:bodyPr/>
                    <a:lstStyle/>
                    <a:p>
                      <a:pPr algn="ctr" defTabSz="457200">
                        <a:defRPr sz="1800"/>
                      </a:pPr>
                      <a:r>
                        <a:rPr b="1" sz="1300">
                          <a:solidFill>
                            <a:srgbClr val="FFFFFF"/>
                          </a:solidFill>
                          <a:latin typeface="Helvetica Neue"/>
                          <a:ea typeface="Helvetica Neue"/>
                          <a:cs typeface="Helvetica Neue"/>
                          <a:sym typeface="Helvetica Neue"/>
                        </a:rPr>
                        <a:t>Kansen</a:t>
                      </a:r>
                    </a:p>
                  </a:txBody>
                  <a:tcPr marL="50800" marR="50800" marT="50800" marB="50800" anchor="t" anchorCtr="0" horzOverflow="overflow">
                    <a:lnL w="0">
                      <a:miter lim="400000"/>
                    </a:lnL>
                    <a:lnR w="0">
                      <a:miter lim="400000"/>
                    </a:lnR>
                    <a:lnT w="4445">
                      <a:solidFill>
                        <a:srgbClr val="000000"/>
                      </a:solidFill>
                      <a:miter lim="400000"/>
                    </a:lnT>
                    <a:lnB w="12700">
                      <a:solidFill>
                        <a:srgbClr val="515151"/>
                      </a:solidFill>
                      <a:miter lim="400000"/>
                    </a:lnB>
                    <a:solidFill>
                      <a:schemeClr val="accent1"/>
                    </a:solidFill>
                  </a:tcPr>
                </a:tc>
                <a:tc hMerge="1">
                  <a:tcPr/>
                </a:tc>
                <a:tc hMerge="1">
                  <a:tcPr/>
                </a:tc>
                <a:tc>
                  <a:txBody>
                    <a:bodyPr/>
                    <a:lstStyle/>
                    <a:p>
                      <a:pPr algn="ctr" defTabSz="457200">
                        <a:defRPr b="1" sz="1300">
                          <a:solidFill>
                            <a:srgbClr val="FFFFFF"/>
                          </a:solidFill>
                          <a:latin typeface="Helvetica Neue"/>
                          <a:ea typeface="Helvetica Neue"/>
                          <a:cs typeface="Helvetica Neue"/>
                          <a:sym typeface="Helvetica Neue"/>
                        </a:defRPr>
                      </a:pPr>
                    </a:p>
                  </a:txBody>
                  <a:tcPr marL="50800" marR="50800" marT="50800" marB="50800" anchor="t" anchorCtr="0" horzOverflow="overflow">
                    <a:lnL w="0">
                      <a:miter lim="400000"/>
                    </a:lnL>
                    <a:lnR w="0">
                      <a:miter lim="400000"/>
                    </a:lnR>
                    <a:lnT w="0">
                      <a:miter lim="400000"/>
                    </a:lnT>
                    <a:lnB w="12700">
                      <a:solidFill>
                        <a:srgbClr val="5E5E5E"/>
                      </a:solidFill>
                      <a:miter lim="400000"/>
                    </a:lnB>
                    <a:solidFill>
                      <a:srgbClr val="FFFFFF"/>
                    </a:solidFill>
                  </a:tcPr>
                </a:tc>
                <a:tc gridSpan="3">
                  <a:txBody>
                    <a:bodyPr/>
                    <a:lstStyle/>
                    <a:p>
                      <a:pPr algn="ctr" defTabSz="457200">
                        <a:defRPr sz="1800"/>
                      </a:pPr>
                      <a:r>
                        <a:rPr b="1" sz="1300">
                          <a:solidFill>
                            <a:srgbClr val="FFFFFF"/>
                          </a:solidFill>
                          <a:latin typeface="Helvetica Neue"/>
                          <a:ea typeface="Helvetica Neue"/>
                          <a:cs typeface="Helvetica Neue"/>
                          <a:sym typeface="Helvetica Neue"/>
                        </a:rPr>
                        <a:t>Bedreigingen</a:t>
                      </a:r>
                    </a:p>
                  </a:txBody>
                  <a:tcPr marL="50800" marR="50800" marT="50800" marB="50800" anchor="t" anchorCtr="0" horzOverflow="overflow">
                    <a:lnL w="0">
                      <a:miter lim="400000"/>
                    </a:lnL>
                    <a:lnR w="4445">
                      <a:solidFill>
                        <a:srgbClr val="000000"/>
                      </a:solidFill>
                      <a:miter lim="400000"/>
                    </a:lnR>
                    <a:lnT w="4445">
                      <a:solidFill>
                        <a:srgbClr val="000000"/>
                      </a:solidFill>
                      <a:miter lim="400000"/>
                    </a:lnT>
                    <a:lnB w="12700">
                      <a:solidFill>
                        <a:srgbClr val="515151"/>
                      </a:solidFill>
                      <a:miter lim="400000"/>
                    </a:lnB>
                    <a:solidFill>
                      <a:schemeClr val="accent1"/>
                    </a:solidFill>
                  </a:tcPr>
                </a:tc>
                <a:tc hMerge="1">
                  <a:tcPr/>
                </a:tc>
                <a:tc hMerge="1">
                  <a:tcPr/>
                </a:tc>
              </a:tr>
              <a:tr h="1253863">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0">
                      <a:miter lim="400000"/>
                    </a:lnL>
                    <a:lnR w="0">
                      <a:miter lim="400000"/>
                    </a:lnR>
                    <a:lnT w="0">
                      <a:miter lim="400000"/>
                    </a:lnT>
                    <a:lnB w="0">
                      <a:miter lim="400000"/>
                    </a:lnB>
                    <a:no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0">
                      <a:miter lim="400000"/>
                    </a:lnL>
                    <a:lnR w="12700">
                      <a:solidFill>
                        <a:srgbClr val="515151"/>
                      </a:solidFill>
                      <a:miter lim="400000"/>
                    </a:lnR>
                    <a:lnT w="0">
                      <a:miter lim="400000"/>
                    </a:lnT>
                    <a:lnB w="12700">
                      <a:solidFill>
                        <a:srgbClr val="515151"/>
                      </a:solidFill>
                      <a:miter lim="400000"/>
                    </a:lnB>
                    <a:noFill/>
                  </a:tcPr>
                </a:tc>
                <a:tc>
                  <a:txBody>
                    <a:bodyPr/>
                    <a:lstStyle/>
                    <a:p>
                      <a:pPr algn="l" defTabSz="457200">
                        <a:defRPr sz="1800"/>
                      </a:pPr>
                      <a:r>
                        <a:rPr sz="1000">
                          <a:latin typeface="Helvetica Neue"/>
                          <a:ea typeface="Helvetica Neue"/>
                          <a:cs typeface="Helvetica Neue"/>
                          <a:sym typeface="Helvetica Neue"/>
                        </a:rPr>
                        <a:t>1.</a:t>
                      </a:r>
                    </a:p>
                  </a:txBody>
                  <a:tcPr marL="50800" marR="50800" marT="50800" marB="50800" anchor="b"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A7A7A7"/>
                    </a:solidFill>
                  </a:tcPr>
                </a:tc>
                <a:tc>
                  <a:txBody>
                    <a:bodyPr/>
                    <a:lstStyle/>
                    <a:p>
                      <a:pPr algn="l" defTabSz="457200">
                        <a:defRPr sz="1800"/>
                      </a:pPr>
                      <a:r>
                        <a:rPr sz="1000">
                          <a:latin typeface="Helvetica Neue"/>
                          <a:ea typeface="Helvetica Neue"/>
                          <a:cs typeface="Helvetica Neue"/>
                          <a:sym typeface="Helvetica Neue"/>
                        </a:rPr>
                        <a:t>2. </a:t>
                      </a:r>
                    </a:p>
                  </a:txBody>
                  <a:tcPr marL="50800" marR="50800" marT="50800" marB="50800" anchor="b"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E5E5E"/>
                      </a:solidFill>
                      <a:miter lim="400000"/>
                    </a:lnB>
                    <a:solidFill>
                      <a:srgbClr val="DDDDDD"/>
                    </a:solidFill>
                  </a:tcPr>
                </a:tc>
                <a:tc>
                  <a:txBody>
                    <a:bodyPr/>
                    <a:lstStyle/>
                    <a:p>
                      <a:pPr algn="l" defTabSz="457200">
                        <a:defRPr sz="1800"/>
                      </a:pPr>
                      <a:r>
                        <a:rPr sz="1000">
                          <a:latin typeface="Helvetica Neue"/>
                          <a:ea typeface="Helvetica Neue"/>
                          <a:cs typeface="Helvetica Neue"/>
                          <a:sym typeface="Helvetica Neue"/>
                        </a:rPr>
                        <a:t>3. </a:t>
                      </a:r>
                    </a:p>
                  </a:txBody>
                  <a:tcPr marL="50800" marR="50800" marT="50800" marB="50800" anchor="b"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E5E5E"/>
                      </a:solidFill>
                      <a:miter lim="400000"/>
                    </a:lnB>
                    <a:solidFill>
                      <a:srgbClr val="A7A7A7"/>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b"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E5E5E"/>
                      </a:solidFill>
                      <a:miter lim="400000"/>
                    </a:lnB>
                    <a:solidFill>
                      <a:srgbClr val="FFFFFF"/>
                    </a:solidFill>
                  </a:tcPr>
                </a:tc>
                <a:tc>
                  <a:txBody>
                    <a:bodyPr/>
                    <a:lstStyle/>
                    <a:p>
                      <a:pPr algn="l" defTabSz="457200">
                        <a:defRPr sz="1800"/>
                      </a:pPr>
                      <a:r>
                        <a:rPr sz="1000">
                          <a:latin typeface="Helvetica Neue"/>
                          <a:ea typeface="Helvetica Neue"/>
                          <a:cs typeface="Helvetica Neue"/>
                          <a:sym typeface="Helvetica Neue"/>
                        </a:rPr>
                        <a:t>1. </a:t>
                      </a:r>
                    </a:p>
                  </a:txBody>
                  <a:tcPr marL="50800" marR="50800" marT="50800" marB="50800" anchor="b"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E5E5E"/>
                      </a:solidFill>
                      <a:miter lim="400000"/>
                    </a:lnB>
                    <a:solidFill>
                      <a:srgbClr val="DDDDDD"/>
                    </a:solidFill>
                  </a:tcPr>
                </a:tc>
                <a:tc>
                  <a:txBody>
                    <a:bodyPr/>
                    <a:lstStyle/>
                    <a:p>
                      <a:pPr algn="l" defTabSz="457200">
                        <a:defRPr sz="1800"/>
                      </a:pPr>
                      <a:r>
                        <a:rPr sz="1000">
                          <a:latin typeface="Helvetica Neue"/>
                          <a:ea typeface="Helvetica Neue"/>
                          <a:cs typeface="Helvetica Neue"/>
                          <a:sym typeface="Helvetica Neue"/>
                        </a:rPr>
                        <a:t>2. </a:t>
                      </a:r>
                    </a:p>
                  </a:txBody>
                  <a:tcPr marL="50800" marR="50800" marT="50800" marB="50800" anchor="b" anchorCtr="0" horzOverflow="overflow">
                    <a:lnL w="12700">
                      <a:solidFill>
                        <a:srgbClr val="515151"/>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A7A7A7"/>
                    </a:solidFill>
                  </a:tcPr>
                </a:tc>
                <a:tc>
                  <a:txBody>
                    <a:bodyPr/>
                    <a:lstStyle/>
                    <a:p>
                      <a:pPr algn="l" defTabSz="457200">
                        <a:defRPr sz="1800"/>
                      </a:pPr>
                      <a:r>
                        <a:rPr sz="1000">
                          <a:latin typeface="Helvetica Neue"/>
                          <a:ea typeface="Helvetica Neue"/>
                          <a:cs typeface="Helvetica Neue"/>
                          <a:sym typeface="Helvetica Neue"/>
                        </a:rPr>
                        <a:t>3.</a:t>
                      </a:r>
                    </a:p>
                  </a:txBody>
                  <a:tcPr marL="50800" marR="50800" marT="50800" marB="50800" anchor="b" anchorCtr="0"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DDDDDD"/>
                    </a:solidFill>
                  </a:tcPr>
                </a:tc>
              </a:tr>
              <a:tr h="614889">
                <a:tc rowSpan="3">
                  <a:txBody>
                    <a:bodyPr/>
                    <a:lstStyle/>
                    <a:p>
                      <a:pPr algn="ctr" defTabSz="457200">
                        <a:defRPr sz="1800"/>
                      </a:pPr>
                      <a:r>
                        <a:rPr b="1" sz="1300">
                          <a:solidFill>
                            <a:srgbClr val="FFFFFF"/>
                          </a:solidFill>
                          <a:latin typeface="Helvetica Neue"/>
                          <a:ea typeface="Helvetica Neue"/>
                          <a:cs typeface="Helvetica Neue"/>
                          <a:sym typeface="Helvetica Neue"/>
                        </a:rPr>
                        <a:t>Sterktes</a:t>
                      </a:r>
                    </a:p>
                  </a:txBody>
                  <a:tcPr marL="50800" marR="50800" marT="50800" marB="50800" anchor="ctr" anchorCtr="0" horzOverflow="overflow">
                    <a:lnL w="12700">
                      <a:solidFill>
                        <a:srgbClr val="5E5E5E"/>
                      </a:solidFill>
                      <a:miter lim="400000"/>
                    </a:lnL>
                    <a:lnR w="12700">
                      <a:solidFill>
                        <a:srgbClr val="515151"/>
                      </a:solidFill>
                      <a:miter lim="400000"/>
                    </a:lnR>
                    <a:lnT w="0">
                      <a:miter lim="400000"/>
                    </a:lnT>
                    <a:lnB w="0">
                      <a:miter lim="400000"/>
                    </a:lnB>
                    <a:solidFill>
                      <a:schemeClr val="accent1"/>
                    </a:solidFill>
                  </a:tcPr>
                </a:tc>
                <a:tc>
                  <a:txBody>
                    <a:bodyPr/>
                    <a:lstStyle/>
                    <a:p>
                      <a:pPr algn="l" defTabSz="457200">
                        <a:defRPr sz="1800"/>
                      </a:pPr>
                      <a:r>
                        <a:rPr sz="1000">
                          <a:latin typeface="Helvetica Neue"/>
                          <a:ea typeface="Helvetica Neue"/>
                          <a:cs typeface="Helvetica Neue"/>
                          <a:sym typeface="Helvetica Neue"/>
                        </a:rPr>
                        <a:t>1.</a:t>
                      </a:r>
                    </a:p>
                  </a:txBody>
                  <a:tcPr marL="50800" marR="50800" marT="50800" marB="50800" anchor="ctr"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DDDDDD"/>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15151"/>
                      </a:solidFill>
                      <a:miter lim="400000"/>
                    </a:lnT>
                    <a:lnB w="12700">
                      <a:solidFill>
                        <a:srgbClr val="5E5E5E"/>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E5E5E"/>
                      </a:solidFill>
                      <a:miter lim="400000"/>
                    </a:lnT>
                    <a:lnB w="12700">
                      <a:solidFill>
                        <a:srgbClr val="5E5E5E"/>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E5E5E"/>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E5E5E"/>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E5E5E"/>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r>
              <a:tr h="614889">
                <a:tc vMerge="1">
                  <a:tcPr/>
                </a:tc>
                <a:tc>
                  <a:txBody>
                    <a:bodyPr/>
                    <a:lstStyle/>
                    <a:p>
                      <a:pPr algn="l" defTabSz="457200">
                        <a:defRPr sz="1800"/>
                      </a:pPr>
                      <a:r>
                        <a:rPr sz="1000">
                          <a:latin typeface="Helvetica Neue"/>
                          <a:ea typeface="Helvetica Neue"/>
                          <a:cs typeface="Helvetica Neue"/>
                          <a:sym typeface="Helvetica Neue"/>
                        </a:rPr>
                        <a:t>2.</a:t>
                      </a:r>
                    </a:p>
                  </a:txBody>
                  <a:tcPr marL="50800" marR="50800" marT="50800" marB="50800" anchor="ctr" anchorCtr="0" horzOverflow="overflow">
                    <a:lnL w="12700">
                      <a:solidFill>
                        <a:srgbClr val="5E5E5E"/>
                      </a:solidFill>
                      <a:miter lim="400000"/>
                    </a:lnL>
                    <a:lnR w="12700">
                      <a:solidFill>
                        <a:srgbClr val="5E5E5E"/>
                      </a:solidFill>
                      <a:miter lim="400000"/>
                    </a:lnR>
                    <a:lnT w="12700">
                      <a:solidFill>
                        <a:srgbClr val="515151"/>
                      </a:solidFill>
                      <a:miter lim="400000"/>
                    </a:lnT>
                    <a:lnB w="12700">
                      <a:solidFill>
                        <a:srgbClr val="515151"/>
                      </a:solidFill>
                      <a:miter lim="400000"/>
                    </a:lnB>
                    <a:solidFill>
                      <a:srgbClr val="A7A7A7"/>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E5E5E"/>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E5E5E"/>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15151"/>
                      </a:solidFill>
                      <a:miter lim="400000"/>
                    </a:lnB>
                    <a:solidFill>
                      <a:srgbClr val="FFFFFF"/>
                    </a:solidFill>
                  </a:tcPr>
                </a:tc>
              </a:tr>
              <a:tr h="614889">
                <a:tc vMerge="1">
                  <a:tcPr/>
                </a:tc>
                <a:tc>
                  <a:txBody>
                    <a:bodyPr/>
                    <a:lstStyle/>
                    <a:p>
                      <a:pPr algn="l" defTabSz="457200">
                        <a:defRPr sz="1800"/>
                      </a:pPr>
                      <a:r>
                        <a:rPr sz="1000">
                          <a:latin typeface="Helvetica Neue"/>
                          <a:ea typeface="Helvetica Neue"/>
                          <a:cs typeface="Helvetica Neue"/>
                          <a:sym typeface="Helvetica Neue"/>
                        </a:rPr>
                        <a:t>3.</a:t>
                      </a:r>
                    </a:p>
                  </a:txBody>
                  <a:tcPr marL="50800" marR="50800" marT="50800" marB="50800" anchor="ctr" anchorCtr="0" horzOverflow="overflow">
                    <a:lnL w="12700">
                      <a:solidFill>
                        <a:srgbClr val="515151"/>
                      </a:solidFill>
                      <a:miter lim="400000"/>
                    </a:lnL>
                    <a:lnR w="12700">
                      <a:solidFill>
                        <a:srgbClr val="5E5E5E"/>
                      </a:solidFill>
                      <a:miter lim="400000"/>
                    </a:lnR>
                    <a:lnT w="12700">
                      <a:solidFill>
                        <a:srgbClr val="515151"/>
                      </a:solidFill>
                      <a:miter lim="400000"/>
                    </a:lnT>
                    <a:lnB w="12700">
                      <a:solidFill>
                        <a:srgbClr val="515151"/>
                      </a:solidFill>
                      <a:miter lim="400000"/>
                    </a:lnB>
                    <a:solidFill>
                      <a:srgbClr val="DDDDDD"/>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r>
              <a:tr h="127000">
                <a:tc>
                  <a:txBody>
                    <a:bodyPr/>
                    <a:lstStyle/>
                    <a:p>
                      <a:pPr algn="ctr" defTabSz="457200">
                        <a:defRPr b="1" sz="1300">
                          <a:solidFill>
                            <a:srgbClr val="FFFFFF"/>
                          </a:solidFill>
                          <a:latin typeface="Helvetica Neue"/>
                          <a:ea typeface="Helvetica Neue"/>
                          <a:cs typeface="Helvetica Neue"/>
                          <a:sym typeface="Helvetica Neue"/>
                        </a:defRPr>
                      </a:pPr>
                    </a:p>
                  </a:txBody>
                  <a:tcPr marL="50800" marR="50800" marT="50800" marB="50800" anchor="ctr" anchorCtr="0" horzOverflow="overflow">
                    <a:lnL w="0">
                      <a:miter lim="400000"/>
                    </a:lnL>
                    <a:lnR w="12700">
                      <a:solidFill>
                        <a:srgbClr val="5E5E5E"/>
                      </a:solidFill>
                      <a:miter lim="400000"/>
                    </a:lnR>
                    <a:lnT w="0">
                      <a:miter lim="400000"/>
                    </a:lnT>
                    <a:lnB w="0">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ctr" anchorCtr="0" horzOverflow="overflow">
                    <a:lnL w="12700">
                      <a:solidFill>
                        <a:srgbClr val="5E5E5E"/>
                      </a:solidFill>
                      <a:miter lim="400000"/>
                    </a:lnL>
                    <a:lnR w="12700">
                      <a:solidFill>
                        <a:srgbClr val="5E5E5E"/>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0">
                      <a:miter lim="400000"/>
                    </a:lnR>
                    <a:lnT w="12700">
                      <a:solidFill>
                        <a:srgbClr val="515151"/>
                      </a:solidFill>
                      <a:miter lim="400000"/>
                    </a:lnT>
                    <a:lnB w="12700">
                      <a:solidFill>
                        <a:srgbClr val="515151"/>
                      </a:solidFill>
                      <a:miter lim="400000"/>
                    </a:lnB>
                    <a:solidFill>
                      <a:srgbClr val="FFFFFF"/>
                    </a:solidFill>
                  </a:tcPr>
                </a:tc>
              </a:tr>
              <a:tr h="614889">
                <a:tc rowSpan="3">
                  <a:txBody>
                    <a:bodyPr/>
                    <a:lstStyle/>
                    <a:p>
                      <a:pPr algn="ctr" defTabSz="457200">
                        <a:defRPr sz="1800"/>
                      </a:pPr>
                      <a:r>
                        <a:rPr b="1" sz="1300">
                          <a:solidFill>
                            <a:srgbClr val="FFFFFF"/>
                          </a:solidFill>
                          <a:latin typeface="Helvetica Neue"/>
                          <a:ea typeface="Helvetica Neue"/>
                          <a:cs typeface="Helvetica Neue"/>
                          <a:sym typeface="Helvetica Neue"/>
                        </a:rPr>
                        <a:t>Zwaktes</a:t>
                      </a:r>
                    </a:p>
                  </a:txBody>
                  <a:tcPr marL="50800" marR="50800" marT="50800" marB="50800" anchor="ctr" anchorCtr="0" horzOverflow="overflow">
                    <a:lnL w="12700">
                      <a:solidFill>
                        <a:srgbClr val="5E5E5E"/>
                      </a:solidFill>
                      <a:miter lim="400000"/>
                    </a:lnL>
                    <a:lnR w="12700">
                      <a:solidFill>
                        <a:srgbClr val="515151"/>
                      </a:solidFill>
                      <a:miter lim="400000"/>
                    </a:lnR>
                    <a:lnT w="0">
                      <a:miter lim="400000"/>
                    </a:lnT>
                    <a:lnB w="12700">
                      <a:solidFill>
                        <a:srgbClr val="5E5E5E"/>
                      </a:solidFill>
                      <a:miter lim="400000"/>
                    </a:lnB>
                    <a:solidFill>
                      <a:schemeClr val="accent1"/>
                    </a:solidFill>
                  </a:tcPr>
                </a:tc>
                <a:tc>
                  <a:txBody>
                    <a:bodyPr/>
                    <a:lstStyle/>
                    <a:p>
                      <a:pPr algn="l" defTabSz="457200">
                        <a:defRPr sz="1800"/>
                      </a:pPr>
                      <a:r>
                        <a:rPr sz="1000">
                          <a:latin typeface="Helvetica Neue"/>
                          <a:ea typeface="Helvetica Neue"/>
                          <a:cs typeface="Helvetica Neue"/>
                          <a:sym typeface="Helvetica Neue"/>
                        </a:rPr>
                        <a:t>1.</a:t>
                      </a:r>
                    </a:p>
                  </a:txBody>
                  <a:tcPr marL="50800" marR="50800" marT="50800" marB="50800" anchor="ctr" anchorCtr="0" horzOverflow="overflow">
                    <a:lnL w="12700">
                      <a:solidFill>
                        <a:srgbClr val="515151"/>
                      </a:solidFill>
                      <a:miter lim="400000"/>
                    </a:lnL>
                    <a:lnR w="12700">
                      <a:solidFill>
                        <a:srgbClr val="5E5E5E"/>
                      </a:solidFill>
                      <a:miter lim="400000"/>
                    </a:lnR>
                    <a:lnT w="12700">
                      <a:solidFill>
                        <a:srgbClr val="515151"/>
                      </a:solidFill>
                      <a:miter lim="400000"/>
                    </a:lnT>
                    <a:lnB w="12700">
                      <a:solidFill>
                        <a:srgbClr val="515151"/>
                      </a:solidFill>
                      <a:miter lim="400000"/>
                    </a:lnB>
                    <a:solidFill>
                      <a:srgbClr val="A7A7A7"/>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15151"/>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15151"/>
                      </a:solidFill>
                      <a:miter lim="400000"/>
                    </a:lnT>
                    <a:lnB w="12700">
                      <a:solidFill>
                        <a:srgbClr val="515151"/>
                      </a:solidFill>
                      <a:miter lim="400000"/>
                    </a:lnB>
                    <a:solidFill>
                      <a:srgbClr val="FFFFFF"/>
                    </a:solidFill>
                  </a:tcPr>
                </a:tc>
              </a:tr>
              <a:tr h="614889">
                <a:tc vMerge="1">
                  <a:tcPr/>
                </a:tc>
                <a:tc>
                  <a:txBody>
                    <a:bodyPr/>
                    <a:lstStyle/>
                    <a:p>
                      <a:pPr algn="l" defTabSz="457200">
                        <a:defRPr sz="1800"/>
                      </a:pPr>
                      <a:r>
                        <a:rPr sz="1000">
                          <a:latin typeface="Helvetica Neue"/>
                          <a:ea typeface="Helvetica Neue"/>
                          <a:cs typeface="Helvetica Neue"/>
                          <a:sym typeface="Helvetica Neue"/>
                        </a:rPr>
                        <a:t>2.</a:t>
                      </a:r>
                    </a:p>
                  </a:txBody>
                  <a:tcPr marL="50800" marR="50800" marT="50800" marB="50800" anchor="ctr" anchorCtr="0" horzOverflow="overflow">
                    <a:lnL w="12700">
                      <a:solidFill>
                        <a:srgbClr val="5E5E5E"/>
                      </a:solidFill>
                      <a:miter lim="400000"/>
                    </a:lnL>
                    <a:lnR w="12700">
                      <a:solidFill>
                        <a:srgbClr val="5E5E5E"/>
                      </a:solidFill>
                      <a:miter lim="400000"/>
                    </a:lnR>
                    <a:lnT w="12700">
                      <a:solidFill>
                        <a:srgbClr val="515151"/>
                      </a:solidFill>
                      <a:miter lim="400000"/>
                    </a:lnT>
                    <a:lnB w="12700">
                      <a:solidFill>
                        <a:srgbClr val="5E5E5E"/>
                      </a:solidFill>
                      <a:miter lim="400000"/>
                    </a:lnB>
                    <a:solidFill>
                      <a:srgbClr val="DDDDDD"/>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15151"/>
                      </a:solidFill>
                      <a:miter lim="400000"/>
                    </a:lnT>
                    <a:lnB w="12700">
                      <a:solidFill>
                        <a:srgbClr val="5E5E5E"/>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15151"/>
                      </a:solidFill>
                      <a:miter lim="400000"/>
                    </a:lnT>
                    <a:lnB w="12700">
                      <a:solidFill>
                        <a:srgbClr val="5E5E5E"/>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E5E5E"/>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E5E5E"/>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15151"/>
                      </a:solidFill>
                      <a:miter lim="400000"/>
                    </a:lnT>
                    <a:lnB w="12700">
                      <a:solidFill>
                        <a:srgbClr val="5E5E5E"/>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15151"/>
                      </a:solidFill>
                      <a:miter lim="400000"/>
                    </a:lnT>
                    <a:lnB w="12700">
                      <a:solidFill>
                        <a:srgbClr val="5E5E5E"/>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15151"/>
                      </a:solidFill>
                      <a:miter lim="400000"/>
                    </a:lnT>
                    <a:lnB w="12700">
                      <a:solidFill>
                        <a:srgbClr val="5E5E5E"/>
                      </a:solidFill>
                      <a:miter lim="400000"/>
                    </a:lnB>
                    <a:solidFill>
                      <a:srgbClr val="FFFFFF"/>
                    </a:solidFill>
                  </a:tcPr>
                </a:tc>
              </a:tr>
              <a:tr h="614889">
                <a:tc vMerge="1">
                  <a:tcPr/>
                </a:tc>
                <a:tc>
                  <a:txBody>
                    <a:bodyPr/>
                    <a:lstStyle/>
                    <a:p>
                      <a:pPr algn="l" defTabSz="457200">
                        <a:defRPr sz="1800"/>
                      </a:pPr>
                      <a:r>
                        <a:rPr sz="1000">
                          <a:latin typeface="Helvetica Neue"/>
                          <a:ea typeface="Helvetica Neue"/>
                          <a:cs typeface="Helvetica Neue"/>
                          <a:sym typeface="Helvetica Neue"/>
                        </a:rPr>
                        <a:t>3.</a:t>
                      </a:r>
                    </a:p>
                  </a:txBody>
                  <a:tcPr marL="50800" marR="50800" marT="50800" marB="50800" anchor="ctr" anchorCtr="0"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A7A7A7"/>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15151"/>
                      </a:solidFill>
                      <a:miter lim="400000"/>
                    </a:lnR>
                    <a:lnT w="12700">
                      <a:solidFill>
                        <a:srgbClr val="5E5E5E"/>
                      </a:solidFill>
                      <a:miter lim="400000"/>
                    </a:lnT>
                    <a:lnB w="12700">
                      <a:solidFill>
                        <a:srgbClr val="5E5E5E"/>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0">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15151"/>
                      </a:solidFill>
                      <a:miter lim="400000"/>
                    </a:lnR>
                    <a:lnT w="12700">
                      <a:solidFill>
                        <a:srgbClr val="5E5E5E"/>
                      </a:solidFill>
                      <a:miter lim="400000"/>
                    </a:lnT>
                    <a:lnB w="12700">
                      <a:solidFill>
                        <a:srgbClr val="515151"/>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15151"/>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c>
                  <a:txBody>
                    <a:bodyPr/>
                    <a:lstStyle/>
                    <a:p>
                      <a:pPr algn="l" defTabSz="457200">
                        <a:defRPr sz="1000">
                          <a:latin typeface="Helvetica Neue"/>
                          <a:ea typeface="Helvetica Neue"/>
                          <a:cs typeface="Helvetica Neue"/>
                          <a:sym typeface="Helvetica Neue"/>
                        </a:defRPr>
                      </a:pPr>
                    </a:p>
                  </a:txBody>
                  <a:tcPr marL="50800" marR="50800" marT="50800" marB="50800" anchor="t" anchorCtr="0"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r>
            </a:tbl>
          </a:graphicData>
        </a:graphic>
      </p:graphicFrame>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Titel 1"/>
          <p:cNvSpPr txBox="1"/>
          <p:nvPr/>
        </p:nvSpPr>
        <p:spPr>
          <a:xfrm>
            <a:off x="887432" y="2457396"/>
            <a:ext cx="9144001" cy="238760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lgn="ctr" defTabSz="859536">
              <a:defRPr b="1" sz="4041">
                <a:solidFill>
                  <a:srgbClr val="464646"/>
                </a:solidFill>
                <a:effectLst>
                  <a:outerShdw sx="100000" sy="100000" kx="0" ky="0" algn="b" rotWithShape="0" blurRad="35814" dist="23876" dir="5400000">
                    <a:srgbClr val="000000">
                      <a:alpha val="25000"/>
                    </a:srgbClr>
                  </a:outerShdw>
                </a:effectLst>
                <a:latin typeface="Lucida Sans Unicode"/>
                <a:ea typeface="Lucida Sans Unicode"/>
                <a:cs typeface="Lucida Sans Unicode"/>
                <a:sym typeface="Lucida Sans Unicode"/>
              </a:defRPr>
            </a:pPr>
            <a:r>
              <a:rPr sz="9400"/>
              <a:t>SW T</a:t>
            </a:r>
            <a:r>
              <a:t>  </a:t>
            </a:r>
          </a:p>
        </p:txBody>
      </p:sp>
      <p:sp>
        <p:nvSpPr>
          <p:cNvPr id="120" name="Titel 1"/>
          <p:cNvSpPr txBox="1"/>
          <p:nvPr/>
        </p:nvSpPr>
        <p:spPr>
          <a:xfrm>
            <a:off x="5303303" y="2457396"/>
            <a:ext cx="1485480" cy="232747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lgn="ctr" defTabSz="832104">
              <a:defRPr b="1" sz="3913">
                <a:solidFill>
                  <a:srgbClr val="464646"/>
                </a:solidFill>
                <a:effectLst>
                  <a:outerShdw sx="100000" sy="100000" kx="0" ky="0" algn="b" rotWithShape="0" blurRad="34671" dist="23114" dir="5400000">
                    <a:srgbClr val="000000">
                      <a:alpha val="25000"/>
                    </a:srgbClr>
                  </a:outerShdw>
                </a:effectLst>
                <a:latin typeface="Lucida Sans Unicode"/>
                <a:ea typeface="Lucida Sans Unicode"/>
                <a:cs typeface="Lucida Sans Unicode"/>
                <a:sym typeface="Lucida Sans Unicode"/>
              </a:defRPr>
            </a:pPr>
            <a:r>
              <a:rPr sz="9100"/>
              <a:t>O</a:t>
            </a:r>
            <a:r>
              <a:t> </a:t>
            </a:r>
          </a:p>
        </p:txBody>
      </p:sp>
      <p:sp>
        <p:nvSpPr>
          <p:cNvPr id="121" name="A"/>
          <p:cNvSpPr txBox="1"/>
          <p:nvPr/>
        </p:nvSpPr>
        <p:spPr>
          <a:xfrm>
            <a:off x="5548728" y="2387392"/>
            <a:ext cx="994630" cy="176655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10000">
                <a:solidFill>
                  <a:srgbClr val="464646"/>
                </a:solidFill>
                <a:effectLst>
                  <a:outerShdw sx="100000" sy="100000" kx="0" ky="0" algn="b" rotWithShape="0" blurRad="38100" dist="25400" dir="5400000">
                    <a:srgbClr val="000000">
                      <a:alpha val="25000"/>
                    </a:srgbClr>
                  </a:outerShdw>
                </a:effectLst>
                <a:latin typeface="Lucida Sans Unicode"/>
                <a:ea typeface="Lucida Sans Unicode"/>
                <a:cs typeface="Lucida Sans Unicode"/>
                <a:sym typeface="Lucida Sans Unicode"/>
              </a:defRPr>
            </a:lvl1pPr>
          </a:lstStyle>
          <a:p>
            <a:pPr>
              <a:defRPr sz="4300"/>
            </a:pPr>
            <a:r>
              <a:rPr sz="10000"/>
              <a:t>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1" presetID="2" grpId="1" fill="hold">
                                  <p:stCondLst>
                                    <p:cond delay="0"/>
                                  </p:stCondLst>
                                  <p:iterate type="lt" backwards="0">
                                    <p:tmAbs val="0"/>
                                  </p:iterate>
                                  <p:childTnLst>
                                    <p:anim calcmode="lin" valueType="num">
                                      <p:cBhvr>
                                        <p:cTn id="6" dur="3750" fill="hold"/>
                                        <p:tgtEl>
                                          <p:spTgt spid="121"/>
                                        </p:tgtEl>
                                        <p:attrNameLst>
                                          <p:attrName>ppt_x</p:attrName>
                                        </p:attrNameLst>
                                      </p:cBhvr>
                                      <p:tavLst>
                                        <p:tav tm="0">
                                          <p:val>
                                            <p:strVal val="ppt_x"/>
                                          </p:val>
                                        </p:tav>
                                        <p:tav tm="100000">
                                          <p:val>
                                            <p:strVal val="ppt_x"/>
                                          </p:val>
                                        </p:tav>
                                      </p:tavLst>
                                    </p:anim>
                                    <p:anim calcmode="lin" valueType="num">
                                      <p:cBhvr>
                                        <p:cTn id="7" dur="3750" fill="hold"/>
                                        <p:tgtEl>
                                          <p:spTgt spid="121"/>
                                        </p:tgtEl>
                                        <p:attrNameLst>
                                          <p:attrName>ppt_y</p:attrName>
                                        </p:attrNameLst>
                                      </p:cBhvr>
                                      <p:tavLst>
                                        <p:tav tm="0">
                                          <p:val>
                                            <p:strVal val="ppt_y"/>
                                          </p:val>
                                        </p:tav>
                                        <p:tav tm="100000">
                                          <p:val>
                                            <p:strVal val="0-ppt_h/2"/>
                                          </p:val>
                                        </p:tav>
                                      </p:tavLst>
                                    </p:anim>
                                    <p:set>
                                      <p:cBhvr>
                                        <p:cTn id="8" fill="hold">
                                          <p:stCondLst>
                                            <p:cond delay="3749"/>
                                          </p:stCondLst>
                                        </p:cTn>
                                        <p:tgtEl>
                                          <p:spTgt spid="121"/>
                                        </p:tgtEl>
                                        <p:attrNameLst>
                                          <p:attrName>style.visibility</p:attrName>
                                        </p:attrNameLst>
                                      </p:cBhvr>
                                      <p:to>
                                        <p:strVal val="hidden"/>
                                      </p:to>
                                    </p:set>
                                  </p:childTnLst>
                                </p:cTn>
                              </p:par>
                            </p:childTnLst>
                          </p:cTn>
                        </p:par>
                        <p:par>
                          <p:cTn id="9" fill="hold">
                            <p:stCondLst>
                              <p:cond delay="3750"/>
                            </p:stCondLst>
                            <p:childTnLst>
                              <p:par>
                                <p:cTn id="10" presetClass="entr" nodeType="afterEffect" presetSubtype="8" presetID="2" grpId="2" fill="hold">
                                  <p:stCondLst>
                                    <p:cond delay="0"/>
                                  </p:stCondLst>
                                  <p:iterate type="lt" backwards="0">
                                    <p:tmAbs val="0"/>
                                  </p:iterate>
                                  <p:childTnLst>
                                    <p:set>
                                      <p:cBhvr>
                                        <p:cTn id="11" fill="hold"/>
                                        <p:tgtEl>
                                          <p:spTgt spid="120"/>
                                        </p:tgtEl>
                                        <p:attrNameLst>
                                          <p:attrName>style.visibility</p:attrName>
                                        </p:attrNameLst>
                                      </p:cBhvr>
                                      <p:to>
                                        <p:strVal val="visible"/>
                                      </p:to>
                                    </p:set>
                                    <p:anim calcmode="lin" valueType="num">
                                      <p:cBhvr>
                                        <p:cTn id="12" dur="3250" fill="hold"/>
                                        <p:tgtEl>
                                          <p:spTgt spid="120"/>
                                        </p:tgtEl>
                                        <p:attrNameLst>
                                          <p:attrName>ppt_x</p:attrName>
                                        </p:attrNameLst>
                                      </p:cBhvr>
                                      <p:tavLst>
                                        <p:tav tm="0">
                                          <p:val>
                                            <p:strVal val="0-#ppt_w/2"/>
                                          </p:val>
                                        </p:tav>
                                        <p:tav tm="100000">
                                          <p:val>
                                            <p:strVal val="#ppt_x"/>
                                          </p:val>
                                        </p:tav>
                                      </p:tavLst>
                                    </p:anim>
                                    <p:anim calcmode="lin" valueType="num">
                                      <p:cBhvr>
                                        <p:cTn id="13" dur="325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 grpId="1"/>
      <p:bldP build="whole" bldLvl="1" animBg="1" rev="0" advAuto="0" spid="120"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Doel:…"/>
          <p:cNvSpPr txBox="1"/>
          <p:nvPr/>
        </p:nvSpPr>
        <p:spPr>
          <a:xfrm>
            <a:off x="1096548" y="2313216"/>
            <a:ext cx="10658907" cy="28052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200">
                <a:latin typeface="Lucida Sans Unicode"/>
                <a:ea typeface="Lucida Sans Unicode"/>
                <a:cs typeface="Lucida Sans Unicode"/>
                <a:sym typeface="Lucida Sans Unicode"/>
              </a:defRPr>
            </a:pPr>
            <a:r>
              <a:t>Doel: </a:t>
            </a:r>
          </a:p>
          <a:p>
            <a:pPr>
              <a:defRPr b="1" sz="3200">
                <a:latin typeface="Lucida Sans Unicode"/>
                <a:ea typeface="Lucida Sans Unicode"/>
                <a:cs typeface="Lucida Sans Unicode"/>
                <a:sym typeface="Lucida Sans Unicode"/>
              </a:defRPr>
            </a:pPr>
            <a:r>
              <a:t>jullie te bewapenen om de SWOT op een gerichte manier in de lessen in te kunnen zetten.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Een revolutionaire nieuwe dienst"/>
          <p:cNvSpPr txBox="1"/>
          <p:nvPr>
            <p:ph type="title"/>
          </p:nvPr>
        </p:nvSpPr>
        <p:spPr>
          <a:xfrm>
            <a:off x="508000" y="841057"/>
            <a:ext cx="8229600" cy="1143001"/>
          </a:xfrm>
          <a:prstGeom prst="rect">
            <a:avLst/>
          </a:prstGeom>
        </p:spPr>
        <p:txBody>
          <a:bodyPr/>
          <a:lstStyle>
            <a:lvl1pPr defTabSz="832104">
              <a:lnSpc>
                <a:spcPct val="100000"/>
              </a:lnSpc>
              <a:defRPr b="1" sz="3731">
                <a:solidFill>
                  <a:srgbClr val="464646"/>
                </a:solidFill>
                <a:effectLst>
                  <a:outerShdw sx="100000" sy="100000" kx="0" ky="0" algn="b" rotWithShape="0" blurRad="34671" dist="23114" dir="5400000">
                    <a:srgbClr val="000000">
                      <a:alpha val="25000"/>
                    </a:srgbClr>
                  </a:outerShdw>
                </a:effectLst>
                <a:latin typeface="Lucida Sans Unicode"/>
                <a:ea typeface="Lucida Sans Unicode"/>
                <a:cs typeface="Lucida Sans Unicode"/>
                <a:sym typeface="Lucida Sans Unicode"/>
              </a:defRPr>
            </a:lvl1pPr>
          </a:lstStyle>
          <a:p>
            <a:pPr/>
            <a:r>
              <a:t>Een revolutionaire nieuwe dienst</a:t>
            </a:r>
          </a:p>
        </p:txBody>
      </p:sp>
      <p:pic>
        <p:nvPicPr>
          <p:cNvPr id="126" name="Afbeelding" descr="Afbeelding"/>
          <p:cNvPicPr>
            <a:picLocks noChangeAspect="1"/>
          </p:cNvPicPr>
          <p:nvPr/>
        </p:nvPicPr>
        <p:blipFill>
          <a:blip r:embed="rId2">
            <a:extLst/>
          </a:blip>
          <a:stretch>
            <a:fillRect/>
          </a:stretch>
        </p:blipFill>
        <p:spPr>
          <a:xfrm>
            <a:off x="8907667" y="3322874"/>
            <a:ext cx="2583767" cy="2583767"/>
          </a:xfrm>
          <a:prstGeom prst="rect">
            <a:avLst/>
          </a:prstGeom>
          <a:ln w="12700">
            <a:miter lim="400000"/>
          </a:ln>
        </p:spPr>
      </p:pic>
      <p:pic>
        <p:nvPicPr>
          <p:cNvPr id="127" name="Afbeelding" descr="Afbeelding"/>
          <p:cNvPicPr>
            <a:picLocks noChangeAspect="1"/>
          </p:cNvPicPr>
          <p:nvPr/>
        </p:nvPicPr>
        <p:blipFill>
          <a:blip r:embed="rId3">
            <a:extLst/>
          </a:blip>
          <a:srcRect l="12148" t="0" r="12148" b="0"/>
          <a:stretch>
            <a:fillRect/>
          </a:stretch>
        </p:blipFill>
        <p:spPr>
          <a:xfrm>
            <a:off x="7020401" y="1780142"/>
            <a:ext cx="2207718" cy="1772048"/>
          </a:xfrm>
          <a:prstGeom prst="rect">
            <a:avLst/>
          </a:prstGeom>
          <a:ln w="12700">
            <a:miter lim="400000"/>
          </a:ln>
        </p:spPr>
      </p:pic>
      <p:sp>
        <p:nvSpPr>
          <p:cNvPr id="128" name="Stel je voor:…"/>
          <p:cNvSpPr txBox="1"/>
          <p:nvPr/>
        </p:nvSpPr>
        <p:spPr>
          <a:xfrm>
            <a:off x="476080" y="2053113"/>
            <a:ext cx="4857567" cy="389206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Lucida Sans Unicode"/>
                <a:ea typeface="Lucida Sans Unicode"/>
                <a:cs typeface="Lucida Sans Unicode"/>
                <a:sym typeface="Lucida Sans Unicode"/>
              </a:defRPr>
            </a:pPr>
            <a:r>
              <a:t>Stel je voor: </a:t>
            </a:r>
          </a:p>
          <a:p>
            <a:pPr>
              <a:defRPr>
                <a:latin typeface="Lucida Sans Unicode"/>
                <a:ea typeface="Lucida Sans Unicode"/>
                <a:cs typeface="Lucida Sans Unicode"/>
                <a:sym typeface="Lucida Sans Unicode"/>
              </a:defRPr>
            </a:pPr>
            <a:r>
              <a:t>vanuit je eigen huis, zittend op de bank, zet je een Virtual Reality-bril op en je bevindt je in een virtuele supermarkt. De producten die op je boodschappenlijstje staan lichten automatisch op, zodat je niet hoeft te zoeken. Virtuele pijlen wijzen je op de perfecte route. En aanbiedingen die voor jou interessant zijn, krijgen een opvallend kleurtje. Je rekent digitaal af en dezelfde dag worden je boodschappen thuisbezorgd.</a:t>
            </a:r>
          </a:p>
        </p:txBody>
      </p:sp>
      <p:pic>
        <p:nvPicPr>
          <p:cNvPr id="129" name="Afbeelding" descr="Afbeelding"/>
          <p:cNvPicPr>
            <a:picLocks noChangeAspect="1"/>
          </p:cNvPicPr>
          <p:nvPr/>
        </p:nvPicPr>
        <p:blipFill>
          <a:blip r:embed="rId4">
            <a:extLst/>
          </a:blip>
          <a:stretch>
            <a:fillRect/>
          </a:stretch>
        </p:blipFill>
        <p:spPr>
          <a:xfrm>
            <a:off x="5484529" y="3652923"/>
            <a:ext cx="2583638" cy="295273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Casus"/>
          <p:cNvSpPr txBox="1"/>
          <p:nvPr>
            <p:ph type="title"/>
          </p:nvPr>
        </p:nvSpPr>
        <p:spPr>
          <a:xfrm>
            <a:off x="546100" y="675958"/>
            <a:ext cx="8229600" cy="1143001"/>
          </a:xfrm>
          <a:prstGeom prst="rect">
            <a:avLst/>
          </a:prstGeom>
        </p:spPr>
        <p:txBody>
          <a:bodyPr/>
          <a:lstStyle>
            <a:lvl1pPr>
              <a:lnSpc>
                <a:spcPct val="100000"/>
              </a:lnSpc>
              <a:defRPr b="1" sz="4100">
                <a:solidFill>
                  <a:srgbClr val="464646"/>
                </a:solidFill>
                <a:effectLst>
                  <a:outerShdw sx="100000" sy="100000" kx="0" ky="0" algn="b" rotWithShape="0" blurRad="38100" dist="25400" dir="5400000">
                    <a:srgbClr val="000000">
                      <a:alpha val="25000"/>
                    </a:srgbClr>
                  </a:outerShdw>
                </a:effectLst>
                <a:latin typeface="Lucida Sans Unicode"/>
                <a:ea typeface="Lucida Sans Unicode"/>
                <a:cs typeface="Lucida Sans Unicode"/>
                <a:sym typeface="Lucida Sans Unicode"/>
              </a:defRPr>
            </a:lvl1pPr>
          </a:lstStyle>
          <a:p>
            <a:pPr/>
            <a:r>
              <a:t>Casus</a:t>
            </a:r>
          </a:p>
        </p:txBody>
      </p:sp>
      <p:graphicFrame>
        <p:nvGraphicFramePr>
          <p:cNvPr id="132" name="Tabel"/>
          <p:cNvGraphicFramePr/>
          <p:nvPr/>
        </p:nvGraphicFramePr>
        <p:xfrm>
          <a:off x="515803" y="1961713"/>
          <a:ext cx="4267335" cy="4406043"/>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24387"/>
                <a:gridCol w="1093824"/>
                <a:gridCol w="2836423"/>
              </a:tblGrid>
              <a:tr h="356776">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r>
              <a:tr h="356776">
                <a:tc>
                  <a:txBody>
                    <a:bodyPr/>
                    <a:lstStyle/>
                    <a:p>
                      <a:pPr algn="l">
                        <a:defRPr sz="1800"/>
                      </a:pPr>
                      <a:r>
                        <a:rPr>
                          <a:latin typeface="Lucida Sans Unicode"/>
                          <a:ea typeface="Lucida Sans Unicode"/>
                          <a:cs typeface="Lucida Sans Unicode"/>
                          <a:sym typeface="Lucida Sans Unicode"/>
                        </a:rPr>
                        <a:t>1</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Wat</a:t>
                      </a:r>
                    </a:p>
                  </a:txBody>
                  <a:tcPr marL="45720" marR="45720" marT="45720" marB="45720" anchor="t" anchorCtr="0" horzOverflow="overflow">
                    <a:solidFill>
                      <a:srgbClr val="CCDFE8"/>
                    </a:solidFill>
                  </a:tcPr>
                </a:tc>
                <a:tc>
                  <a:txBody>
                    <a:bodyPr/>
                    <a:lstStyle/>
                    <a:p>
                      <a:pPr algn="l">
                        <a:defRPr sz="1800">
                          <a:latin typeface="Lucida Sans Unicode"/>
                          <a:ea typeface="Lucida Sans Unicode"/>
                          <a:cs typeface="Lucida Sans Unicode"/>
                          <a:sym typeface="Lucida Sans Unicode"/>
                        </a:defRPr>
                      </a:pPr>
                      <a:r>
                        <a:t>Schrijf op wat jij aan deze nieuwe dienst: </a:t>
                      </a:r>
                    </a:p>
                    <a:p>
                      <a:pPr marL="240631" indent="-240631" algn="l">
                        <a:buSzPct val="100000"/>
                        <a:buAutoNum type="arabicPeriod" startAt="1"/>
                        <a:defRPr sz="1800">
                          <a:latin typeface="Lucida Sans Unicode"/>
                          <a:ea typeface="Lucida Sans Unicode"/>
                          <a:cs typeface="Lucida Sans Unicode"/>
                          <a:sym typeface="Lucida Sans Unicode"/>
                        </a:defRPr>
                      </a:pPr>
                      <a:r>
                        <a:t>aantrekkelijk vindt</a:t>
                      </a:r>
                    </a:p>
                    <a:p>
                      <a:pPr marL="240631" indent="-240631" algn="l">
                        <a:buSzPct val="100000"/>
                        <a:buAutoNum type="arabicPeriod" startAt="1"/>
                        <a:defRPr sz="1800">
                          <a:latin typeface="Lucida Sans Unicode"/>
                          <a:ea typeface="Lucida Sans Unicode"/>
                          <a:cs typeface="Lucida Sans Unicode"/>
                          <a:sym typeface="Lucida Sans Unicode"/>
                        </a:defRPr>
                      </a:pPr>
                      <a:r>
                        <a:t>niet aantrekkelijk vindt</a:t>
                      </a:r>
                    </a:p>
                  </a:txBody>
                  <a:tcPr marL="45720" marR="45720" marT="45720" marB="45720" anchor="t" anchorCtr="0" horzOverflow="overflow">
                    <a:solidFill>
                      <a:srgbClr val="CCDFE8"/>
                    </a:solidFill>
                  </a:tcPr>
                </a:tc>
              </a:tr>
              <a:tr h="356776">
                <a:tc>
                  <a:txBody>
                    <a:bodyPr/>
                    <a:lstStyle/>
                    <a:p>
                      <a:pPr algn="l">
                        <a:defRPr sz="1800"/>
                      </a:pPr>
                      <a:r>
                        <a:rPr>
                          <a:latin typeface="Lucida Sans Unicode"/>
                          <a:ea typeface="Lucida Sans Unicode"/>
                          <a:cs typeface="Lucida Sans Unicode"/>
                          <a:sym typeface="Lucida Sans Unicode"/>
                        </a:rPr>
                        <a:t>2</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Hoe</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Individueel</a:t>
                      </a:r>
                    </a:p>
                  </a:txBody>
                  <a:tcPr marL="45720" marR="45720" marT="45720" marB="45720" anchor="t" anchorCtr="0" horzOverflow="overflow">
                    <a:solidFill>
                      <a:srgbClr val="E7F0F4"/>
                    </a:solidFill>
                  </a:tcPr>
                </a:tc>
              </a:tr>
              <a:tr h="166326">
                <a:tc>
                  <a:txBody>
                    <a:bodyPr/>
                    <a:lstStyle/>
                    <a:p>
                      <a:pPr algn="l">
                        <a:defRPr sz="1800"/>
                      </a:pPr>
                      <a:r>
                        <a:rPr>
                          <a:latin typeface="Lucida Sans Unicode"/>
                          <a:ea typeface="Lucida Sans Unicode"/>
                          <a:cs typeface="Lucida Sans Unicode"/>
                          <a:sym typeface="Lucida Sans Unicode"/>
                        </a:rPr>
                        <a:t>3</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Hulp</a:t>
                      </a:r>
                    </a:p>
                  </a:txBody>
                  <a:tcPr marL="45720" marR="45720" marT="45720" marB="45720" anchor="t" anchorCtr="0" horzOverflow="overflow">
                    <a:solidFill>
                      <a:srgbClr val="CCDFE8"/>
                    </a:solidFill>
                  </a:tcPr>
                </a:tc>
                <a:tc>
                  <a:txBody>
                    <a:bodyPr/>
                    <a:lstStyle/>
                    <a:p>
                      <a:pPr algn="l">
                        <a:buFont typeface="Wingdings"/>
                        <a:defRPr sz="1800">
                          <a:latin typeface="Lucida Sans Unicode"/>
                          <a:ea typeface="Lucida Sans Unicode"/>
                          <a:cs typeface="Lucida Sans Unicode"/>
                          <a:sym typeface="Lucida Sans Unicode"/>
                        </a:defRPr>
                      </a:pPr>
                      <a:r>
                        <a:t>Geen</a:t>
                      </a:r>
                    </a:p>
                  </a:txBody>
                  <a:tcPr marL="45720" marR="45720" marT="45720" marB="45720" anchor="t" anchorCtr="0" horzOverflow="overflow">
                    <a:solidFill>
                      <a:srgbClr val="CCDFE8"/>
                    </a:solidFill>
                  </a:tcPr>
                </a:tc>
              </a:tr>
              <a:tr h="356776">
                <a:tc>
                  <a:txBody>
                    <a:bodyPr/>
                    <a:lstStyle/>
                    <a:p>
                      <a:pPr algn="l">
                        <a:defRPr sz="1800"/>
                      </a:pPr>
                      <a:r>
                        <a:rPr>
                          <a:latin typeface="Lucida Sans Unicode"/>
                          <a:ea typeface="Lucida Sans Unicode"/>
                          <a:cs typeface="Lucida Sans Unicode"/>
                          <a:sym typeface="Lucida Sans Unicode"/>
                        </a:rPr>
                        <a:t>4</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Tijd</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3 minuten</a:t>
                      </a:r>
                    </a:p>
                  </a:txBody>
                  <a:tcPr marL="45720" marR="45720" marT="45720" marB="45720" anchor="t" anchorCtr="0" horzOverflow="overflow">
                    <a:solidFill>
                      <a:srgbClr val="E7F0F4"/>
                    </a:solidFill>
                  </a:tcPr>
                </a:tc>
              </a:tr>
              <a:tr h="624359">
                <a:tc>
                  <a:txBody>
                    <a:bodyPr/>
                    <a:lstStyle/>
                    <a:p>
                      <a:pPr algn="l">
                        <a:defRPr sz="1800"/>
                      </a:pPr>
                      <a:r>
                        <a:rPr>
                          <a:latin typeface="Lucida Sans Unicode"/>
                          <a:ea typeface="Lucida Sans Unicode"/>
                          <a:cs typeface="Lucida Sans Unicode"/>
                          <a:sym typeface="Lucida Sans Unicode"/>
                        </a:rPr>
                        <a:t>5</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Uitkomst</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Wordt vervolgd</a:t>
                      </a:r>
                    </a:p>
                  </a:txBody>
                  <a:tcPr marL="45720" marR="45720" marT="45720" marB="45720" anchor="t" anchorCtr="0" horzOverflow="overflow">
                    <a:solidFill>
                      <a:srgbClr val="CCDFE8"/>
                    </a:solidFill>
                  </a:tcPr>
                </a:tc>
              </a:tr>
              <a:tr h="624359">
                <a:tc>
                  <a:txBody>
                    <a:bodyPr/>
                    <a:lstStyle/>
                    <a:p>
                      <a:pPr algn="l">
                        <a:defRPr sz="1800"/>
                      </a:pPr>
                      <a:r>
                        <a:rPr>
                          <a:latin typeface="Lucida Sans Unicode"/>
                          <a:ea typeface="Lucida Sans Unicode"/>
                          <a:cs typeface="Lucida Sans Unicode"/>
                          <a:sym typeface="Lucida Sans Unicode"/>
                        </a:rPr>
                        <a:t>6</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Klaar</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Leg je pen voor je neer en wacht even</a:t>
                      </a:r>
                    </a:p>
                  </a:txBody>
                  <a:tcPr marL="45720" marR="45720" marT="45720" marB="45720" anchor="t" anchorCtr="0" horzOverflow="overflow">
                    <a:solidFill>
                      <a:srgbClr val="E7F0F4"/>
                    </a:solidFill>
                  </a:tcPr>
                </a:tc>
              </a:tr>
            </a:tbl>
          </a:graphicData>
        </a:graphic>
      </p:graphicFrame>
      <p:pic>
        <p:nvPicPr>
          <p:cNvPr id="133" name="Afbeelding" descr="Afbeelding"/>
          <p:cNvPicPr>
            <a:picLocks noChangeAspect="1"/>
          </p:cNvPicPr>
          <p:nvPr/>
        </p:nvPicPr>
        <p:blipFill>
          <a:blip r:embed="rId2">
            <a:extLst/>
          </a:blip>
          <a:stretch>
            <a:fillRect/>
          </a:stretch>
        </p:blipFill>
        <p:spPr>
          <a:xfrm>
            <a:off x="6904990" y="1381006"/>
            <a:ext cx="3289301" cy="2463801"/>
          </a:xfrm>
          <a:prstGeom prst="rect">
            <a:avLst/>
          </a:prstGeom>
          <a:ln w="12700">
            <a:miter lim="400000"/>
          </a:ln>
        </p:spPr>
      </p:pic>
      <p:pic>
        <p:nvPicPr>
          <p:cNvPr id="134" name="Afbeelding" descr="Afbeelding"/>
          <p:cNvPicPr>
            <a:picLocks noChangeAspect="1"/>
          </p:cNvPicPr>
          <p:nvPr/>
        </p:nvPicPr>
        <p:blipFill>
          <a:blip r:embed="rId3">
            <a:extLst/>
          </a:blip>
          <a:srcRect l="0" t="10658" r="0" b="5750"/>
          <a:stretch>
            <a:fillRect/>
          </a:stretch>
        </p:blipFill>
        <p:spPr>
          <a:xfrm>
            <a:off x="5196840" y="4011850"/>
            <a:ext cx="2819401" cy="240986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Casus"/>
          <p:cNvSpPr txBox="1"/>
          <p:nvPr>
            <p:ph type="title"/>
          </p:nvPr>
        </p:nvSpPr>
        <p:spPr>
          <a:xfrm>
            <a:off x="505567" y="-7138"/>
            <a:ext cx="8229601" cy="1143001"/>
          </a:xfrm>
          <a:prstGeom prst="rect">
            <a:avLst/>
          </a:prstGeom>
        </p:spPr>
        <p:txBody>
          <a:bodyPr/>
          <a:lstStyle>
            <a:lvl1pPr>
              <a:lnSpc>
                <a:spcPct val="100000"/>
              </a:lnSpc>
              <a:defRPr b="1" sz="4100">
                <a:solidFill>
                  <a:srgbClr val="FFFFFF"/>
                </a:solidFill>
                <a:effectLst>
                  <a:outerShdw sx="100000" sy="100000" kx="0" ky="0" algn="b" rotWithShape="0" blurRad="38100" dist="25400" dir="5400000">
                    <a:srgbClr val="000000">
                      <a:alpha val="25000"/>
                    </a:srgbClr>
                  </a:outerShdw>
                </a:effectLst>
                <a:latin typeface="Lucida Sans Unicode"/>
                <a:ea typeface="Lucida Sans Unicode"/>
                <a:cs typeface="Lucida Sans Unicode"/>
                <a:sym typeface="Lucida Sans Unicode"/>
              </a:defRPr>
            </a:lvl1pPr>
          </a:lstStyle>
          <a:p>
            <a:pPr/>
            <a:r>
              <a:t>Casus</a:t>
            </a:r>
          </a:p>
        </p:txBody>
      </p:sp>
      <p:graphicFrame>
        <p:nvGraphicFramePr>
          <p:cNvPr id="137" name="Tabel"/>
          <p:cNvGraphicFramePr/>
          <p:nvPr/>
        </p:nvGraphicFramePr>
        <p:xfrm>
          <a:off x="492943" y="1638601"/>
          <a:ext cx="4470442" cy="5253139"/>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39872"/>
                <a:gridCol w="1146041"/>
                <a:gridCol w="2971827"/>
              </a:tblGrid>
              <a:tr h="356776">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r>
              <a:tr h="356776">
                <a:tc>
                  <a:txBody>
                    <a:bodyPr/>
                    <a:lstStyle/>
                    <a:p>
                      <a:pPr algn="l">
                        <a:defRPr sz="1800"/>
                      </a:pPr>
                      <a:r>
                        <a:rPr>
                          <a:latin typeface="Lucida Sans Unicode"/>
                          <a:ea typeface="Lucida Sans Unicode"/>
                          <a:cs typeface="Lucida Sans Unicode"/>
                          <a:sym typeface="Lucida Sans Unicode"/>
                        </a:rPr>
                        <a:t>1</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Wat</a:t>
                      </a:r>
                    </a:p>
                  </a:txBody>
                  <a:tcPr marL="45720" marR="45720" marT="45720" marB="45720" anchor="t" anchorCtr="0" horzOverflow="overflow">
                    <a:solidFill>
                      <a:srgbClr val="CCDFE8"/>
                    </a:solidFill>
                  </a:tcPr>
                </a:tc>
                <a:tc>
                  <a:txBody>
                    <a:bodyPr/>
                    <a:lstStyle/>
                    <a:p>
                      <a:pPr algn="l">
                        <a:defRPr sz="1800">
                          <a:latin typeface="Lucida Sans Unicode"/>
                          <a:ea typeface="Lucida Sans Unicode"/>
                          <a:cs typeface="Lucida Sans Unicode"/>
                          <a:sym typeface="Lucida Sans Unicode"/>
                        </a:defRPr>
                      </a:pPr>
                      <a:r>
                        <a:t>Schrijf de redenen op dat deze nieuwe dienst volgens jou in de toekomst: </a:t>
                      </a:r>
                    </a:p>
                    <a:p>
                      <a:pPr marL="240631" indent="-240631" algn="l">
                        <a:buSzPct val="100000"/>
                        <a:buAutoNum type="arabicPeriod" startAt="1"/>
                        <a:defRPr sz="1800">
                          <a:latin typeface="Lucida Sans Unicode"/>
                          <a:ea typeface="Lucida Sans Unicode"/>
                          <a:cs typeface="Lucida Sans Unicode"/>
                          <a:sym typeface="Lucida Sans Unicode"/>
                        </a:defRPr>
                      </a:pPr>
                      <a:r>
                        <a:t>een succes wordt</a:t>
                      </a:r>
                    </a:p>
                    <a:p>
                      <a:pPr marL="240631" indent="-240631" algn="l">
                        <a:buSzPct val="100000"/>
                        <a:buAutoNum type="arabicPeriod" startAt="1"/>
                        <a:defRPr sz="1800">
                          <a:latin typeface="Lucida Sans Unicode"/>
                          <a:ea typeface="Lucida Sans Unicode"/>
                          <a:cs typeface="Lucida Sans Unicode"/>
                          <a:sym typeface="Lucida Sans Unicode"/>
                        </a:defRPr>
                      </a:pPr>
                      <a:r>
                        <a:t>een fiasco wordt</a:t>
                      </a:r>
                    </a:p>
                  </a:txBody>
                  <a:tcPr marL="45720" marR="45720" marT="45720" marB="45720" anchor="t" anchorCtr="0" horzOverflow="overflow">
                    <a:solidFill>
                      <a:srgbClr val="CCDFE8"/>
                    </a:solidFill>
                  </a:tcPr>
                </a:tc>
              </a:tr>
              <a:tr h="356776">
                <a:tc>
                  <a:txBody>
                    <a:bodyPr/>
                    <a:lstStyle/>
                    <a:p>
                      <a:pPr algn="l">
                        <a:defRPr sz="1800"/>
                      </a:pPr>
                      <a:r>
                        <a:rPr>
                          <a:latin typeface="Lucida Sans Unicode"/>
                          <a:ea typeface="Lucida Sans Unicode"/>
                          <a:cs typeface="Lucida Sans Unicode"/>
                          <a:sym typeface="Lucida Sans Unicode"/>
                        </a:rPr>
                        <a:t>2</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Hoe</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Individueel</a:t>
                      </a:r>
                    </a:p>
                  </a:txBody>
                  <a:tcPr marL="45720" marR="45720" marT="45720" marB="45720" anchor="t" anchorCtr="0" horzOverflow="overflow">
                    <a:solidFill>
                      <a:srgbClr val="E7F0F4"/>
                    </a:solidFill>
                  </a:tcPr>
                </a:tc>
              </a:tr>
              <a:tr h="166326">
                <a:tc>
                  <a:txBody>
                    <a:bodyPr/>
                    <a:lstStyle/>
                    <a:p>
                      <a:pPr algn="l">
                        <a:defRPr sz="1800"/>
                      </a:pPr>
                      <a:r>
                        <a:rPr>
                          <a:latin typeface="Lucida Sans Unicode"/>
                          <a:ea typeface="Lucida Sans Unicode"/>
                          <a:cs typeface="Lucida Sans Unicode"/>
                          <a:sym typeface="Lucida Sans Unicode"/>
                        </a:rPr>
                        <a:t>3</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Hulp</a:t>
                      </a:r>
                    </a:p>
                  </a:txBody>
                  <a:tcPr marL="45720" marR="45720" marT="45720" marB="45720" anchor="t" anchorCtr="0" horzOverflow="overflow">
                    <a:solidFill>
                      <a:srgbClr val="CCDFE8"/>
                    </a:solidFill>
                  </a:tcPr>
                </a:tc>
                <a:tc>
                  <a:txBody>
                    <a:bodyPr/>
                    <a:lstStyle/>
                    <a:p>
                      <a:pPr algn="l">
                        <a:buFont typeface="Wingdings"/>
                        <a:defRPr sz="1800">
                          <a:latin typeface="Lucida Sans Unicode"/>
                          <a:ea typeface="Lucida Sans Unicode"/>
                          <a:cs typeface="Lucida Sans Unicode"/>
                          <a:sym typeface="Lucida Sans Unicode"/>
                        </a:defRPr>
                      </a:pPr>
                      <a:r>
                        <a:t>Geen</a:t>
                      </a:r>
                    </a:p>
                  </a:txBody>
                  <a:tcPr marL="45720" marR="45720" marT="45720" marB="45720" anchor="t" anchorCtr="0" horzOverflow="overflow">
                    <a:solidFill>
                      <a:srgbClr val="CCDFE8"/>
                    </a:solidFill>
                  </a:tcPr>
                </a:tc>
              </a:tr>
              <a:tr h="356776">
                <a:tc>
                  <a:txBody>
                    <a:bodyPr/>
                    <a:lstStyle/>
                    <a:p>
                      <a:pPr algn="l">
                        <a:defRPr sz="1800"/>
                      </a:pPr>
                      <a:r>
                        <a:rPr>
                          <a:latin typeface="Lucida Sans Unicode"/>
                          <a:ea typeface="Lucida Sans Unicode"/>
                          <a:cs typeface="Lucida Sans Unicode"/>
                          <a:sym typeface="Lucida Sans Unicode"/>
                        </a:rPr>
                        <a:t>4</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Tijd</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3 minuten</a:t>
                      </a:r>
                    </a:p>
                  </a:txBody>
                  <a:tcPr marL="45720" marR="45720" marT="45720" marB="45720" anchor="t" anchorCtr="0" horzOverflow="overflow">
                    <a:solidFill>
                      <a:srgbClr val="E7F0F4"/>
                    </a:solidFill>
                  </a:tcPr>
                </a:tc>
              </a:tr>
              <a:tr h="624359">
                <a:tc>
                  <a:txBody>
                    <a:bodyPr/>
                    <a:lstStyle/>
                    <a:p>
                      <a:pPr algn="l">
                        <a:defRPr sz="1800"/>
                      </a:pPr>
                      <a:r>
                        <a:rPr>
                          <a:latin typeface="Lucida Sans Unicode"/>
                          <a:ea typeface="Lucida Sans Unicode"/>
                          <a:cs typeface="Lucida Sans Unicode"/>
                          <a:sym typeface="Lucida Sans Unicode"/>
                        </a:rPr>
                        <a:t>5</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Uitkomst</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Wordt vervolgd</a:t>
                      </a:r>
                    </a:p>
                  </a:txBody>
                  <a:tcPr marL="45720" marR="45720" marT="45720" marB="45720" anchor="t" anchorCtr="0" horzOverflow="overflow">
                    <a:solidFill>
                      <a:srgbClr val="CCDFE8"/>
                    </a:solidFill>
                  </a:tcPr>
                </a:tc>
              </a:tr>
              <a:tr h="624359">
                <a:tc>
                  <a:txBody>
                    <a:bodyPr/>
                    <a:lstStyle/>
                    <a:p>
                      <a:pPr algn="l">
                        <a:defRPr sz="1800"/>
                      </a:pPr>
                      <a:r>
                        <a:rPr>
                          <a:latin typeface="Lucida Sans Unicode"/>
                          <a:ea typeface="Lucida Sans Unicode"/>
                          <a:cs typeface="Lucida Sans Unicode"/>
                          <a:sym typeface="Lucida Sans Unicode"/>
                        </a:rPr>
                        <a:t>6</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Klaar</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Wacht even</a:t>
                      </a:r>
                    </a:p>
                  </a:txBody>
                  <a:tcPr marL="45720" marR="45720" marT="45720" marB="45720" anchor="t" anchorCtr="0" horzOverflow="overflow">
                    <a:solidFill>
                      <a:srgbClr val="E7F0F4"/>
                    </a:solidFill>
                  </a:tcPr>
                </a:tc>
              </a:tr>
            </a:tbl>
          </a:graphicData>
        </a:graphic>
      </p:graphicFrame>
      <p:pic>
        <p:nvPicPr>
          <p:cNvPr id="138" name="Afbeelding" descr="Afbeelding"/>
          <p:cNvPicPr>
            <a:picLocks noChangeAspect="1"/>
          </p:cNvPicPr>
          <p:nvPr/>
        </p:nvPicPr>
        <p:blipFill>
          <a:blip r:embed="rId2">
            <a:extLst/>
          </a:blip>
          <a:stretch>
            <a:fillRect/>
          </a:stretch>
        </p:blipFill>
        <p:spPr>
          <a:xfrm>
            <a:off x="7260590" y="1203206"/>
            <a:ext cx="3289301" cy="2463801"/>
          </a:xfrm>
          <a:prstGeom prst="rect">
            <a:avLst/>
          </a:prstGeom>
          <a:ln w="12700">
            <a:miter lim="400000"/>
          </a:ln>
        </p:spPr>
      </p:pic>
      <p:pic>
        <p:nvPicPr>
          <p:cNvPr id="139" name="Afbeelding" descr="Afbeelding"/>
          <p:cNvPicPr>
            <a:picLocks noChangeAspect="1"/>
          </p:cNvPicPr>
          <p:nvPr/>
        </p:nvPicPr>
        <p:blipFill>
          <a:blip r:embed="rId3">
            <a:extLst/>
          </a:blip>
          <a:srcRect l="0" t="10658" r="0" b="5750"/>
          <a:stretch>
            <a:fillRect/>
          </a:stretch>
        </p:blipFill>
        <p:spPr>
          <a:xfrm>
            <a:off x="5273040" y="3910250"/>
            <a:ext cx="2819401" cy="240986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Casus"/>
          <p:cNvSpPr txBox="1"/>
          <p:nvPr>
            <p:ph type="title"/>
          </p:nvPr>
        </p:nvSpPr>
        <p:spPr>
          <a:xfrm>
            <a:off x="431800" y="-86043"/>
            <a:ext cx="8229600" cy="1143001"/>
          </a:xfrm>
          <a:prstGeom prst="rect">
            <a:avLst/>
          </a:prstGeom>
        </p:spPr>
        <p:txBody>
          <a:bodyPr/>
          <a:lstStyle>
            <a:lvl1pPr>
              <a:lnSpc>
                <a:spcPct val="100000"/>
              </a:lnSpc>
              <a:defRPr b="1" sz="4100">
                <a:solidFill>
                  <a:srgbClr val="FFFFFF"/>
                </a:solidFill>
                <a:effectLst>
                  <a:outerShdw sx="100000" sy="100000" kx="0" ky="0" algn="b" rotWithShape="0" blurRad="38100" dist="25400" dir="5400000">
                    <a:srgbClr val="000000">
                      <a:alpha val="25000"/>
                    </a:srgbClr>
                  </a:outerShdw>
                </a:effectLst>
                <a:latin typeface="Lucida Sans Unicode"/>
                <a:ea typeface="Lucida Sans Unicode"/>
                <a:cs typeface="Lucida Sans Unicode"/>
                <a:sym typeface="Lucida Sans Unicode"/>
              </a:defRPr>
            </a:lvl1pPr>
          </a:lstStyle>
          <a:p>
            <a:pPr/>
            <a:r>
              <a:t>Casus</a:t>
            </a:r>
          </a:p>
        </p:txBody>
      </p:sp>
      <p:graphicFrame>
        <p:nvGraphicFramePr>
          <p:cNvPr id="142" name="Tabel"/>
          <p:cNvGraphicFramePr/>
          <p:nvPr/>
        </p:nvGraphicFramePr>
        <p:xfrm>
          <a:off x="543743" y="2006901"/>
          <a:ext cx="4235069" cy="4723543"/>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21927"/>
                <a:gridCol w="1085529"/>
                <a:gridCol w="2814912"/>
              </a:tblGrid>
              <a:tr h="356776">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c>
                  <a:txBody>
                    <a:bodyPr/>
                    <a:lstStyle/>
                    <a:p>
                      <a:pPr algn="l">
                        <a:defRPr sz="1800">
                          <a:latin typeface="Lucida Sans Unicode"/>
                          <a:ea typeface="Lucida Sans Unicode"/>
                          <a:cs typeface="Lucida Sans Unicode"/>
                          <a:sym typeface="Lucida Sans Unicode"/>
                        </a:defRPr>
                      </a:pPr>
                    </a:p>
                  </a:txBody>
                  <a:tcPr marL="45720" marR="45720" marT="45720" marB="45720" anchor="t" anchorCtr="0" horzOverflow="overflow">
                    <a:solidFill>
                      <a:srgbClr val="2DA2BF"/>
                    </a:solidFill>
                  </a:tcPr>
                </a:tc>
              </a:tr>
              <a:tr h="356776">
                <a:tc>
                  <a:txBody>
                    <a:bodyPr/>
                    <a:lstStyle/>
                    <a:p>
                      <a:pPr algn="l">
                        <a:defRPr sz="1800"/>
                      </a:pPr>
                      <a:r>
                        <a:rPr>
                          <a:latin typeface="Lucida Sans Unicode"/>
                          <a:ea typeface="Lucida Sans Unicode"/>
                          <a:cs typeface="Lucida Sans Unicode"/>
                          <a:sym typeface="Lucida Sans Unicode"/>
                        </a:rPr>
                        <a:t>1</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Wat</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Bespreek met je buurman/vrouw je bevindingen</a:t>
                      </a:r>
                    </a:p>
                  </a:txBody>
                  <a:tcPr marL="45720" marR="45720" marT="45720" marB="45720" anchor="t" anchorCtr="0" horzOverflow="overflow">
                    <a:solidFill>
                      <a:srgbClr val="CCDFE8"/>
                    </a:solidFill>
                  </a:tcPr>
                </a:tc>
              </a:tr>
              <a:tr h="356776">
                <a:tc>
                  <a:txBody>
                    <a:bodyPr/>
                    <a:lstStyle/>
                    <a:p>
                      <a:pPr algn="l">
                        <a:defRPr sz="1800"/>
                      </a:pPr>
                      <a:r>
                        <a:rPr>
                          <a:latin typeface="Lucida Sans Unicode"/>
                          <a:ea typeface="Lucida Sans Unicode"/>
                          <a:cs typeface="Lucida Sans Unicode"/>
                          <a:sym typeface="Lucida Sans Unicode"/>
                        </a:rPr>
                        <a:t>2</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Hoe</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In tweetallen</a:t>
                      </a:r>
                    </a:p>
                  </a:txBody>
                  <a:tcPr marL="45720" marR="45720" marT="45720" marB="45720" anchor="t" anchorCtr="0" horzOverflow="overflow">
                    <a:solidFill>
                      <a:srgbClr val="E7F0F4"/>
                    </a:solidFill>
                  </a:tcPr>
                </a:tc>
              </a:tr>
              <a:tr h="166326">
                <a:tc>
                  <a:txBody>
                    <a:bodyPr/>
                    <a:lstStyle/>
                    <a:p>
                      <a:pPr algn="l">
                        <a:defRPr sz="1800"/>
                      </a:pPr>
                      <a:r>
                        <a:rPr>
                          <a:latin typeface="Lucida Sans Unicode"/>
                          <a:ea typeface="Lucida Sans Unicode"/>
                          <a:cs typeface="Lucida Sans Unicode"/>
                          <a:sym typeface="Lucida Sans Unicode"/>
                        </a:rPr>
                        <a:t>3</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Hulp</a:t>
                      </a:r>
                    </a:p>
                  </a:txBody>
                  <a:tcPr marL="45720" marR="45720" marT="45720" marB="45720" anchor="t" anchorCtr="0" horzOverflow="overflow">
                    <a:solidFill>
                      <a:srgbClr val="CCDFE8"/>
                    </a:solidFill>
                  </a:tcPr>
                </a:tc>
                <a:tc>
                  <a:txBody>
                    <a:bodyPr/>
                    <a:lstStyle/>
                    <a:p>
                      <a:pPr algn="l">
                        <a:buFont typeface="Wingdings"/>
                        <a:defRPr sz="1800">
                          <a:latin typeface="Lucida Sans Unicode"/>
                          <a:ea typeface="Lucida Sans Unicode"/>
                          <a:cs typeface="Lucida Sans Unicode"/>
                          <a:sym typeface="Lucida Sans Unicode"/>
                        </a:defRPr>
                      </a:pPr>
                      <a:r>
                        <a:t>Geen</a:t>
                      </a:r>
                    </a:p>
                  </a:txBody>
                  <a:tcPr marL="45720" marR="45720" marT="45720" marB="45720" anchor="t" anchorCtr="0" horzOverflow="overflow">
                    <a:solidFill>
                      <a:srgbClr val="CCDFE8"/>
                    </a:solidFill>
                  </a:tcPr>
                </a:tc>
              </a:tr>
              <a:tr h="356776">
                <a:tc>
                  <a:txBody>
                    <a:bodyPr/>
                    <a:lstStyle/>
                    <a:p>
                      <a:pPr algn="l">
                        <a:defRPr sz="1800"/>
                      </a:pPr>
                      <a:r>
                        <a:rPr>
                          <a:latin typeface="Lucida Sans Unicode"/>
                          <a:ea typeface="Lucida Sans Unicode"/>
                          <a:cs typeface="Lucida Sans Unicode"/>
                          <a:sym typeface="Lucida Sans Unicode"/>
                        </a:rPr>
                        <a:t>4</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Tijd</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3 minuten</a:t>
                      </a:r>
                    </a:p>
                  </a:txBody>
                  <a:tcPr marL="45720" marR="45720" marT="45720" marB="45720" anchor="t" anchorCtr="0" horzOverflow="overflow">
                    <a:solidFill>
                      <a:srgbClr val="E7F0F4"/>
                    </a:solidFill>
                  </a:tcPr>
                </a:tc>
              </a:tr>
              <a:tr h="624359">
                <a:tc>
                  <a:txBody>
                    <a:bodyPr/>
                    <a:lstStyle/>
                    <a:p>
                      <a:pPr algn="l">
                        <a:defRPr sz="1800"/>
                      </a:pPr>
                      <a:r>
                        <a:rPr>
                          <a:latin typeface="Lucida Sans Unicode"/>
                          <a:ea typeface="Lucida Sans Unicode"/>
                          <a:cs typeface="Lucida Sans Unicode"/>
                          <a:sym typeface="Lucida Sans Unicode"/>
                        </a:rPr>
                        <a:t>5</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Uitkomst</a:t>
                      </a:r>
                    </a:p>
                  </a:txBody>
                  <a:tcPr marL="45720" marR="45720" marT="45720" marB="45720" anchor="t" anchorCtr="0" horzOverflow="overflow">
                    <a:solidFill>
                      <a:srgbClr val="CCDFE8"/>
                    </a:solidFill>
                  </a:tcPr>
                </a:tc>
                <a:tc>
                  <a:txBody>
                    <a:bodyPr/>
                    <a:lstStyle/>
                    <a:p>
                      <a:pPr algn="l">
                        <a:defRPr sz="1800"/>
                      </a:pPr>
                      <a:r>
                        <a:rPr>
                          <a:latin typeface="Lucida Sans Unicode"/>
                          <a:ea typeface="Lucida Sans Unicode"/>
                          <a:cs typeface="Lucida Sans Unicode"/>
                          <a:sym typeface="Lucida Sans Unicode"/>
                        </a:rPr>
                        <a:t>Wordt plenair besproken</a:t>
                      </a:r>
                    </a:p>
                  </a:txBody>
                  <a:tcPr marL="45720" marR="45720" marT="45720" marB="45720" anchor="t" anchorCtr="0" horzOverflow="overflow">
                    <a:solidFill>
                      <a:srgbClr val="CCDFE8"/>
                    </a:solidFill>
                  </a:tcPr>
                </a:tc>
              </a:tr>
              <a:tr h="624359">
                <a:tc>
                  <a:txBody>
                    <a:bodyPr/>
                    <a:lstStyle/>
                    <a:p>
                      <a:pPr algn="l">
                        <a:defRPr sz="1800"/>
                      </a:pPr>
                      <a:r>
                        <a:rPr>
                          <a:latin typeface="Lucida Sans Unicode"/>
                          <a:ea typeface="Lucida Sans Unicode"/>
                          <a:cs typeface="Lucida Sans Unicode"/>
                          <a:sym typeface="Lucida Sans Unicode"/>
                        </a:rPr>
                        <a:t>6</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Klaar</a:t>
                      </a:r>
                    </a:p>
                  </a:txBody>
                  <a:tcPr marL="45720" marR="45720" marT="45720" marB="45720" anchor="t" anchorCtr="0" horzOverflow="overflow">
                    <a:solidFill>
                      <a:srgbClr val="E7F0F4"/>
                    </a:solidFill>
                  </a:tcPr>
                </a:tc>
                <a:tc>
                  <a:txBody>
                    <a:bodyPr/>
                    <a:lstStyle/>
                    <a:p>
                      <a:pPr algn="l">
                        <a:defRPr sz="1800"/>
                      </a:pPr>
                      <a:r>
                        <a:rPr>
                          <a:latin typeface="Lucida Sans Unicode"/>
                          <a:ea typeface="Lucida Sans Unicode"/>
                          <a:cs typeface="Lucida Sans Unicode"/>
                          <a:sym typeface="Lucida Sans Unicode"/>
                        </a:rPr>
                        <a:t>Wacht even</a:t>
                      </a:r>
                    </a:p>
                  </a:txBody>
                  <a:tcPr marL="45720" marR="45720" marT="45720" marB="45720" anchor="t" anchorCtr="0" horzOverflow="overflow">
                    <a:solidFill>
                      <a:srgbClr val="E7F0F4"/>
                    </a:solidFill>
                  </a:tcPr>
                </a:tc>
              </a:tr>
            </a:tbl>
          </a:graphicData>
        </a:graphic>
      </p:graphicFrame>
      <p:pic>
        <p:nvPicPr>
          <p:cNvPr id="143" name="Afbeelding" descr="Afbeelding"/>
          <p:cNvPicPr>
            <a:picLocks noChangeAspect="1"/>
          </p:cNvPicPr>
          <p:nvPr/>
        </p:nvPicPr>
        <p:blipFill>
          <a:blip r:embed="rId2">
            <a:extLst/>
          </a:blip>
          <a:stretch>
            <a:fillRect/>
          </a:stretch>
        </p:blipFill>
        <p:spPr>
          <a:xfrm>
            <a:off x="7793990" y="1508006"/>
            <a:ext cx="3289301" cy="2463801"/>
          </a:xfrm>
          <a:prstGeom prst="rect">
            <a:avLst/>
          </a:prstGeom>
          <a:ln w="12700">
            <a:miter lim="400000"/>
          </a:ln>
        </p:spPr>
      </p:pic>
      <p:pic>
        <p:nvPicPr>
          <p:cNvPr id="144" name="Afbeelding" descr="Afbeelding"/>
          <p:cNvPicPr>
            <a:picLocks noChangeAspect="1"/>
          </p:cNvPicPr>
          <p:nvPr/>
        </p:nvPicPr>
        <p:blipFill>
          <a:blip r:embed="rId3">
            <a:extLst/>
          </a:blip>
          <a:srcRect l="0" t="10658" r="0" b="5750"/>
          <a:stretch>
            <a:fillRect/>
          </a:stretch>
        </p:blipFill>
        <p:spPr>
          <a:xfrm>
            <a:off x="5234940" y="4189650"/>
            <a:ext cx="2819401" cy="240986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WOT voor een product"/>
          <p:cNvSpPr txBox="1"/>
          <p:nvPr>
            <p:ph type="title"/>
          </p:nvPr>
        </p:nvSpPr>
        <p:spPr>
          <a:xfrm>
            <a:off x="260405" y="-68208"/>
            <a:ext cx="8229601" cy="1143001"/>
          </a:xfrm>
          <a:prstGeom prst="rect">
            <a:avLst/>
          </a:prstGeom>
        </p:spPr>
        <p:txBody>
          <a:bodyPr/>
          <a:lstStyle>
            <a:lvl1pPr>
              <a:lnSpc>
                <a:spcPct val="100000"/>
              </a:lnSpc>
              <a:defRPr b="1" sz="3300">
                <a:solidFill>
                  <a:srgbClr val="FFFFFF"/>
                </a:solidFill>
                <a:effectLst>
                  <a:outerShdw sx="100000" sy="100000" kx="0" ky="0" algn="b" rotWithShape="0" blurRad="38100" dist="25400" dir="5400000">
                    <a:srgbClr val="000000">
                      <a:alpha val="25000"/>
                    </a:srgbClr>
                  </a:outerShdw>
                </a:effectLst>
                <a:latin typeface="Lucida Sans Unicode"/>
                <a:ea typeface="Lucida Sans Unicode"/>
                <a:cs typeface="Lucida Sans Unicode"/>
                <a:sym typeface="Lucida Sans Unicode"/>
              </a:defRPr>
            </a:lvl1pPr>
          </a:lstStyle>
          <a:p>
            <a:pPr/>
            <a:r>
              <a:t>SWOT voor een product</a:t>
            </a:r>
          </a:p>
        </p:txBody>
      </p:sp>
      <p:grpSp>
        <p:nvGrpSpPr>
          <p:cNvPr id="149" name="Groepeer"/>
          <p:cNvGrpSpPr/>
          <p:nvPr/>
        </p:nvGrpSpPr>
        <p:grpSpPr>
          <a:xfrm>
            <a:off x="1485519" y="1483788"/>
            <a:ext cx="3296239" cy="2341641"/>
            <a:chOff x="0" y="0"/>
            <a:chExt cx="3296238" cy="2341640"/>
          </a:xfrm>
        </p:grpSpPr>
        <p:pic>
          <p:nvPicPr>
            <p:cNvPr id="147" name="Afbeelding" descr="Afbeelding"/>
            <p:cNvPicPr>
              <a:picLocks noChangeAspect="1"/>
            </p:cNvPicPr>
            <p:nvPr/>
          </p:nvPicPr>
          <p:blipFill>
            <a:blip r:embed="rId2">
              <a:extLst/>
            </a:blip>
            <a:srcRect l="0" t="0" r="50576" b="50286"/>
            <a:stretch>
              <a:fillRect/>
            </a:stretch>
          </p:blipFill>
          <p:spPr>
            <a:xfrm>
              <a:off x="0" y="0"/>
              <a:ext cx="3296239" cy="2341641"/>
            </a:xfrm>
            <a:prstGeom prst="rect">
              <a:avLst/>
            </a:prstGeom>
            <a:ln w="12700" cap="flat">
              <a:noFill/>
              <a:miter lim="400000"/>
            </a:ln>
            <a:effectLst/>
          </p:spPr>
        </p:pic>
        <p:sp>
          <p:nvSpPr>
            <p:cNvPr id="148" name="Aantrekkelijk aan…"/>
            <p:cNvSpPr txBox="1"/>
            <p:nvPr/>
          </p:nvSpPr>
          <p:spPr>
            <a:xfrm>
              <a:off x="519612" y="1115838"/>
              <a:ext cx="2469093" cy="11065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b="1" sz="2000">
                  <a:solidFill>
                    <a:srgbClr val="FFFFFF"/>
                  </a:solidFill>
                  <a:latin typeface="Lucida Sans Unicode"/>
                  <a:ea typeface="Lucida Sans Unicode"/>
                  <a:cs typeface="Lucida Sans Unicode"/>
                  <a:sym typeface="Lucida Sans Unicode"/>
                </a:defRPr>
              </a:pPr>
              <a:r>
                <a:t> </a:t>
              </a:r>
            </a:p>
            <a:p>
              <a:pPr>
                <a:defRPr b="1" sz="2000">
                  <a:solidFill>
                    <a:srgbClr val="FFFFFF"/>
                  </a:solidFill>
                  <a:latin typeface="Lucida Sans Unicode"/>
                  <a:ea typeface="Lucida Sans Unicode"/>
                  <a:cs typeface="Lucida Sans Unicode"/>
                  <a:sym typeface="Lucida Sans Unicode"/>
                </a:defRPr>
              </a:pPr>
              <a:r>
                <a:t>Aantrekkelijk aan</a:t>
              </a:r>
            </a:p>
            <a:p>
              <a:pPr>
                <a:defRPr b="1" sz="2000">
                  <a:solidFill>
                    <a:srgbClr val="FFFFFF"/>
                  </a:solidFill>
                  <a:latin typeface="Lucida Sans Unicode"/>
                  <a:ea typeface="Lucida Sans Unicode"/>
                  <a:cs typeface="Lucida Sans Unicode"/>
                  <a:sym typeface="Lucida Sans Unicode"/>
                </a:defRPr>
              </a:pPr>
              <a:r>
                <a:t>de dienst</a:t>
              </a:r>
            </a:p>
          </p:txBody>
        </p:sp>
      </p:grpSp>
      <p:grpSp>
        <p:nvGrpSpPr>
          <p:cNvPr id="152" name="Groepeer"/>
          <p:cNvGrpSpPr/>
          <p:nvPr/>
        </p:nvGrpSpPr>
        <p:grpSpPr>
          <a:xfrm>
            <a:off x="4785192" y="1480376"/>
            <a:ext cx="3338037" cy="2371337"/>
            <a:chOff x="0" y="0"/>
            <a:chExt cx="3338035" cy="2371335"/>
          </a:xfrm>
        </p:grpSpPr>
        <p:pic>
          <p:nvPicPr>
            <p:cNvPr id="150" name="Afbeelding" descr="Afbeelding"/>
            <p:cNvPicPr>
              <a:picLocks noChangeAspect="1"/>
            </p:cNvPicPr>
            <p:nvPr/>
          </p:nvPicPr>
          <p:blipFill>
            <a:blip r:embed="rId2">
              <a:extLst/>
            </a:blip>
            <a:srcRect l="49949" t="0" r="0" b="49655"/>
            <a:stretch>
              <a:fillRect/>
            </a:stretch>
          </p:blipFill>
          <p:spPr>
            <a:xfrm>
              <a:off x="0" y="0"/>
              <a:ext cx="3338036" cy="2371336"/>
            </a:xfrm>
            <a:prstGeom prst="rect">
              <a:avLst/>
            </a:prstGeom>
            <a:ln w="12700" cap="flat">
              <a:noFill/>
              <a:miter lim="400000"/>
            </a:ln>
            <a:effectLst/>
          </p:spPr>
        </p:pic>
        <p:sp>
          <p:nvSpPr>
            <p:cNvPr id="151" name="Onaantrekkelijk aan…"/>
            <p:cNvSpPr txBox="1"/>
            <p:nvPr/>
          </p:nvSpPr>
          <p:spPr>
            <a:xfrm>
              <a:off x="187562" y="1420182"/>
              <a:ext cx="2811992" cy="76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b="1" sz="2000">
                  <a:solidFill>
                    <a:srgbClr val="FFFFFF"/>
                  </a:solidFill>
                  <a:latin typeface="Lucida Sans Unicode"/>
                  <a:ea typeface="Lucida Sans Unicode"/>
                  <a:cs typeface="Lucida Sans Unicode"/>
                  <a:sym typeface="Lucida Sans Unicode"/>
                </a:defRPr>
              </a:pPr>
              <a:r>
                <a:t>Onaantrekkelijk aan</a:t>
              </a:r>
            </a:p>
            <a:p>
              <a:pPr>
                <a:defRPr b="1" sz="2000">
                  <a:solidFill>
                    <a:srgbClr val="FFFFFF"/>
                  </a:solidFill>
                  <a:latin typeface="Lucida Sans Unicode"/>
                  <a:ea typeface="Lucida Sans Unicode"/>
                  <a:cs typeface="Lucida Sans Unicode"/>
                  <a:sym typeface="Lucida Sans Unicode"/>
                </a:defRPr>
              </a:pPr>
              <a:r>
                <a:t>de dienst</a:t>
              </a:r>
            </a:p>
          </p:txBody>
        </p:sp>
      </p:grpSp>
      <p:pic>
        <p:nvPicPr>
          <p:cNvPr id="153" name="Afbeelding" descr="Afbeelding"/>
          <p:cNvPicPr>
            <a:picLocks noChangeAspect="1"/>
          </p:cNvPicPr>
          <p:nvPr/>
        </p:nvPicPr>
        <p:blipFill>
          <a:blip r:embed="rId2">
            <a:extLst/>
          </a:blip>
          <a:srcRect l="5314" t="50678" r="50414" b="1622"/>
          <a:stretch>
            <a:fillRect/>
          </a:stretch>
        </p:blipFill>
        <p:spPr>
          <a:xfrm>
            <a:off x="1834546" y="3800792"/>
            <a:ext cx="2952635" cy="2246771"/>
          </a:xfrm>
          <a:prstGeom prst="rect">
            <a:avLst/>
          </a:prstGeom>
          <a:ln w="12700">
            <a:miter lim="400000"/>
          </a:ln>
        </p:spPr>
      </p:pic>
      <p:sp>
        <p:nvSpPr>
          <p:cNvPr id="154" name="Mogelijkheden voor succes"/>
          <p:cNvSpPr txBox="1"/>
          <p:nvPr/>
        </p:nvSpPr>
        <p:spPr>
          <a:xfrm>
            <a:off x="2033718" y="4752499"/>
            <a:ext cx="2172481" cy="1143001"/>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b="1" sz="2000">
                <a:solidFill>
                  <a:srgbClr val="FFFFFF"/>
                </a:solidFill>
                <a:latin typeface="Lucida Sans Unicode"/>
                <a:ea typeface="Lucida Sans Unicode"/>
                <a:cs typeface="Lucida Sans Unicode"/>
                <a:sym typeface="Lucida Sans Unicode"/>
              </a:defRPr>
            </a:lvl1pPr>
          </a:lstStyle>
          <a:p>
            <a:pPr/>
            <a:r>
              <a:t>Mogelijkheden voor succes</a:t>
            </a:r>
          </a:p>
        </p:txBody>
      </p:sp>
      <p:pic>
        <p:nvPicPr>
          <p:cNvPr id="155" name="Afbeelding" descr="Afbeelding"/>
          <p:cNvPicPr>
            <a:picLocks noChangeAspect="1"/>
          </p:cNvPicPr>
          <p:nvPr/>
        </p:nvPicPr>
        <p:blipFill>
          <a:blip r:embed="rId2">
            <a:extLst/>
          </a:blip>
          <a:srcRect l="49262" t="49760" r="0" b="0"/>
          <a:stretch>
            <a:fillRect/>
          </a:stretch>
        </p:blipFill>
        <p:spPr>
          <a:xfrm>
            <a:off x="4840490" y="3711596"/>
            <a:ext cx="3383856" cy="2366417"/>
          </a:xfrm>
          <a:prstGeom prst="rect">
            <a:avLst/>
          </a:prstGeom>
          <a:ln w="12700">
            <a:miter lim="400000"/>
          </a:ln>
        </p:spPr>
      </p:pic>
      <p:sp>
        <p:nvSpPr>
          <p:cNvPr id="156" name="Mogelijkheden voor een…"/>
          <p:cNvSpPr txBox="1"/>
          <p:nvPr/>
        </p:nvSpPr>
        <p:spPr>
          <a:xfrm>
            <a:off x="5099293" y="4689756"/>
            <a:ext cx="2635358" cy="1143001"/>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b="1" sz="2000">
                <a:solidFill>
                  <a:srgbClr val="FFFFFF"/>
                </a:solidFill>
                <a:latin typeface="Lucida Sans Unicode"/>
                <a:ea typeface="Lucida Sans Unicode"/>
                <a:cs typeface="Lucida Sans Unicode"/>
                <a:sym typeface="Lucida Sans Unicode"/>
              </a:defRPr>
            </a:pPr>
            <a:r>
              <a:t>Mogelijkheden voor een</a:t>
            </a:r>
          </a:p>
          <a:p>
            <a:pPr>
              <a:defRPr b="1" sz="2000">
                <a:solidFill>
                  <a:srgbClr val="FFFFFF"/>
                </a:solidFill>
                <a:latin typeface="Lucida Sans Unicode"/>
                <a:ea typeface="Lucida Sans Unicode"/>
                <a:cs typeface="Lucida Sans Unicode"/>
                <a:sym typeface="Lucida Sans Unicode"/>
              </a:defRPr>
            </a:pPr>
            <a:r>
              <a:t>mislukking</a:t>
            </a:r>
          </a:p>
        </p:txBody>
      </p:sp>
      <p:sp>
        <p:nvSpPr>
          <p:cNvPr id="157" name="Interne analyse (t.a.v. de dienst)"/>
          <p:cNvSpPr txBox="1"/>
          <p:nvPr/>
        </p:nvSpPr>
        <p:spPr>
          <a:xfrm>
            <a:off x="2360701" y="980521"/>
            <a:ext cx="5198527" cy="4853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rgbClr val="2DA2BF"/>
                </a:solidFill>
                <a:latin typeface="Lucida Sans Unicode"/>
                <a:ea typeface="Lucida Sans Unicode"/>
                <a:cs typeface="Lucida Sans Unicode"/>
                <a:sym typeface="Lucida Sans Unicode"/>
              </a:defRPr>
            </a:lvl1pPr>
          </a:lstStyle>
          <a:p>
            <a:pPr/>
            <a:r>
              <a:t>Interne analyse (t.a.v. de dienst)</a:t>
            </a:r>
          </a:p>
        </p:txBody>
      </p:sp>
      <p:sp>
        <p:nvSpPr>
          <p:cNvPr id="158" name="Externe analyse (t.a.v. de markt)"/>
          <p:cNvSpPr txBox="1"/>
          <p:nvPr/>
        </p:nvSpPr>
        <p:spPr>
          <a:xfrm>
            <a:off x="2361073" y="6171784"/>
            <a:ext cx="5197784" cy="48533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rgbClr val="2DA2BF"/>
                </a:solidFill>
                <a:latin typeface="Lucida Sans Unicode"/>
                <a:ea typeface="Lucida Sans Unicode"/>
                <a:cs typeface="Lucida Sans Unicode"/>
                <a:sym typeface="Lucida Sans Unicode"/>
              </a:defRPr>
            </a:lvl1pPr>
          </a:lstStyle>
          <a:p>
            <a:pPr/>
            <a:r>
              <a:t>Externe analyse (t.a.v. de markt)</a:t>
            </a:r>
          </a:p>
        </p:txBody>
      </p:sp>
      <p:sp>
        <p:nvSpPr>
          <p:cNvPr id="159" name="Lijn"/>
          <p:cNvSpPr/>
          <p:nvPr/>
        </p:nvSpPr>
        <p:spPr>
          <a:xfrm>
            <a:off x="1936904" y="6206769"/>
            <a:ext cx="5836057" cy="1"/>
          </a:xfrm>
          <a:prstGeom prst="line">
            <a:avLst/>
          </a:prstGeom>
          <a:ln w="54999">
            <a:solidFill>
              <a:srgbClr val="2DA2BF"/>
            </a:solidFill>
            <a:miter lim="400000"/>
            <a:headEnd type="triangle"/>
            <a:tailEnd type="triangle"/>
          </a:ln>
          <a:effectLst>
            <a:outerShdw sx="100000" sy="100000" kx="0" ky="0" algn="b" rotWithShape="0" blurRad="50800" dist="38100" dir="5400000">
              <a:srgbClr val="000000">
                <a:alpha val="35000"/>
              </a:srgbClr>
            </a:outerShdw>
          </a:effectLst>
        </p:spPr>
        <p:txBody>
          <a:bodyPr lIns="45719" rIns="45719"/>
          <a:lstStyle/>
          <a:p>
            <a:pPr>
              <a:defRPr>
                <a:latin typeface="Lucida Sans Unicode"/>
                <a:ea typeface="Lucida Sans Unicode"/>
                <a:cs typeface="Lucida Sans Unicode"/>
                <a:sym typeface="Lucida Sans Unicode"/>
              </a:defRPr>
            </a:pPr>
          </a:p>
        </p:txBody>
      </p:sp>
      <p:sp>
        <p:nvSpPr>
          <p:cNvPr id="160" name="Lijn"/>
          <p:cNvSpPr/>
          <p:nvPr/>
        </p:nvSpPr>
        <p:spPr>
          <a:xfrm>
            <a:off x="1936904" y="1438539"/>
            <a:ext cx="5836057" cy="1"/>
          </a:xfrm>
          <a:prstGeom prst="line">
            <a:avLst/>
          </a:prstGeom>
          <a:ln w="54999">
            <a:solidFill>
              <a:srgbClr val="2DA2BF"/>
            </a:solidFill>
            <a:miter lim="400000"/>
            <a:headEnd type="triangle"/>
            <a:tailEnd type="triangle"/>
          </a:ln>
          <a:effectLst>
            <a:outerShdw sx="100000" sy="100000" kx="0" ky="0" algn="b" rotWithShape="0" blurRad="50800" dist="38100" dir="5400000">
              <a:srgbClr val="000000">
                <a:alpha val="35000"/>
              </a:srgbClr>
            </a:outerShdw>
          </a:effectLst>
        </p:spPr>
        <p:txBody>
          <a:bodyPr lIns="45719" rIns="45719"/>
          <a:lstStyle/>
          <a:p>
            <a:pPr>
              <a:defRPr>
                <a:latin typeface="Lucida Sans Unicode"/>
                <a:ea typeface="Lucida Sans Unicode"/>
                <a:cs typeface="Lucida Sans Unicode"/>
                <a:sym typeface="Lucida Sans Unicode"/>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Helvetica"/>
        <a:ea typeface="Helvetica"/>
        <a:cs typeface="Helvetica"/>
      </a:majorFont>
      <a:minorFont>
        <a:latin typeface="Calibri"/>
        <a:ea typeface="Calibri"/>
        <a:cs typeface="Calibri"/>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Helvetica"/>
        <a:ea typeface="Helvetica"/>
        <a:cs typeface="Helvetica"/>
      </a:majorFont>
      <a:minorFont>
        <a:latin typeface="Calibri"/>
        <a:ea typeface="Calibri"/>
        <a:cs typeface="Calibri"/>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