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1" r:id="rId5"/>
    <p:sldId id="259" r:id="rId6"/>
    <p:sldId id="266" r:id="rId7"/>
    <p:sldId id="264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eo Roos" userId="222717e5814001d8" providerId="LiveId" clId="{84904544-3C72-4D32-B5BE-7B8657CD4E27}"/>
    <pc:docChg chg="custSel addSld modSld modMainMaster">
      <pc:chgData name="Theo Roos" userId="222717e5814001d8" providerId="LiveId" clId="{84904544-3C72-4D32-B5BE-7B8657CD4E27}" dt="2017-09-15T13:58:22.905" v="13"/>
      <pc:docMkLst>
        <pc:docMk/>
      </pc:docMkLst>
      <pc:sldChg chg="delSp setBg">
        <pc:chgData name="Theo Roos" userId="222717e5814001d8" providerId="LiveId" clId="{84904544-3C72-4D32-B5BE-7B8657CD4E27}" dt="2017-09-15T13:27:34.327" v="6"/>
        <pc:sldMkLst>
          <pc:docMk/>
          <pc:sldMk cId="2498594689" sldId="256"/>
        </pc:sldMkLst>
        <pc:picChg chg="del">
          <ac:chgData name="Theo Roos" userId="222717e5814001d8" providerId="LiveId" clId="{84904544-3C72-4D32-B5BE-7B8657CD4E27}" dt="2017-09-15T13:27:17.253" v="1" actId="478"/>
          <ac:picMkLst>
            <pc:docMk/>
            <pc:sldMk cId="2498594689" sldId="256"/>
            <ac:picMk id="5" creationId="{6345E863-F05D-41DF-BE1A-BC870AA2EE22}"/>
          </ac:picMkLst>
        </pc:picChg>
        <pc:picChg chg="del">
          <ac:chgData name="Theo Roos" userId="222717e5814001d8" providerId="LiveId" clId="{84904544-3C72-4D32-B5BE-7B8657CD4E27}" dt="2017-09-15T13:27:17.253" v="1" actId="478"/>
          <ac:picMkLst>
            <pc:docMk/>
            <pc:sldMk cId="2498594689" sldId="256"/>
            <ac:picMk id="7" creationId="{256BE895-7809-4702-A513-1E66363FE78D}"/>
          </ac:picMkLst>
        </pc:picChg>
      </pc:sldChg>
      <pc:sldChg chg="add setBg">
        <pc:chgData name="Theo Roos" userId="222717e5814001d8" providerId="LiveId" clId="{84904544-3C72-4D32-B5BE-7B8657CD4E27}" dt="2017-09-15T13:58:22.905" v="13"/>
        <pc:sldMkLst>
          <pc:docMk/>
          <pc:sldMk cId="1475141399" sldId="257"/>
        </pc:sldMkLst>
      </pc:sldChg>
      <pc:sldMasterChg chg="setBg modSldLayout">
        <pc:chgData name="Theo Roos" userId="222717e5814001d8" providerId="LiveId" clId="{84904544-3C72-4D32-B5BE-7B8657CD4E27}" dt="2017-09-15T13:58:22.905" v="13"/>
        <pc:sldMasterMkLst>
          <pc:docMk/>
          <pc:sldMasterMk cId="1167046611" sldId="2147483648"/>
        </pc:sldMasterMkLst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3363832958" sldId="2147483649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1869431829" sldId="2147483650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3428827688" sldId="2147483651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3750565473" sldId="2147483652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4133140502" sldId="2147483653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4286732497" sldId="2147483654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4038145590" sldId="2147483655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2857216388" sldId="2147483656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3611820995" sldId="2147483657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1424654136" sldId="2147483658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168934177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398D273E-AFCF-44E5-8DDD-40420142BC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A836DD84-1F0A-423F-9140-04EECCB61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1BF4ED54-0008-45CA-9DB7-95A8CB614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A67FFD1B-3F03-4660-84C8-23F0A0AC7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AF347A8E-B241-4AF3-9111-A01770975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383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7C2E5FE-C4D6-42E2-B03D-3D088C02B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="" xmlns:a16="http://schemas.microsoft.com/office/drawing/2014/main" id="{75DA2C20-4E56-450A-A8AE-767690791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3B302439-EB98-4F5F-91FA-9FCB53DB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E84F1877-3028-4385-A85C-7DA6D962C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0E05D375-5113-41DC-9175-88B468E64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465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="" xmlns:a16="http://schemas.microsoft.com/office/drawing/2014/main" id="{F1E1A7D2-AD66-434F-B14F-0C6E5D033F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="" xmlns:a16="http://schemas.microsoft.com/office/drawing/2014/main" id="{067F560B-3DD7-4AA9-8614-3F7751556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6CFB1204-1E10-4CD1-82E4-D166F46AD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63A4976A-EE79-4D6D-86A6-EFBCD1CBF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B7A229BC-9B50-49A9-A99F-5B482FBE2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934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996DD39B-7364-4AC3-914A-2B6AABBD5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544CB9DA-B265-4238-96D7-4266B961E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EE9389DA-087D-47E1-AE7B-A10B953FB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3934494E-1B94-414E-B9FA-1DF023FA7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2362BC54-4D63-458F-872D-5299030D4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943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A8BC4CC-4503-4B0A-A0CF-DA39A0ACE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52220A6C-841F-4681-8F53-0FF148FE5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FB097DFE-80D5-4626-8ED0-931539D12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08D0632F-5111-4776-87AC-C8BBDEDF1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41E9AC12-25E1-43B5-9453-0C3B3D641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82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9B28B995-4F2C-4C49-B5DB-1056FD9A8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2270C5B7-DE74-42B7-883A-0C45DC2CA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="" xmlns:a16="http://schemas.microsoft.com/office/drawing/2014/main" id="{ACEC588F-E50A-4E2A-BDB5-CF84DC1A4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="" xmlns:a16="http://schemas.microsoft.com/office/drawing/2014/main" id="{363A0FE0-9A38-4206-BAB6-353C2EDBE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D582F731-5F2B-4F23-8DB0-D209ED3B9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796A09B3-2A6A-4C42-AE58-4E7164E1A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0565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8B10132-6919-4C58-A622-B70537ADB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F17C5E13-70D3-4AA9-AAAD-F10C2CDDF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="" xmlns:a16="http://schemas.microsoft.com/office/drawing/2014/main" id="{992FF067-2C96-44D5-9FC9-F2D829411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="" xmlns:a16="http://schemas.microsoft.com/office/drawing/2014/main" id="{77C7B7AC-5CD7-45D8-AE52-8E68C972B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="" xmlns:a16="http://schemas.microsoft.com/office/drawing/2014/main" id="{FD6EEB2C-A93A-4205-9C9C-062ADD0E3B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="" xmlns:a16="http://schemas.microsoft.com/office/drawing/2014/main" id="{13DAC014-C0D5-4F19-AE6B-D8BB241A1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="" xmlns:a16="http://schemas.microsoft.com/office/drawing/2014/main" id="{F5C547D4-2AC8-48DD-99D7-87F34A67A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="" xmlns:a16="http://schemas.microsoft.com/office/drawing/2014/main" id="{8BF628C7-D1C2-4A24-B59D-394DFE3C2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3140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9CB7D488-9404-462C-A51F-26D40E1F5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="" xmlns:a16="http://schemas.microsoft.com/office/drawing/2014/main" id="{2A52F8BA-189C-48FD-B403-9E20DDA0B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="" xmlns:a16="http://schemas.microsoft.com/office/drawing/2014/main" id="{99A8EE40-3EEB-43C7-A1D7-EE231E57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="" xmlns:a16="http://schemas.microsoft.com/office/drawing/2014/main" id="{63C1F38E-BFE1-4626-A779-128917E4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73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="" xmlns:a16="http://schemas.microsoft.com/office/drawing/2014/main" id="{C32D28F4-6F9F-4214-B1C1-5B6E85E4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="" xmlns:a16="http://schemas.microsoft.com/office/drawing/2014/main" id="{EC7418D5-2384-4799-AEB1-F2813CD03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="" xmlns:a16="http://schemas.microsoft.com/office/drawing/2014/main" id="{E7BBBE0A-D384-4D2A-9C5B-040829CF5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14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ECB094E-ED7E-4DFE-B8F3-7B3162450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19C49C5E-6E02-454B-9728-07F47D8D2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="" xmlns:a16="http://schemas.microsoft.com/office/drawing/2014/main" id="{FAC8922C-A83F-4DDE-AC7F-BE26A5B95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="" xmlns:a16="http://schemas.microsoft.com/office/drawing/2014/main" id="{003156A3-C7A0-428D-9F99-073E81B1E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69251FDF-3124-47D8-AF01-C0E4A3DD2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3D01BAE1-0C25-47B5-8AEC-A59829B1E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7216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84790BCC-7500-455B-A5DA-4C33BB0A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="" xmlns:a16="http://schemas.microsoft.com/office/drawing/2014/main" id="{CD17987A-8E2E-4D79-9C24-7173901ABD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="" xmlns:a16="http://schemas.microsoft.com/office/drawing/2014/main" id="{087C9307-D2EC-4473-A45D-2821B78FF9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="" xmlns:a16="http://schemas.microsoft.com/office/drawing/2014/main" id="{773BBC49-0CF0-419B-96F6-7E2D58964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E5946035-04D2-4CB5-BECD-9C4854F60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2EF247B0-A520-4914-A3B9-1E20FFB68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182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="" xmlns:a16="http://schemas.microsoft.com/office/drawing/2014/main" id="{5539E49B-076F-471E-AD23-0F44EFE10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8166C9AC-8506-47B6-8660-AF1C4EE32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D767946E-47A6-442B-AC22-21340FB124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15E92-AC95-49D8-ABA6-DA7FBCFED5B1}" type="datetimeFigureOut">
              <a:rPr lang="nl-NL" smtClean="0"/>
              <a:t>11-1-2018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BDE2377E-6D68-4387-9E1E-9C8D447B48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46D8CA2A-1947-4945-BA70-1C6561263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704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Handelsvormen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Werkvorm</a:t>
            </a:r>
            <a:r>
              <a:rPr lang="en-US" dirty="0" smtClean="0"/>
              <a:t>: </a:t>
            </a:r>
            <a:r>
              <a:rPr lang="en-US" dirty="0" err="1" smtClean="0"/>
              <a:t>woordwiel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859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 smtClean="0"/>
              <a:t>Planning workshop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Welkom </a:t>
            </a:r>
          </a:p>
          <a:p>
            <a:r>
              <a:rPr lang="nl-NL" dirty="0" smtClean="0"/>
              <a:t>De opdracht </a:t>
            </a:r>
          </a:p>
          <a:p>
            <a:r>
              <a:rPr lang="nl-NL" dirty="0" smtClean="0"/>
              <a:t>Nabespreking</a:t>
            </a:r>
          </a:p>
          <a:p>
            <a:r>
              <a:rPr lang="nl-NL" dirty="0" smtClean="0"/>
              <a:t>Debriefing (inclusief docent- en </a:t>
            </a:r>
            <a:r>
              <a:rPr lang="nl-NL" dirty="0" err="1" smtClean="0"/>
              <a:t>leerlingdoelen</a:t>
            </a:r>
            <a:r>
              <a:rPr lang="nl-NL" dirty="0" smtClean="0"/>
              <a:t>)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514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De </a:t>
            </a:r>
            <a:r>
              <a:rPr lang="nl-NL" dirty="0" smtClean="0"/>
              <a:t>opdracht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4688"/>
          </a:xfrm>
        </p:spPr>
        <p:txBody>
          <a:bodyPr>
            <a:normAutofit/>
          </a:bodyPr>
          <a:lstStyle/>
          <a:p>
            <a:r>
              <a:rPr lang="en-US" dirty="0" smtClean="0"/>
              <a:t>Per </a:t>
            </a:r>
            <a:r>
              <a:rPr lang="en-US" dirty="0" err="1" smtClean="0"/>
              <a:t>tweetal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volgende</a:t>
            </a:r>
            <a:r>
              <a:rPr lang="en-US" dirty="0" smtClean="0"/>
              <a:t> </a:t>
            </a:r>
            <a:r>
              <a:rPr lang="en-US" dirty="0" err="1" smtClean="0"/>
              <a:t>instructie</a:t>
            </a:r>
            <a:r>
              <a:rPr lang="en-US" dirty="0" smtClean="0"/>
              <a:t>:</a:t>
            </a:r>
          </a:p>
          <a:p>
            <a:pPr lvl="1"/>
            <a:r>
              <a:rPr lang="nl-NL" dirty="0"/>
              <a:t>Scan de QR-codes met behulp van je </a:t>
            </a:r>
            <a:r>
              <a:rPr lang="nl-NL" i="1" dirty="0"/>
              <a:t>smartphone </a:t>
            </a:r>
            <a:r>
              <a:rPr lang="nl-NL" dirty="0"/>
              <a:t>en QR lees </a:t>
            </a:r>
            <a:r>
              <a:rPr lang="nl-NL" i="1" dirty="0"/>
              <a:t>app </a:t>
            </a:r>
            <a:r>
              <a:rPr lang="nl-NL" dirty="0"/>
              <a:t>en schrijf op de </a:t>
            </a:r>
            <a:r>
              <a:rPr lang="nl-NL" dirty="0" smtClean="0"/>
              <a:t>binnenste partities de </a:t>
            </a:r>
            <a:r>
              <a:rPr lang="nl-NL" dirty="0"/>
              <a:t>bedrijven </a:t>
            </a:r>
            <a:r>
              <a:rPr lang="nl-NL" dirty="0" smtClean="0"/>
              <a:t>waarnaar </a:t>
            </a:r>
            <a:r>
              <a:rPr lang="nl-NL" dirty="0"/>
              <a:t>de codes verwijzen.</a:t>
            </a:r>
          </a:p>
          <a:p>
            <a:pPr lvl="1"/>
            <a:r>
              <a:rPr lang="nl-NL" dirty="0"/>
              <a:t>Lees goed </a:t>
            </a:r>
            <a:r>
              <a:rPr lang="nl-NL" dirty="0" smtClean="0"/>
              <a:t>door wat er via </a:t>
            </a:r>
            <a:r>
              <a:rPr lang="nl-NL" dirty="0"/>
              <a:t>de </a:t>
            </a:r>
            <a:r>
              <a:rPr lang="nl-NL" dirty="0" smtClean="0"/>
              <a:t>link te vinden is.</a:t>
            </a:r>
            <a:endParaRPr lang="nl-NL" dirty="0"/>
          </a:p>
          <a:p>
            <a:pPr lvl="1"/>
            <a:r>
              <a:rPr lang="nl-NL" dirty="0"/>
              <a:t>Probeer overeenkomsten en verschillen te vinden tussen </a:t>
            </a:r>
            <a:r>
              <a:rPr lang="nl-NL" dirty="0" smtClean="0"/>
              <a:t>de aanbieders of de afnemers </a:t>
            </a:r>
            <a:r>
              <a:rPr lang="nl-NL" dirty="0"/>
              <a:t>en schrijf op welke overeenkomsten en/of verschillen dit zijn. </a:t>
            </a:r>
          </a:p>
          <a:p>
            <a:pPr lvl="1"/>
            <a:r>
              <a:rPr lang="nl-NL" dirty="0" smtClean="0"/>
              <a:t>Maak paartjes van </a:t>
            </a:r>
            <a:r>
              <a:rPr lang="nl-NL" dirty="0"/>
              <a:t>2 </a:t>
            </a:r>
            <a:r>
              <a:rPr lang="nl-NL" dirty="0" smtClean="0"/>
              <a:t>uitkomsten </a:t>
            </a:r>
            <a:r>
              <a:rPr lang="nl-NL" dirty="0"/>
              <a:t>– welke overeenkomsten vind </a:t>
            </a:r>
            <a:r>
              <a:rPr lang="nl-NL" dirty="0" smtClean="0"/>
              <a:t>je? </a:t>
            </a:r>
          </a:p>
          <a:p>
            <a:pPr lvl="1"/>
            <a:r>
              <a:rPr lang="nl-NL" dirty="0" smtClean="0"/>
              <a:t>Schrijf </a:t>
            </a:r>
            <a:r>
              <a:rPr lang="nl-NL" dirty="0"/>
              <a:t>op waarom je deze </a:t>
            </a:r>
            <a:r>
              <a:rPr lang="nl-NL" dirty="0" smtClean="0"/>
              <a:t>paartjes </a:t>
            </a:r>
            <a:r>
              <a:rPr lang="nl-NL" dirty="0"/>
              <a:t>hebt gemaakt.</a:t>
            </a:r>
          </a:p>
          <a:p>
            <a:pPr lvl="1"/>
            <a:r>
              <a:rPr lang="nl-NL" dirty="0"/>
              <a:t>Leg de paartjes in de binnenste ring van een woordwiel. </a:t>
            </a:r>
          </a:p>
          <a:p>
            <a:pPr lvl="1"/>
            <a:r>
              <a:rPr lang="nl-NL" dirty="0" smtClean="0"/>
              <a:t>Schrijf op een kaartje en leg in </a:t>
            </a:r>
            <a:r>
              <a:rPr lang="nl-NL" dirty="0"/>
              <a:t>het midden </a:t>
            </a:r>
            <a:r>
              <a:rPr lang="nl-NL" dirty="0" smtClean="0"/>
              <a:t>van een woordwiel het </a:t>
            </a:r>
            <a:r>
              <a:rPr lang="nl-NL" dirty="0"/>
              <a:t>gevonden centrale </a:t>
            </a:r>
            <a:r>
              <a:rPr lang="nl-NL" dirty="0" smtClean="0"/>
              <a:t>begrip neer.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61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Nabespreking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541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nl-NL" sz="2800" dirty="0" smtClean="0"/>
              <a:t>Om expliciet leren naar voren te brengen is het belangrijk de juiste vragen te stellen, </a:t>
            </a:r>
            <a:r>
              <a:rPr lang="nl-NL" sz="2800" dirty="0"/>
              <a:t>bijvoorbeeld</a:t>
            </a:r>
            <a:r>
              <a:rPr lang="nl-NL" sz="2800" dirty="0" smtClean="0"/>
              <a:t>:</a:t>
            </a:r>
          </a:p>
          <a:p>
            <a:pPr lvl="1"/>
            <a:r>
              <a:rPr lang="nl-NL" dirty="0"/>
              <a:t>Hoe heeft je groep de opdracht aangepakt?</a:t>
            </a:r>
          </a:p>
          <a:p>
            <a:pPr lvl="1"/>
            <a:r>
              <a:rPr lang="nl-NL" dirty="0"/>
              <a:t>Welke overeenkomsten en verschillen hebben jullie gevonden tussen de centrale begrippen (C2B, C2C, B2C, B2B)?</a:t>
            </a:r>
          </a:p>
          <a:p>
            <a:pPr lvl="1"/>
            <a:r>
              <a:rPr lang="nl-NL" dirty="0"/>
              <a:t>Bij welk verschil was het niet helemaal duidelijk óf het een verschil was? Hoe kwam dat?</a:t>
            </a:r>
          </a:p>
          <a:p>
            <a:pPr lvl="1"/>
            <a:r>
              <a:rPr lang="nl-NL" dirty="0"/>
              <a:t>Bij welke overeenkomst was het niet helemaal duidelijk óf het een overeenkomst was? Hoe kwam dat</a:t>
            </a:r>
            <a:r>
              <a:rPr lang="nl-NL" dirty="0" smtClean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583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De </a:t>
            </a:r>
            <a:r>
              <a:rPr lang="nl-NL" dirty="0" smtClean="0"/>
              <a:t>opdracht - aansluiting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9417"/>
          </a:xfrm>
        </p:spPr>
        <p:txBody>
          <a:bodyPr>
            <a:normAutofit/>
          </a:bodyPr>
          <a:lstStyle/>
          <a:p>
            <a:r>
              <a:rPr lang="nl-NL" dirty="0"/>
              <a:t>E</a:t>
            </a:r>
            <a:r>
              <a:rPr lang="nl-NL" dirty="0" smtClean="0"/>
              <a:t>indterm </a:t>
            </a:r>
            <a:r>
              <a:rPr lang="nl-NL" dirty="0"/>
              <a:t>E2</a:t>
            </a:r>
            <a:r>
              <a:rPr lang="nl-NL" dirty="0" smtClean="0"/>
              <a:t> uit </a:t>
            </a:r>
            <a:r>
              <a:rPr lang="nl-NL" dirty="0"/>
              <a:t>het rapport van Boot (</a:t>
            </a:r>
            <a:r>
              <a:rPr lang="nl-NL" dirty="0" smtClean="0"/>
              <a:t>2014):</a:t>
            </a:r>
            <a:endParaRPr lang="nl-NL" dirty="0"/>
          </a:p>
          <a:p>
            <a:pPr lvl="1"/>
            <a:r>
              <a:rPr lang="nl-NL" i="1" dirty="0" smtClean="0"/>
              <a:t>“</a:t>
            </a:r>
            <a:r>
              <a:rPr lang="nl-NL" i="1" dirty="0"/>
              <a:t>De kandidaat kan het marketingbeleid van een organisatie beschrijven, analyseren en alternatieven op hoofdpunten afwegen. </a:t>
            </a:r>
            <a:endParaRPr lang="nl-NL" dirty="0"/>
          </a:p>
          <a:p>
            <a:pPr lvl="1"/>
            <a:r>
              <a:rPr lang="nl-NL" i="1" dirty="0"/>
              <a:t>Inhoud:</a:t>
            </a:r>
            <a:endParaRPr lang="nl-NL" dirty="0"/>
          </a:p>
          <a:p>
            <a:pPr lvl="1"/>
            <a:r>
              <a:rPr lang="nl-NL" i="1" dirty="0" smtClean="0"/>
              <a:t>het </a:t>
            </a:r>
            <a:r>
              <a:rPr lang="nl-NL" i="1" dirty="0"/>
              <a:t>verschil tussen B2C, B2B, C2B en C2C-marketing” </a:t>
            </a:r>
            <a:r>
              <a:rPr lang="nl-NL" dirty="0"/>
              <a:t>(Boot, 2014, p. 103</a:t>
            </a:r>
            <a:r>
              <a:rPr lang="nl-NL" dirty="0" smtClean="0"/>
              <a:t>)</a:t>
            </a:r>
          </a:p>
          <a:p>
            <a:r>
              <a:rPr lang="en-US" dirty="0" err="1" smtClean="0"/>
              <a:t>Eindterm</a:t>
            </a:r>
            <a:r>
              <a:rPr lang="en-US" dirty="0" smtClean="0"/>
              <a:t> CTVE (2016):</a:t>
            </a:r>
            <a:endParaRPr lang="nl-NL" dirty="0"/>
          </a:p>
          <a:p>
            <a:pPr lvl="1"/>
            <a:r>
              <a:rPr lang="nl-NL" i="1" dirty="0" smtClean="0"/>
              <a:t>“De </a:t>
            </a:r>
            <a:r>
              <a:rPr lang="nl-NL" i="1" dirty="0"/>
              <a:t>kandidaat </a:t>
            </a:r>
            <a:r>
              <a:rPr lang="nl-NL" i="1" dirty="0" smtClean="0"/>
              <a:t>kan de </a:t>
            </a:r>
            <a:r>
              <a:rPr lang="nl-NL" i="1" dirty="0"/>
              <a:t>verschillen tussen B2C, B2B, C2B en </a:t>
            </a:r>
            <a:r>
              <a:rPr lang="nl-NL" i="1" dirty="0" smtClean="0"/>
              <a:t>C2C- marketing </a:t>
            </a:r>
            <a:r>
              <a:rPr lang="nl-NL" i="1" dirty="0"/>
              <a:t>noemen en </a:t>
            </a:r>
            <a:r>
              <a:rPr lang="nl-NL" i="1" dirty="0" smtClean="0"/>
              <a:t>uitleggen” </a:t>
            </a:r>
            <a:r>
              <a:rPr lang="nl-NL" dirty="0"/>
              <a:t>(CVTE, 2016, p. 23)</a:t>
            </a:r>
          </a:p>
          <a:p>
            <a:pPr lvl="0"/>
            <a:endParaRPr lang="nl-NL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99023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 smtClean="0"/>
              <a:t>Doelen </a:t>
            </a:r>
            <a:r>
              <a:rPr lang="nl-NL" sz="3200" dirty="0" smtClean="0"/>
              <a:t>(voor leerlingen)</a:t>
            </a:r>
            <a:endParaRPr lang="nl-NL" sz="32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Check doelen</a:t>
            </a:r>
          </a:p>
          <a:p>
            <a:pPr lvl="1"/>
            <a:r>
              <a:rPr lang="nl-NL" dirty="0" smtClean="0"/>
              <a:t>Doelen leerlingen</a:t>
            </a:r>
            <a:endParaRPr lang="nl-NL" dirty="0"/>
          </a:p>
        </p:txBody>
      </p:sp>
      <p:graphicFrame>
        <p:nvGraphicFramePr>
          <p:cNvPr id="7" name="Tijdelijke aanduiding voor inhoud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395009"/>
              </p:ext>
            </p:extLst>
          </p:nvPr>
        </p:nvGraphicFramePr>
        <p:xfrm>
          <a:off x="619798" y="1832541"/>
          <a:ext cx="10573623" cy="4124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5963"/>
                <a:gridCol w="7897660"/>
              </a:tblGrid>
              <a:tr h="3889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Beheersingsniveau </a:t>
                      </a:r>
                      <a:r>
                        <a:rPr lang="nl-NL" sz="1400" dirty="0" err="1">
                          <a:effectLst/>
                        </a:rPr>
                        <a:t>Bloom</a:t>
                      </a:r>
                      <a:r>
                        <a:rPr lang="nl-NL" sz="1400" dirty="0">
                          <a:effectLst/>
                        </a:rPr>
                        <a:t>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Leerdoel (de leerling….):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4767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Memoriseren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479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Begrijpen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 het verschil verklaren tussen B2C, B2B, C2B en C2C-marketing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 aan de hand van voorbeelden die gaan over B2C, B2B, C2B en C2C-marketing, bepalen voor welke vorm is gekozen aan de hand van voorbeelden en verklaren waaróm dit zo is </a:t>
                      </a:r>
                      <a:endParaRPr lang="nl-NL" dirty="0"/>
                    </a:p>
                  </a:txBody>
                  <a:tcPr marL="68580" marR="68580" marT="0" marB="0"/>
                </a:tc>
              </a:tr>
              <a:tr h="479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Toepassen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68580" marR="68580" marT="0" marB="0"/>
                </a:tc>
              </a:tr>
              <a:tr h="7350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Analyseren 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68580" marR="68580" marT="0" marB="0"/>
                </a:tc>
              </a:tr>
              <a:tr h="4767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Evalueren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6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470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Creëren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nl-NL" sz="160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34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Doelen </a:t>
            </a:r>
            <a:r>
              <a:rPr lang="nl-NL" sz="3200" dirty="0" smtClean="0"/>
              <a:t>(voor docenten)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kennis maken met de mogelijkheden voor het gebruik van QR-codes in de les</a:t>
            </a:r>
          </a:p>
          <a:p>
            <a:pPr lvl="0"/>
            <a:r>
              <a:rPr lang="nl-NL" dirty="0"/>
              <a:t>bekend raken met de begrippen B2B, B2C, C2B en C2C</a:t>
            </a:r>
          </a:p>
          <a:p>
            <a:endParaRPr lang="nl-NL" dirty="0" smtClean="0"/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4914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401</Words>
  <Application>Microsoft Office PowerPoint</Application>
  <PresentationFormat>Breedbeeld</PresentationFormat>
  <Paragraphs>48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Verdana</vt:lpstr>
      <vt:lpstr>Kantoorthema</vt:lpstr>
      <vt:lpstr>Handelsvormen</vt:lpstr>
      <vt:lpstr>Planning workshop</vt:lpstr>
      <vt:lpstr>De opdracht </vt:lpstr>
      <vt:lpstr>Nabespreking</vt:lpstr>
      <vt:lpstr>De opdracht - aansluiting</vt:lpstr>
      <vt:lpstr>Doelen (voor leerlingen)</vt:lpstr>
      <vt:lpstr>Doelen (voor docenten)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Theo Roos</dc:creator>
  <cp:lastModifiedBy>Oosterbroek Coen</cp:lastModifiedBy>
  <cp:revision>29</cp:revision>
  <dcterms:created xsi:type="dcterms:W3CDTF">2017-09-15T13:25:34Z</dcterms:created>
  <dcterms:modified xsi:type="dcterms:W3CDTF">2018-01-11T13:32:55Z</dcterms:modified>
</cp:coreProperties>
</file>