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9" r:id="rId3"/>
    <p:sldId id="261" r:id="rId4"/>
    <p:sldId id="266" r:id="rId5"/>
    <p:sldId id="267" r:id="rId6"/>
    <p:sldId id="268" r:id="rId7"/>
    <p:sldId id="271" r:id="rId8"/>
    <p:sldId id="264" r:id="rId9"/>
    <p:sldId id="269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75844-951C-45EE-A805-8B89155D59F1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3AF4E-46E1-439E-9A8D-6837D3DF48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33713-D041-4F2B-B565-BD8A6BCFD44C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76854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458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F14070-5DA8-41D3-B995-BFA4284AA589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99879-69D3-4621-8FC9-84E2C64A9957}" type="datetimeFigureOut">
              <a:rPr lang="nl-NL" smtClean="0"/>
              <a:pPr/>
              <a:t>23-5-2014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frm=1&amp;source=images&amp;cd=&amp;cad=rja&amp;docid=jt2-vearxZMSWM&amp;tbnid=-pmI2nYwr7GqwM:&amp;ved=0CAUQjRw&amp;url=https://intra.doo.hva.nl/content/tweedegraads/algemeen/werkplekleren/leerwerkplek-vinden/markt-werkplekleren/&amp;ei=4mmmUaj0I9Om0wXi7YCgCw&amp;bvm=bv.47008514,d.d2k&amp;psig=AFQjCNHbrQmbVV-BjIn12y3J6pZVqDGYWw&amp;ust=136994696184748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nl/url?sa=i&amp;rct=j&amp;q=&amp;esrc=s&amp;frm=1&amp;source=images&amp;cd=&amp;cad=rja&amp;docid=jt2-vearxZMSWM&amp;tbnid=-pmI2nYwr7GqwM:&amp;ved=0CAUQjRw&amp;url=https://intra.doo.hva.nl/content/tweedegraads/algemeen/werkplekleren/leerwerkplek-vinden/markt-werkplekleren/&amp;ei=4mmmUaj0I9Om0wXi7YCgCw&amp;bvm=bv.47008514,d.d2k&amp;psig=AFQjCNHbrQmbVV-BjIn12y3J6pZVqDGYWw&amp;ust=136994696184748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91668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Spel: Koop een euro.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043608" y="2768154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Je kan een euro kopen. Mooi, maar er is wel 1 regel:</a:t>
            </a:r>
          </a:p>
          <a:p>
            <a:r>
              <a:rPr lang="nl-NL" dirty="0" smtClean="0"/>
              <a:t>De hoogste bieder krijgt de euro voor het bod, maar de laatste bieder, die er net onder zit, moet zijn geld aan de veilingmeester geven. </a:t>
            </a:r>
          </a:p>
          <a:p>
            <a:r>
              <a:rPr lang="nl-NL" dirty="0" smtClean="0"/>
              <a:t>En die veilingmeester……. Dat ben ik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043608" y="467327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Hoeveel bied jij?</a:t>
            </a:r>
            <a:endParaRPr lang="nl-NL" sz="2800" dirty="0"/>
          </a:p>
        </p:txBody>
      </p:sp>
      <p:pic>
        <p:nvPicPr>
          <p:cNvPr id="1030" name="Picture 6" descr="C:\Users\harryvonne\AppData\Local\Microsoft\Windows\Temporary Internet Files\Content.IE5\ZBR7PZDZ\MC90030368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0540"/>
            <a:ext cx="1730959" cy="17309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043608" y="551723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 spelen het spel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25655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115616" y="836712"/>
            <a:ext cx="6928307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Een diploma kost: 4 x € 11.632,- = € 46.528,-, dit bedrag is op jouw 67</a:t>
            </a:r>
            <a:r>
              <a:rPr lang="nl-NL" baseline="30000" dirty="0" smtClean="0"/>
              <a:t>ste</a:t>
            </a:r>
            <a:r>
              <a:rPr lang="nl-NL" dirty="0" smtClean="0"/>
              <a:t> </a:t>
            </a:r>
          </a:p>
          <a:p>
            <a:r>
              <a:rPr lang="nl-NL" dirty="0" smtClean="0"/>
              <a:t>(rente 2%)</a:t>
            </a:r>
          </a:p>
          <a:p>
            <a:r>
              <a:rPr lang="nl-NL" dirty="0" smtClean="0"/>
              <a:t>		</a:t>
            </a:r>
            <a:r>
              <a:rPr lang="nl-NL" sz="4000" dirty="0" smtClean="0"/>
              <a:t>€ 113.428,-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115616" y="249289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Dan ga je werken. Hoeveel ga je dan verdienen?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368" y="947739"/>
            <a:ext cx="8848989" cy="435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5580112" y="58052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graad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6156176" y="5229200"/>
            <a:ext cx="0" cy="36004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1115616" y="184482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start</a:t>
            </a:r>
            <a:endParaRPr lang="nl-NL" sz="2000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7092280" y="58052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leidinggevend</a:t>
            </a:r>
            <a:endParaRPr lang="nl-NL" dirty="0"/>
          </a:p>
        </p:txBody>
      </p:sp>
      <p:cxnSp>
        <p:nvCxnSpPr>
          <p:cNvPr id="13" name="Rechte verbindingslijn met pijl 12"/>
          <p:cNvCxnSpPr/>
          <p:nvPr/>
        </p:nvCxnSpPr>
        <p:spPr>
          <a:xfrm>
            <a:off x="7524328" y="5229200"/>
            <a:ext cx="0" cy="36004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59632" y="764704"/>
            <a:ext cx="640871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Van start LB ga je naar eind LC </a:t>
            </a:r>
            <a:r>
              <a:rPr lang="nl-NL" dirty="0" smtClean="0">
                <a:sym typeface="Wingdings" pitchFamily="2" charset="2"/>
              </a:rPr>
              <a:t> waarbij je na c.a. 15 jaar aan het eind zit.</a:t>
            </a: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Gemiddeld heb je dan : € 3.403, - per maand verdiend.</a:t>
            </a: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15 jaar lang verdien je maandelijks  € 3.403,-, daarna verdien je tot je 67</a:t>
            </a:r>
            <a:r>
              <a:rPr lang="nl-NL" baseline="30000" dirty="0" smtClean="0">
                <a:sym typeface="Wingdings" pitchFamily="2" charset="2"/>
              </a:rPr>
              <a:t>ste</a:t>
            </a:r>
            <a:r>
              <a:rPr lang="nl-NL" dirty="0" smtClean="0">
                <a:sym typeface="Wingdings" pitchFamily="2" charset="2"/>
              </a:rPr>
              <a:t> verjaardag maandelijks  € 4.361,- (de top van LC)</a:t>
            </a:r>
          </a:p>
          <a:p>
            <a:r>
              <a:rPr lang="nl-NL" dirty="0" smtClean="0">
                <a:sym typeface="Wingdings" pitchFamily="2" charset="2"/>
              </a:rPr>
              <a:t>Let wel: door jouw studie werk je 4 jaar minder dan zonder studie</a:t>
            </a:r>
          </a:p>
          <a:p>
            <a:endParaRPr lang="nl-NL" dirty="0" smtClean="0">
              <a:sym typeface="Wingdings" pitchFamily="2" charset="2"/>
            </a:endParaRPr>
          </a:p>
          <a:p>
            <a:endParaRPr lang="nl-NL" sz="3200" dirty="0" smtClean="0">
              <a:sym typeface="Wingdings" pitchFamily="2" charset="2"/>
            </a:endParaRPr>
          </a:p>
          <a:p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755576" y="1340768"/>
            <a:ext cx="25922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395536" y="7647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23 </a:t>
            </a:r>
            <a:r>
              <a:rPr lang="nl-NL" dirty="0" err="1" smtClean="0"/>
              <a:t>ste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812360" y="8367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67ste</a:t>
            </a:r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 flipV="1">
            <a:off x="755576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V="1">
            <a:off x="1187624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V="1">
            <a:off x="1691680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3275856" y="1340768"/>
            <a:ext cx="468052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V="1">
            <a:off x="3347864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hoek 14"/>
          <p:cNvSpPr/>
          <p:nvPr/>
        </p:nvSpPr>
        <p:spPr>
          <a:xfrm>
            <a:off x="251520" y="1916832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itchFamily="2" charset="2"/>
              </a:rPr>
              <a:t>€ 3.403, - </a:t>
            </a: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1547664" y="1916832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itchFamily="2" charset="2"/>
              </a:rPr>
              <a:t>€ 3.403, - </a:t>
            </a:r>
            <a:endParaRPr lang="nl-NL" dirty="0"/>
          </a:p>
        </p:txBody>
      </p:sp>
      <p:sp>
        <p:nvSpPr>
          <p:cNvPr id="17" name="Rechthoek 16"/>
          <p:cNvSpPr/>
          <p:nvPr/>
        </p:nvSpPr>
        <p:spPr>
          <a:xfrm>
            <a:off x="2627784" y="1916832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itchFamily="2" charset="2"/>
              </a:rPr>
              <a:t>€ 3.403, - 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971600" y="249289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195 maanden</a:t>
            </a:r>
          </a:p>
          <a:p>
            <a:r>
              <a:rPr lang="nl-NL" dirty="0" smtClean="0"/>
              <a:t>(15jaar x 13 </a:t>
            </a:r>
            <a:r>
              <a:rPr lang="nl-NL" dirty="0" err="1" smtClean="0"/>
              <a:t>mnd</a:t>
            </a:r>
            <a:r>
              <a:rPr lang="nl-NL" dirty="0" smtClean="0"/>
              <a:t>)</a:t>
            </a:r>
          </a:p>
          <a:p>
            <a:endParaRPr lang="nl-NL" dirty="0" smtClean="0"/>
          </a:p>
        </p:txBody>
      </p:sp>
      <p:cxnSp>
        <p:nvCxnSpPr>
          <p:cNvPr id="20" name="Rechte verbindingslijn met pijl 19"/>
          <p:cNvCxnSpPr/>
          <p:nvPr/>
        </p:nvCxnSpPr>
        <p:spPr>
          <a:xfrm flipV="1">
            <a:off x="755576" y="2420888"/>
            <a:ext cx="2592288" cy="167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3419872" y="36450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ym typeface="Wingdings" pitchFamily="2" charset="2"/>
              </a:rPr>
              <a:t>€ 783.435,85</a:t>
            </a:r>
            <a:endParaRPr lang="nl-NL" dirty="0"/>
          </a:p>
        </p:txBody>
      </p:sp>
      <p:cxnSp>
        <p:nvCxnSpPr>
          <p:cNvPr id="25" name="Rechte verbindingslijn met pijl 24"/>
          <p:cNvCxnSpPr/>
          <p:nvPr/>
        </p:nvCxnSpPr>
        <p:spPr>
          <a:xfrm flipV="1">
            <a:off x="5004048" y="3789040"/>
            <a:ext cx="2088232" cy="167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vak 26"/>
          <p:cNvSpPr txBox="1"/>
          <p:nvPr/>
        </p:nvSpPr>
        <p:spPr>
          <a:xfrm>
            <a:off x="5220072" y="33569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X 1,02</a:t>
            </a:r>
            <a:r>
              <a:rPr lang="nl-NL" baseline="30000" dirty="0" smtClean="0"/>
              <a:t>30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236296" y="35730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€ 1.419.085,-</a:t>
            </a:r>
            <a:endParaRPr lang="nl-NL" dirty="0"/>
          </a:p>
        </p:txBody>
      </p:sp>
      <p:cxnSp>
        <p:nvCxnSpPr>
          <p:cNvPr id="29" name="Rechte verbindingslijn met pijl 28"/>
          <p:cNvCxnSpPr/>
          <p:nvPr/>
        </p:nvCxnSpPr>
        <p:spPr>
          <a:xfrm flipV="1">
            <a:off x="3923928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/>
          <p:nvPr/>
        </p:nvCxnSpPr>
        <p:spPr>
          <a:xfrm flipV="1">
            <a:off x="4355976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/>
          <p:nvPr/>
        </p:nvCxnSpPr>
        <p:spPr>
          <a:xfrm flipV="1">
            <a:off x="4860032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/>
          <p:cNvCxnSpPr/>
          <p:nvPr/>
        </p:nvCxnSpPr>
        <p:spPr>
          <a:xfrm flipV="1">
            <a:off x="7596336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/>
          <p:nvPr/>
        </p:nvCxnSpPr>
        <p:spPr>
          <a:xfrm flipV="1">
            <a:off x="6948264" y="1340768"/>
            <a:ext cx="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3995936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€ 4.361,-</a:t>
            </a:r>
            <a:endParaRPr lang="nl-NL" dirty="0"/>
          </a:p>
        </p:txBody>
      </p:sp>
      <p:cxnSp>
        <p:nvCxnSpPr>
          <p:cNvPr id="36" name="Rechte verbindingslijn met pijl 35"/>
          <p:cNvCxnSpPr/>
          <p:nvPr/>
        </p:nvCxnSpPr>
        <p:spPr>
          <a:xfrm>
            <a:off x="3635896" y="1340768"/>
            <a:ext cx="0" cy="216024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36"/>
          <p:cNvSpPr txBox="1"/>
          <p:nvPr/>
        </p:nvSpPr>
        <p:spPr>
          <a:xfrm>
            <a:off x="5148064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€ 4.361,-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6300192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€ 4.361,-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4788024" y="242088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390 maanden</a:t>
            </a:r>
          </a:p>
          <a:p>
            <a:r>
              <a:rPr lang="nl-NL" dirty="0" smtClean="0"/>
              <a:t>(30 jaar x 13 </a:t>
            </a:r>
            <a:r>
              <a:rPr lang="nl-NL" dirty="0" err="1" smtClean="0"/>
              <a:t>mnd</a:t>
            </a:r>
            <a:r>
              <a:rPr lang="nl-NL" dirty="0" smtClean="0"/>
              <a:t>)</a:t>
            </a:r>
          </a:p>
          <a:p>
            <a:endParaRPr lang="nl-NL" dirty="0" smtClean="0"/>
          </a:p>
        </p:txBody>
      </p:sp>
      <p:cxnSp>
        <p:nvCxnSpPr>
          <p:cNvPr id="41" name="Rechte verbindingslijn met pijl 40"/>
          <p:cNvCxnSpPr/>
          <p:nvPr/>
        </p:nvCxnSpPr>
        <p:spPr>
          <a:xfrm>
            <a:off x="7956376" y="1340768"/>
            <a:ext cx="0" cy="144016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7236296" y="30689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€ 2.389.083,-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7092280" y="4437112"/>
            <a:ext cx="15841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/>
          <p:cNvSpPr txBox="1"/>
          <p:nvPr/>
        </p:nvSpPr>
        <p:spPr>
          <a:xfrm>
            <a:off x="7164288" y="45811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€ 3.808.168,-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4" grpId="0"/>
      <p:bldP spid="27" grpId="0"/>
      <p:bldP spid="28" grpId="0"/>
      <p:bldP spid="34" grpId="0"/>
      <p:bldP spid="37" grpId="0"/>
      <p:bldP spid="38" grpId="0"/>
      <p:bldP spid="40" grpId="0"/>
      <p:bldP spid="43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83568" y="404664"/>
            <a:ext cx="64087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Wel studeren levert op:</a:t>
            </a:r>
          </a:p>
          <a:p>
            <a:endParaRPr lang="nl-NL" dirty="0" smtClean="0"/>
          </a:p>
          <a:p>
            <a:r>
              <a:rPr lang="nl-NL" dirty="0" smtClean="0"/>
              <a:t>Salaris				 € 3.808.168,-</a:t>
            </a:r>
          </a:p>
          <a:p>
            <a:r>
              <a:rPr lang="nl-NL" dirty="0" smtClean="0"/>
              <a:t>Kosten studie			 </a:t>
            </a:r>
            <a:r>
              <a:rPr lang="nl-NL" u="sng" dirty="0" smtClean="0"/>
              <a:t>€    113.428,-</a:t>
            </a:r>
          </a:p>
          <a:p>
            <a:r>
              <a:rPr lang="nl-NL" dirty="0" smtClean="0"/>
              <a:t>Opbrengst studeren		 €  3.694.740,-</a:t>
            </a:r>
          </a:p>
          <a:p>
            <a:r>
              <a:rPr lang="nl-NL" dirty="0" smtClean="0"/>
              <a:t>			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683568" y="206084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Meteen werken levert op:		 € 2.031.644,-</a:t>
            </a:r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827584" y="27809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Voordeel studie			€ 1.663.096,-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899592" y="3717032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Na je 67</a:t>
            </a:r>
            <a:r>
              <a:rPr lang="nl-NL" baseline="30000" dirty="0" smtClean="0"/>
              <a:t>ste</a:t>
            </a:r>
            <a:r>
              <a:rPr lang="nl-NL" dirty="0" smtClean="0"/>
              <a:t> levert het nog meer voordeel op: </a:t>
            </a:r>
          </a:p>
          <a:p>
            <a:r>
              <a:rPr lang="nl-NL" dirty="0" smtClean="0"/>
              <a:t>het pensioen is </a:t>
            </a:r>
            <a:r>
              <a:rPr lang="nl-NL" dirty="0" err="1" smtClean="0"/>
              <a:t>nl</a:t>
            </a:r>
            <a:r>
              <a:rPr lang="nl-NL" dirty="0" smtClean="0"/>
              <a:t> hoger.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1560" y="620688"/>
            <a:ext cx="806489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/>
              <a:t>Conclusie: </a:t>
            </a:r>
          </a:p>
          <a:p>
            <a:r>
              <a:rPr lang="nl-NL" sz="3600" b="1" dirty="0" smtClean="0"/>
              <a:t>Heel veel veel succes met jouw studie</a:t>
            </a:r>
            <a:endParaRPr lang="nl-N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105273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Spelvarianten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043608" y="1772816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de overgebleven spelers, om een eind aan het spel te maken, het bod opschrijven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vooraf een schatting maken van het bedrag dat men bereid is te betalen: waarom zal de schatting niet uitkomen (werkelijkheid is hoger dan verwachting)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berekenen wanneer de veilingmeester winst gaat maken (de winst van de veilingmeester is het verlies van de spelers)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de groep eens coöperatief te werk gaan: hoeveel wordt er </a:t>
            </a:r>
            <a:r>
              <a:rPr lang="nl-NL" smtClean="0"/>
              <a:t>dan geboden? Dit </a:t>
            </a:r>
            <a:r>
              <a:rPr lang="nl-NL" dirty="0" smtClean="0"/>
              <a:t>kun je bewerkstelligen door aan te kondigen dat het spel nog een keer gespeeld gaat worden maar dat jij als docent even 1 minuutje weg moet.  Je zult zien: de groep heeft afspraken gemaakt over de biedingen </a:t>
            </a:r>
            <a:r>
              <a:rPr lang="nl-NL" dirty="0" smtClean="0">
                <a:sym typeface="Wingdings" pitchFamily="2" charset="2"/>
              </a:rPr>
              <a:t> </a:t>
            </a:r>
            <a:r>
              <a:rPr lang="nl-NL" dirty="0" err="1" smtClean="0">
                <a:sym typeface="Wingdings" pitchFamily="2" charset="2"/>
              </a:rPr>
              <a:t>vrgl</a:t>
            </a:r>
            <a:r>
              <a:rPr lang="nl-NL" dirty="0" smtClean="0">
                <a:sym typeface="Wingdings" pitchFamily="2" charset="2"/>
              </a:rPr>
              <a:t>. AMF toezichthouder o.a. prijsafspraken.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kstvak 1"/>
          <p:cNvSpPr txBox="1">
            <a:spLocks noChangeArrowheads="1"/>
          </p:cNvSpPr>
          <p:nvPr/>
        </p:nvSpPr>
        <p:spPr bwMode="auto">
          <a:xfrm>
            <a:off x="1476375" y="765175"/>
            <a:ext cx="5616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Waarom  wordt er meer geboden dan een euro waard is?</a:t>
            </a:r>
          </a:p>
        </p:txBody>
      </p:sp>
      <p:sp>
        <p:nvSpPr>
          <p:cNvPr id="3" name="Tekstvak 2"/>
          <p:cNvSpPr txBox="1">
            <a:spLocks noChangeArrowheads="1"/>
          </p:cNvSpPr>
          <p:nvPr/>
        </p:nvSpPr>
        <p:spPr bwMode="auto">
          <a:xfrm>
            <a:off x="1619250" y="2205038"/>
            <a:ext cx="5473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/>
              <a:t>Stoppen brengt kosten met zich </a:t>
            </a:r>
          </a:p>
          <a:p>
            <a:pPr algn="ctr"/>
            <a:r>
              <a:rPr lang="nl-NL"/>
              <a:t>(sunk costs=verborgen kosten)</a:t>
            </a:r>
          </a:p>
        </p:txBody>
      </p:sp>
      <p:cxnSp>
        <p:nvCxnSpPr>
          <p:cNvPr id="6" name="Rechte verbindingslijn met pijl 5"/>
          <p:cNvCxnSpPr/>
          <p:nvPr/>
        </p:nvCxnSpPr>
        <p:spPr>
          <a:xfrm>
            <a:off x="4248150" y="1341438"/>
            <a:ext cx="0" cy="7191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3563938" y="3716338"/>
            <a:ext cx="31686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vergl.:</a:t>
            </a:r>
          </a:p>
          <a:p>
            <a:r>
              <a:rPr lang="nl-NL"/>
              <a:t>JSF</a:t>
            </a:r>
          </a:p>
          <a:p>
            <a:r>
              <a:rPr lang="nl-NL"/>
              <a:t>Noord-Zuid lijn</a:t>
            </a:r>
          </a:p>
          <a:p>
            <a:r>
              <a:rPr lang="nl-NL"/>
              <a:t>Betuwe lijn</a:t>
            </a:r>
          </a:p>
          <a:p>
            <a:r>
              <a:rPr lang="nl-NL" sz="4000"/>
              <a:t>Studenten!!</a:t>
            </a:r>
          </a:p>
        </p:txBody>
      </p:sp>
      <p:cxnSp>
        <p:nvCxnSpPr>
          <p:cNvPr id="9" name="Rechte verbindingslijn met pijl 8"/>
          <p:cNvCxnSpPr/>
          <p:nvPr/>
        </p:nvCxnSpPr>
        <p:spPr>
          <a:xfrm>
            <a:off x="4067175" y="2852738"/>
            <a:ext cx="0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4644008" y="5373216"/>
            <a:ext cx="0" cy="8658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hoek 9"/>
          <p:cNvSpPr/>
          <p:nvPr/>
        </p:nvSpPr>
        <p:spPr>
          <a:xfrm>
            <a:off x="2915816" y="6237312"/>
            <a:ext cx="3458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Vergelijk toe/uittreding marktvorm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kstvak 1"/>
          <p:cNvSpPr txBox="1">
            <a:spLocks noChangeArrowheads="1"/>
          </p:cNvSpPr>
          <p:nvPr/>
        </p:nvSpPr>
        <p:spPr bwMode="auto">
          <a:xfrm>
            <a:off x="1835150" y="476250"/>
            <a:ext cx="568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Wat kost studeren een student per jaar?</a:t>
            </a:r>
          </a:p>
        </p:txBody>
      </p:sp>
      <p:sp>
        <p:nvSpPr>
          <p:cNvPr id="5123" name="Tekstvak 2"/>
          <p:cNvSpPr txBox="1">
            <a:spLocks noChangeArrowheads="1"/>
          </p:cNvSpPr>
          <p:nvPr/>
        </p:nvSpPr>
        <p:spPr bwMode="auto">
          <a:xfrm>
            <a:off x="755650" y="1268413"/>
            <a:ext cx="68405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Tip: </a:t>
            </a:r>
          </a:p>
          <a:p>
            <a:r>
              <a:rPr lang="nl-NL"/>
              <a:t>Alternatief aanwendbare kosten: als je iets anders had gedaan, wat had je dan verdiend?</a:t>
            </a:r>
          </a:p>
          <a:p>
            <a:r>
              <a:rPr lang="nl-NL"/>
              <a:t>Minimumloon voor een 21-jarige  € 6,50</a:t>
            </a:r>
          </a:p>
        </p:txBody>
      </p:sp>
      <p:sp>
        <p:nvSpPr>
          <p:cNvPr id="5124" name="Rechthoek 3"/>
          <p:cNvSpPr>
            <a:spLocks noChangeArrowheads="1"/>
          </p:cNvSpPr>
          <p:nvPr/>
        </p:nvSpPr>
        <p:spPr bwMode="auto">
          <a:xfrm>
            <a:off x="1476375" y="3141663"/>
            <a:ext cx="59039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200" dirty="0" smtClean="0"/>
              <a:t>Staan: </a:t>
            </a:r>
            <a:r>
              <a:rPr lang="nl-NL" sz="3200" dirty="0"/>
              <a:t>ongeveer € 12.000,-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1547813" y="4221163"/>
            <a:ext cx="6911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200" dirty="0" smtClean="0"/>
              <a:t>Zitten: </a:t>
            </a:r>
            <a:r>
              <a:rPr lang="nl-NL" sz="3200" dirty="0"/>
              <a:t>ongeveer €  6.000,-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kstvak 1"/>
          <p:cNvSpPr txBox="1">
            <a:spLocks noChangeArrowheads="1"/>
          </p:cNvSpPr>
          <p:nvPr/>
        </p:nvSpPr>
        <p:spPr bwMode="auto">
          <a:xfrm>
            <a:off x="611188" y="908050"/>
            <a:ext cx="8208962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800" dirty="0" smtClean="0"/>
              <a:t>Staan:</a:t>
            </a:r>
            <a:endParaRPr lang="nl-NL" sz="2800" dirty="0"/>
          </a:p>
          <a:p>
            <a:r>
              <a:rPr lang="nl-NL" dirty="0"/>
              <a:t>60 </a:t>
            </a:r>
            <a:r>
              <a:rPr lang="nl-NL" dirty="0" err="1"/>
              <a:t>ects</a:t>
            </a:r>
            <a:r>
              <a:rPr lang="nl-NL" dirty="0"/>
              <a:t> p/jr. x 27 uur studiebelasting x € 6,50 = 	</a:t>
            </a:r>
            <a:r>
              <a:rPr lang="nl-NL" dirty="0" smtClean="0"/>
              <a:t>	€ </a:t>
            </a:r>
            <a:r>
              <a:rPr lang="nl-NL" dirty="0"/>
              <a:t>10.530,-</a:t>
            </a:r>
          </a:p>
          <a:p>
            <a:r>
              <a:rPr lang="nl-NL" dirty="0"/>
              <a:t>Boekengeld					 €   </a:t>
            </a:r>
            <a:r>
              <a:rPr lang="nl-NL" dirty="0" smtClean="0"/>
              <a:t>  </a:t>
            </a:r>
            <a:r>
              <a:rPr lang="nl-NL" dirty="0"/>
              <a:t>400,-</a:t>
            </a:r>
          </a:p>
          <a:p>
            <a:r>
              <a:rPr lang="nl-NL" dirty="0"/>
              <a:t>Collegegeld					</a:t>
            </a:r>
            <a:r>
              <a:rPr lang="nl-NL" u="sng" dirty="0"/>
              <a:t>€   </a:t>
            </a:r>
            <a:r>
              <a:rPr lang="nl-NL" u="sng" dirty="0" smtClean="0"/>
              <a:t>1.905,-</a:t>
            </a:r>
            <a:endParaRPr lang="nl-NL" u="sng" dirty="0"/>
          </a:p>
          <a:p>
            <a:r>
              <a:rPr lang="nl-NL" dirty="0"/>
              <a:t>Totaal						€ </a:t>
            </a:r>
            <a:r>
              <a:rPr lang="nl-NL" dirty="0" smtClean="0"/>
              <a:t>12.835,-</a:t>
            </a:r>
            <a:endParaRPr lang="nl-NL" dirty="0"/>
          </a:p>
          <a:p>
            <a:endParaRPr lang="nl-NL" dirty="0"/>
          </a:p>
          <a:p>
            <a:r>
              <a:rPr lang="nl-NL" dirty="0"/>
              <a:t>Basisbeurs		12 x € </a:t>
            </a:r>
            <a:r>
              <a:rPr lang="nl-NL" dirty="0" smtClean="0"/>
              <a:t>100.25</a:t>
            </a:r>
            <a:r>
              <a:rPr lang="nl-NL" dirty="0"/>
              <a:t>		</a:t>
            </a:r>
            <a:r>
              <a:rPr lang="nl-NL" u="sng" dirty="0"/>
              <a:t>€   </a:t>
            </a:r>
            <a:r>
              <a:rPr lang="nl-NL" u="sng" dirty="0" smtClean="0"/>
              <a:t>1.203,-  </a:t>
            </a:r>
            <a:r>
              <a:rPr lang="nl-NL" dirty="0" smtClean="0"/>
              <a:t> -/-</a:t>
            </a:r>
            <a:endParaRPr lang="nl-NL" dirty="0"/>
          </a:p>
          <a:p>
            <a:endParaRPr lang="nl-NL" dirty="0"/>
          </a:p>
          <a:p>
            <a:r>
              <a:rPr lang="nl-NL" dirty="0"/>
              <a:t>1 jaar studie kost:					€ </a:t>
            </a:r>
            <a:r>
              <a:rPr lang="nl-NL" dirty="0" smtClean="0"/>
              <a:t>11.632,-</a:t>
            </a:r>
            <a:r>
              <a:rPr lang="nl-NL" dirty="0"/>
              <a:t>	</a:t>
            </a:r>
          </a:p>
          <a:p>
            <a:endParaRPr lang="nl-NL" dirty="0"/>
          </a:p>
        </p:txBody>
      </p:sp>
      <p:sp>
        <p:nvSpPr>
          <p:cNvPr id="6147" name="Tekstvak 2"/>
          <p:cNvSpPr txBox="1">
            <a:spLocks noChangeArrowheads="1"/>
          </p:cNvSpPr>
          <p:nvPr/>
        </p:nvSpPr>
        <p:spPr bwMode="auto">
          <a:xfrm>
            <a:off x="827088" y="4221163"/>
            <a:ext cx="72739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Let op: </a:t>
            </a:r>
            <a:r>
              <a:rPr lang="nl-NL" dirty="0" smtClean="0"/>
              <a:t>had je al een </a:t>
            </a:r>
            <a:r>
              <a:rPr lang="nl-NL" dirty="0"/>
              <a:t>bevoegdheid:</a:t>
            </a:r>
          </a:p>
          <a:p>
            <a:endParaRPr lang="nl-NL" dirty="0"/>
          </a:p>
          <a:p>
            <a:r>
              <a:rPr lang="nl-NL" dirty="0"/>
              <a:t>60 </a:t>
            </a:r>
            <a:r>
              <a:rPr lang="nl-NL" dirty="0" err="1"/>
              <a:t>ects</a:t>
            </a:r>
            <a:r>
              <a:rPr lang="nl-NL" dirty="0"/>
              <a:t> p/jr. x 27 uur studiebelasting x € 10,- = 	€ 16.200,-</a:t>
            </a:r>
          </a:p>
          <a:p>
            <a:r>
              <a:rPr lang="nl-NL" dirty="0"/>
              <a:t>Boekengeld					 €    400,-</a:t>
            </a:r>
          </a:p>
          <a:p>
            <a:r>
              <a:rPr lang="nl-NL" dirty="0" smtClean="0"/>
              <a:t>Instellingscollegegeld</a:t>
            </a:r>
            <a:r>
              <a:rPr lang="nl-NL" dirty="0"/>
              <a:t>				</a:t>
            </a:r>
            <a:r>
              <a:rPr lang="nl-NL" u="sng" dirty="0"/>
              <a:t>€   7.500,-</a:t>
            </a:r>
          </a:p>
          <a:p>
            <a:r>
              <a:rPr lang="nl-NL" dirty="0"/>
              <a:t>Totaal						€ 24.100,-</a:t>
            </a:r>
          </a:p>
          <a:p>
            <a:endParaRPr lang="nl-NL" dirty="0"/>
          </a:p>
        </p:txBody>
      </p:sp>
      <p:sp>
        <p:nvSpPr>
          <p:cNvPr id="6148" name="Tekstvak 3"/>
          <p:cNvSpPr txBox="1">
            <a:spLocks noChangeArrowheads="1"/>
          </p:cNvSpPr>
          <p:nvPr/>
        </p:nvSpPr>
        <p:spPr bwMode="auto">
          <a:xfrm>
            <a:off x="684213" y="3716338"/>
            <a:ext cx="4176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dirty="0"/>
              <a:t>Basisbeurs uitwonende: € </a:t>
            </a:r>
            <a:r>
              <a:rPr lang="nl-NL" dirty="0" smtClean="0"/>
              <a:t>279,14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4509120"/>
            <a:ext cx="1395413" cy="130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4" descr="https://intra.doo.hva.nl/_internal/cimg!0/tv7ow5t4u81jqgfr6ugmx28ocx2ys6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82863" y="4509120"/>
            <a:ext cx="2981325" cy="1274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1325" y="692696"/>
            <a:ext cx="1395413" cy="512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kstvak 1"/>
          <p:cNvSpPr txBox="1">
            <a:spLocks noChangeArrowheads="1"/>
          </p:cNvSpPr>
          <p:nvPr/>
        </p:nvSpPr>
        <p:spPr bwMode="auto">
          <a:xfrm>
            <a:off x="1763713" y="404813"/>
            <a:ext cx="48245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dirty="0"/>
              <a:t>Hoe hoog </a:t>
            </a:r>
            <a:r>
              <a:rPr lang="nl-NL" dirty="0" smtClean="0"/>
              <a:t>is dat na  jaar studeren aan </a:t>
            </a:r>
            <a:r>
              <a:rPr lang="nl-NL" dirty="0"/>
              <a:t>euro’s</a:t>
            </a:r>
          </a:p>
          <a:p>
            <a:r>
              <a:rPr lang="nl-NL" dirty="0"/>
              <a:t> (de dikte van € =2 mm)</a:t>
            </a:r>
          </a:p>
        </p:txBody>
      </p:sp>
      <p:sp>
        <p:nvSpPr>
          <p:cNvPr id="13318" name="Tekstvak 2"/>
          <p:cNvSpPr txBox="1">
            <a:spLocks noChangeArrowheads="1"/>
          </p:cNvSpPr>
          <p:nvPr/>
        </p:nvSpPr>
        <p:spPr bwMode="auto">
          <a:xfrm>
            <a:off x="5219700" y="5805488"/>
            <a:ext cx="3097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dirty="0" smtClean="0"/>
              <a:t>Zitten: 37 </a:t>
            </a:r>
            <a:r>
              <a:rPr lang="nl-NL" dirty="0"/>
              <a:t>verdiepingen</a:t>
            </a:r>
          </a:p>
        </p:txBody>
      </p:sp>
      <p:sp>
        <p:nvSpPr>
          <p:cNvPr id="13319" name="Tekstvak 4"/>
          <p:cNvSpPr txBox="1">
            <a:spLocks noChangeArrowheads="1"/>
          </p:cNvSpPr>
          <p:nvPr/>
        </p:nvSpPr>
        <p:spPr bwMode="auto">
          <a:xfrm>
            <a:off x="1035050" y="5805488"/>
            <a:ext cx="23034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dirty="0" smtClean="0"/>
              <a:t>Staan: 9 </a:t>
            </a:r>
            <a:r>
              <a:rPr lang="nl-NL" dirty="0"/>
              <a:t>verdiepingen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4" descr="https://intra.doo.hva.nl/_internal/cimg!0/tv7ow5t4u81jqgfr6ugmx28ocx2ys6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2863" y="4509120"/>
            <a:ext cx="2981325" cy="1274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1325" y="692696"/>
            <a:ext cx="1395413" cy="512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kstvak 2"/>
          <p:cNvSpPr txBox="1">
            <a:spLocks noChangeArrowheads="1"/>
          </p:cNvSpPr>
          <p:nvPr/>
        </p:nvSpPr>
        <p:spPr bwMode="auto">
          <a:xfrm>
            <a:off x="5219700" y="5805488"/>
            <a:ext cx="3097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dirty="0" smtClean="0"/>
              <a:t>Zitten: 37 </a:t>
            </a:r>
            <a:r>
              <a:rPr lang="nl-NL" dirty="0"/>
              <a:t>verdiepingen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71600" y="764704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4 jaar studeren kost 93 meter aan opgestapelde euro’s.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55576" y="76470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 kost 1 jaar studievertraging van een 22 jarige uitgekeerd op zijn 67</a:t>
            </a:r>
            <a:r>
              <a:rPr lang="nl-NL" baseline="30000" dirty="0" smtClean="0"/>
              <a:t>ste</a:t>
            </a:r>
            <a:r>
              <a:rPr lang="nl-NL" dirty="0" smtClean="0"/>
              <a:t> verjaardag?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331640" y="1988840"/>
            <a:ext cx="60486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Kosten 1 jaar extra studie:			€ 12.835,-</a:t>
            </a:r>
          </a:p>
          <a:p>
            <a:r>
              <a:rPr lang="nl-NL" dirty="0" smtClean="0"/>
              <a:t>Gederfde inkomsten € 2.445,- x 14=		</a:t>
            </a:r>
            <a:r>
              <a:rPr lang="nl-NL" u="sng" dirty="0" smtClean="0"/>
              <a:t>€ 34.230,-</a:t>
            </a:r>
          </a:p>
          <a:p>
            <a:r>
              <a:rPr lang="nl-NL" dirty="0" smtClean="0"/>
              <a:t>Totaal					€ 47.065,-</a:t>
            </a:r>
          </a:p>
          <a:p>
            <a:endParaRPr lang="nl-NL" dirty="0" smtClean="0"/>
          </a:p>
          <a:p>
            <a:r>
              <a:rPr lang="nl-NL" dirty="0" smtClean="0"/>
              <a:t>Dit staat uit: 43 jaar, ga eens uit van 2%.</a:t>
            </a:r>
          </a:p>
          <a:p>
            <a:endParaRPr lang="nl-NL" dirty="0" smtClean="0"/>
          </a:p>
          <a:p>
            <a:r>
              <a:rPr lang="nl-NL" dirty="0" smtClean="0"/>
              <a:t>€ 47.065,- x (1.02)</a:t>
            </a:r>
            <a:r>
              <a:rPr lang="nl-NL" baseline="30000" dirty="0" smtClean="0"/>
              <a:t>43</a:t>
            </a:r>
            <a:r>
              <a:rPr lang="nl-NL" dirty="0" smtClean="0"/>
              <a:t> =  € 110.282,207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03648" y="54868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Is studeren slim?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755576" y="1772816"/>
            <a:ext cx="7200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r>
              <a:rPr lang="nl-NL" dirty="0" smtClean="0"/>
              <a:t>Had je gewerkt dan had je  ongeveer € 1.800,- p/</a:t>
            </a:r>
            <a:r>
              <a:rPr lang="nl-NL" dirty="0" err="1" smtClean="0"/>
              <a:t>mnd</a:t>
            </a:r>
            <a:r>
              <a:rPr lang="nl-NL" dirty="0" smtClean="0"/>
              <a:t> verdiend (minimumloon = € 1.485,60)</a:t>
            </a:r>
          </a:p>
          <a:p>
            <a:endParaRPr lang="nl-NL" dirty="0" smtClean="0"/>
          </a:p>
          <a:p>
            <a:r>
              <a:rPr lang="nl-NL" dirty="0" smtClean="0"/>
              <a:t>Wat had je tot je 67</a:t>
            </a:r>
            <a:r>
              <a:rPr lang="nl-NL" baseline="30000" dirty="0" smtClean="0"/>
              <a:t>ste</a:t>
            </a:r>
            <a:r>
              <a:rPr lang="nl-NL" dirty="0" smtClean="0"/>
              <a:t> totaal verdiend, uitgaande van een rente van 2%?</a:t>
            </a:r>
          </a:p>
          <a:p>
            <a:endParaRPr lang="nl-NL" dirty="0" smtClean="0"/>
          </a:p>
          <a:p>
            <a:r>
              <a:rPr lang="nl-NL" dirty="0" smtClean="0"/>
              <a:t>		</a:t>
            </a:r>
            <a:r>
              <a:rPr lang="nl-NL" sz="4400" dirty="0" smtClean="0"/>
              <a:t>€ 2.031.644,-</a:t>
            </a:r>
            <a:endParaRPr lang="nl-NL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621</Words>
  <Application>Microsoft Office PowerPoint</Application>
  <PresentationFormat>Diavoorstelling (4:3)</PresentationFormat>
  <Paragraphs>108</Paragraphs>
  <Slides>15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</vt:vector>
  </TitlesOfParts>
  <Company>Hogeschool van Amsterdam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westh</dc:creator>
  <cp:lastModifiedBy>westh</cp:lastModifiedBy>
  <cp:revision>28</cp:revision>
  <dcterms:created xsi:type="dcterms:W3CDTF">2013-08-29T08:10:03Z</dcterms:created>
  <dcterms:modified xsi:type="dcterms:W3CDTF">2014-05-23T11:40:19Z</dcterms:modified>
</cp:coreProperties>
</file>