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24"/>
  </p:notesMasterIdLst>
  <p:handoutMasterIdLst>
    <p:handoutMasterId r:id="rId25"/>
  </p:handoutMasterIdLst>
  <p:sldIdLst>
    <p:sldId id="553" r:id="rId2"/>
    <p:sldId id="626" r:id="rId3"/>
    <p:sldId id="633" r:id="rId4"/>
    <p:sldId id="635" r:id="rId5"/>
    <p:sldId id="634" r:id="rId6"/>
    <p:sldId id="582" r:id="rId7"/>
    <p:sldId id="555" r:id="rId8"/>
    <p:sldId id="556" r:id="rId9"/>
    <p:sldId id="636" r:id="rId10"/>
    <p:sldId id="623" r:id="rId11"/>
    <p:sldId id="624" r:id="rId12"/>
    <p:sldId id="598" r:id="rId13"/>
    <p:sldId id="597" r:id="rId14"/>
    <p:sldId id="625" r:id="rId15"/>
    <p:sldId id="653" r:id="rId16"/>
    <p:sldId id="639" r:id="rId17"/>
    <p:sldId id="644" r:id="rId18"/>
    <p:sldId id="645" r:id="rId19"/>
    <p:sldId id="646" r:id="rId20"/>
    <p:sldId id="647" r:id="rId21"/>
    <p:sldId id="648" r:id="rId22"/>
    <p:sldId id="65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49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4"/>
    </p:cViewPr>
  </p:sorterViewPr>
  <p:notesViewPr>
    <p:cSldViewPr>
      <p:cViewPr varScale="1">
        <p:scale>
          <a:sx n="73" d="100"/>
          <a:sy n="73" d="100"/>
        </p:scale>
        <p:origin x="-2448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smtClean="0"/>
            </a:lvl1pPr>
          </a:lstStyle>
          <a:p>
            <a:pPr>
              <a:defRPr/>
            </a:pPr>
            <a:r>
              <a:rPr lang="nl-NL" dirty="0" smtClean="0"/>
              <a:t> Edward </a:t>
            </a:r>
            <a:r>
              <a:rPr lang="nl-NL" dirty="0"/>
              <a:t>van Balen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/>
            </a:lvl1pPr>
          </a:lstStyle>
          <a:p>
            <a:endParaRPr lang="nl-NL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35010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smtClean="0"/>
            </a:lvl1pPr>
          </a:lstStyle>
          <a:p>
            <a:pPr>
              <a:buNone/>
              <a:defRPr/>
            </a:pPr>
            <a:r>
              <a:rPr lang="nl-NL" dirty="0" smtClean="0"/>
              <a:t>Taxonomie De Klok</a:t>
            </a:r>
            <a:r>
              <a:rPr lang="nl-NL" dirty="0"/>
              <a:t>: van leerstijl naar lesstijl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buNone/>
            </a:pPr>
            <a:fld id="{84D145E5-5542-4C17-94FC-0F86307D9CD5}" type="slidenum">
              <a:rPr lang="nl-NL"/>
              <a:pPr>
                <a:buNone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nl-NL"/>
          </a:p>
        </p:txBody>
      </p:sp>
      <p:sp>
        <p:nvSpPr>
          <p:cNvPr id="436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 i="1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fld id="{C182A2F4-A2DD-45DE-B291-1563CF7374D3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FF9F-EBBA-4496-A6A8-DAF2985C377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328D-6AB0-4BAD-BD79-27734915C18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1753-A445-47B4-964E-C000DFC5C9B3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26F7D-1F30-4D37-BDD5-9A221D8F761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B77-1985-4679-9D58-897AB0DCE409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50E6-F351-4FF5-B06C-F7490EF19C9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F36F-792A-4061-A2EB-86479E1E15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79A3-1E7F-40AE-A751-95FBF6569DA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9AA8-746C-4D0B-947F-B1942B37CA0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A9F9-06F1-446F-BBB2-504F7F98735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31C7-2ED2-4B4F-97D3-0497B6D0A81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1FB8-822F-40B9-908F-02E8FC6BA654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079D-A4DC-49F7-8920-23E535E8BA58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err="1" smtClean="0"/>
              <a:t>LIO-dag</a:t>
            </a:r>
            <a:r>
              <a:rPr lang="nl-NL" sz="4000" dirty="0" smtClean="0"/>
              <a:t> 2013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800" dirty="0" err="1" smtClean="0"/>
              <a:t>Leerstijlen</a:t>
            </a:r>
            <a:r>
              <a:rPr lang="en-US" sz="4800" dirty="0" smtClean="0"/>
              <a:t> en </a:t>
            </a:r>
            <a:r>
              <a:rPr lang="en-US" sz="4800" dirty="0" err="1" smtClean="0"/>
              <a:t>brein</a:t>
            </a:r>
            <a:endParaRPr lang="en-US" sz="4800" dirty="0" smtClean="0"/>
          </a:p>
          <a:p>
            <a:pPr eaLnBrk="1" hangingPunct="1">
              <a:buNone/>
            </a:pPr>
            <a:r>
              <a:rPr lang="en-US" dirty="0"/>
              <a:t>	</a:t>
            </a: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 smtClean="0"/>
              <a:t>		Edward van Balen </a:t>
            </a:r>
          </a:p>
          <a:p>
            <a:pPr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8 </a:t>
            </a:r>
            <a:r>
              <a:rPr lang="en-US" dirty="0" err="1" smtClean="0"/>
              <a:t>maart</a:t>
            </a:r>
            <a:r>
              <a:rPr lang="en-US" dirty="0" smtClean="0"/>
              <a:t> 2013</a:t>
            </a:r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Inzien van een begrip</a:t>
            </a:r>
            <a:endParaRPr lang="nl-NL" dirty="0" smtClean="0"/>
          </a:p>
        </p:txBody>
      </p:sp>
      <p:sp>
        <p:nvSpPr>
          <p:cNvPr id="427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nl-NL" dirty="0" smtClean="0"/>
          </a:p>
          <a:p>
            <a:pPr eaLnBrk="1" hangingPunct="1"/>
            <a:r>
              <a:rPr lang="nl-NL" sz="4000" dirty="0" smtClean="0"/>
              <a:t>naam</a:t>
            </a:r>
          </a:p>
          <a:p>
            <a:pPr eaLnBrk="1" hangingPunct="1"/>
            <a:r>
              <a:rPr lang="nl-NL" sz="4000" dirty="0" smtClean="0"/>
              <a:t>omschrijving (definitie)</a:t>
            </a:r>
          </a:p>
          <a:p>
            <a:pPr eaLnBrk="1" hangingPunct="1"/>
            <a:r>
              <a:rPr lang="nl-NL" sz="4000" dirty="0" smtClean="0"/>
              <a:t>positieve en negatieve voorbeelden</a:t>
            </a:r>
          </a:p>
          <a:p>
            <a:pPr eaLnBrk="1" hangingPunct="1"/>
            <a:r>
              <a:rPr lang="nl-NL" sz="4000" dirty="0" smtClean="0"/>
              <a:t>criteria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Inzien van een relatie</a:t>
            </a:r>
            <a:endParaRPr lang="nl-NL" dirty="0" smtClean="0"/>
          </a:p>
        </p:txBody>
      </p:sp>
      <p:sp>
        <p:nvSpPr>
          <p:cNvPr id="428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sz="4000" dirty="0" smtClean="0"/>
              <a:t>oorzaak en gevolg     </a:t>
            </a:r>
          </a:p>
          <a:p>
            <a:pPr eaLnBrk="1" hangingPunct="1"/>
            <a:endParaRPr lang="nl-NL" sz="4000" dirty="0" smtClean="0"/>
          </a:p>
          <a:p>
            <a:pPr eaLnBrk="1" hangingPunct="1"/>
            <a:r>
              <a:rPr lang="nl-NL" sz="4000" dirty="0" smtClean="0"/>
              <a:t> reden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Inzien van een structuur</a:t>
            </a:r>
            <a:endParaRPr lang="nl-NL" dirty="0" smtClean="0"/>
          </a:p>
        </p:txBody>
      </p:sp>
      <p:sp>
        <p:nvSpPr>
          <p:cNvPr id="430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algn="r" eaLnBrk="1" hangingPunct="1"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r>
              <a:rPr lang="nl-NL" sz="4000" dirty="0" smtClean="0"/>
              <a:t>welke relaties horen bij elkaar?</a:t>
            </a:r>
          </a:p>
          <a:p>
            <a:pPr eaLnBrk="1" hangingPunct="1">
              <a:buNone/>
            </a:pPr>
            <a:endParaRPr lang="nl-NL" sz="4000" dirty="0" smtClean="0"/>
          </a:p>
          <a:p>
            <a:pPr eaLnBrk="1" hangingPunct="1"/>
            <a:r>
              <a:rPr lang="nl-NL" sz="4000" dirty="0" smtClean="0"/>
              <a:t>hoe zijn </a:t>
            </a:r>
            <a:r>
              <a:rPr lang="nl-NL" sz="4000" dirty="0" smtClean="0"/>
              <a:t>relaties </a:t>
            </a:r>
            <a:r>
              <a:rPr lang="nl-NL" sz="4000" dirty="0" smtClean="0"/>
              <a:t>met elkaar verbonden?     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Toepassen</a:t>
            </a:r>
            <a:endParaRPr lang="nl-NL" dirty="0" smtClean="0"/>
          </a:p>
        </p:txBody>
      </p:sp>
      <p:sp>
        <p:nvSpPr>
          <p:cNvPr id="429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sz="4000" dirty="0" smtClean="0"/>
              <a:t>kunnen werken met begrippen, verbanden, structuren</a:t>
            </a:r>
          </a:p>
          <a:p>
            <a:pPr eaLnBrk="1" hangingPunct="1">
              <a:buNone/>
            </a:pPr>
            <a:endParaRPr lang="nl-NL" sz="4000" dirty="0" smtClean="0"/>
          </a:p>
          <a:p>
            <a:pPr eaLnBrk="1" hangingPunct="1"/>
            <a:r>
              <a:rPr lang="nl-NL" sz="4000" dirty="0" smtClean="0"/>
              <a:t>in een </a:t>
            </a:r>
            <a:r>
              <a:rPr lang="nl-NL" sz="4000" dirty="0" smtClean="0">
                <a:solidFill>
                  <a:srgbClr val="FFFFFF"/>
                </a:solidFill>
              </a:rPr>
              <a:t>bekende</a:t>
            </a:r>
            <a:r>
              <a:rPr lang="nl-NL" sz="4000" dirty="0" smtClean="0"/>
              <a:t> </a:t>
            </a:r>
            <a:r>
              <a:rPr lang="nl-NL" sz="4000" dirty="0" smtClean="0"/>
              <a:t>situatie of </a:t>
            </a:r>
          </a:p>
          <a:p>
            <a:r>
              <a:rPr lang="nl-NL" sz="4000" dirty="0" smtClean="0"/>
              <a:t>in een </a:t>
            </a:r>
            <a:r>
              <a:rPr lang="nl-NL" sz="4000" dirty="0" smtClean="0">
                <a:solidFill>
                  <a:srgbClr val="FFFFFF"/>
                </a:solidFill>
              </a:rPr>
              <a:t>onbekende</a:t>
            </a:r>
            <a:r>
              <a:rPr lang="nl-NL" sz="4000" dirty="0" smtClean="0"/>
              <a:t> situatie</a:t>
            </a:r>
            <a:endParaRPr lang="nl-NL" sz="4000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5400" dirty="0" smtClean="0"/>
              <a:t>Problemen 2</a:t>
            </a:r>
            <a:endParaRPr lang="nl-NL" dirty="0" smtClean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7"/>
            <a:ext cx="76328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smtClean="0"/>
              <a:t>Abstract </a:t>
            </a:r>
            <a:r>
              <a:rPr lang="en-US" sz="4000" dirty="0" err="1" smtClean="0"/>
              <a:t>denken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sz="4000" dirty="0" smtClean="0"/>
              <a:t>Aandacht</a:t>
            </a:r>
          </a:p>
          <a:p>
            <a:r>
              <a:rPr lang="nl-NL" sz="4000" dirty="0" smtClean="0"/>
              <a:t>Werkgeheugen</a:t>
            </a:r>
          </a:p>
          <a:p>
            <a:r>
              <a:rPr lang="nl-NL" sz="4000" dirty="0" smtClean="0"/>
              <a:t>Voorkennis</a:t>
            </a:r>
          </a:p>
          <a:p>
            <a:r>
              <a:rPr lang="nl-NL" sz="4000" dirty="0" smtClean="0"/>
              <a:t>Analogieën</a:t>
            </a:r>
          </a:p>
          <a:p>
            <a:r>
              <a:rPr lang="nl-NL" sz="4000" dirty="0" smtClean="0"/>
              <a:t>Classificeren</a:t>
            </a:r>
          </a:p>
          <a:p>
            <a:r>
              <a:rPr lang="nl-NL" sz="4000" dirty="0" smtClean="0"/>
              <a:t>Plaatjes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2800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nl-NL" sz="4000" dirty="0" smtClean="0"/>
              <a:t>Wat is dat?</a:t>
            </a:r>
            <a:endParaRPr lang="nl-NL" sz="4000" dirty="0" smtClean="0"/>
          </a:p>
        </p:txBody>
      </p:sp>
      <p:sp>
        <p:nvSpPr>
          <p:cNvPr id="442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r>
              <a:rPr lang="nl-NL" sz="4000" dirty="0" smtClean="0"/>
              <a:t>Basisvormen</a:t>
            </a:r>
          </a:p>
          <a:p>
            <a:r>
              <a:rPr lang="nl-NL" sz="4000" dirty="0" smtClean="0"/>
              <a:t>Basisobjecten</a:t>
            </a:r>
          </a:p>
          <a:p>
            <a:r>
              <a:rPr lang="nl-NL" sz="4000" dirty="0" smtClean="0"/>
              <a:t>Specifieke objecten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Wat</a:t>
            </a:r>
            <a:r>
              <a:rPr lang="en-US" sz="4000" dirty="0" smtClean="0"/>
              <a:t> </a:t>
            </a:r>
            <a:r>
              <a:rPr lang="en-US" sz="4000" dirty="0" err="1" smtClean="0"/>
              <a:t>zijn</a:t>
            </a:r>
            <a:r>
              <a:rPr lang="en-US" sz="4000" dirty="0" smtClean="0"/>
              <a:t> </a:t>
            </a:r>
            <a:r>
              <a:rPr lang="en-US" sz="4000" dirty="0" err="1" smtClean="0"/>
              <a:t>dit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1628801"/>
            <a:ext cx="6624736" cy="338437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737542" cy="49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Wat</a:t>
            </a:r>
            <a:r>
              <a:rPr lang="en-US" sz="4000" dirty="0" smtClean="0"/>
              <a:t> </a:t>
            </a:r>
            <a:r>
              <a:rPr lang="en-US" sz="4000" dirty="0" err="1" smtClean="0"/>
              <a:t>zijn</a:t>
            </a:r>
            <a:r>
              <a:rPr lang="en-US" sz="4000" dirty="0" smtClean="0"/>
              <a:t> </a:t>
            </a:r>
            <a:r>
              <a:rPr lang="en-US" sz="4000" dirty="0" err="1" smtClean="0"/>
              <a:t>dit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480720" cy="48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Wat</a:t>
            </a:r>
            <a:r>
              <a:rPr lang="en-US" sz="4000" dirty="0" smtClean="0"/>
              <a:t> is </a:t>
            </a:r>
            <a:r>
              <a:rPr lang="en-US" sz="4000" dirty="0" err="1" smtClean="0"/>
              <a:t>dit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02280" cy="19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3168352" cy="24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76872"/>
            <a:ext cx="38576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780928"/>
            <a:ext cx="4099741" cy="343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Respect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Als je respect hebt voor de verschillende kwaliteiten van leerlingen moet je zo flexibel worden dat je ook de leraar van elke leerling kan zijn.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n-US" sz="4000" dirty="0" err="1" smtClean="0"/>
              <a:t>Ik</a:t>
            </a:r>
            <a:r>
              <a:rPr lang="en-US" sz="4000" dirty="0" smtClean="0"/>
              <a:t> </a:t>
            </a:r>
            <a:r>
              <a:rPr lang="en-US" sz="4000" dirty="0" err="1" smtClean="0"/>
              <a:t>zie</a:t>
            </a:r>
            <a:r>
              <a:rPr lang="en-US" sz="4000" dirty="0" smtClean="0"/>
              <a:t> </a:t>
            </a:r>
            <a:r>
              <a:rPr lang="en-US" sz="4000" dirty="0" err="1" smtClean="0"/>
              <a:t>ik</a:t>
            </a:r>
            <a:r>
              <a:rPr lang="en-US" sz="4000" dirty="0" smtClean="0"/>
              <a:t> </a:t>
            </a:r>
            <a:r>
              <a:rPr lang="en-US" sz="4000" dirty="0" err="1" smtClean="0"/>
              <a:t>zie</a:t>
            </a:r>
            <a:r>
              <a:rPr lang="en-US" sz="4000" dirty="0" smtClean="0"/>
              <a:t> </a:t>
            </a:r>
            <a:r>
              <a:rPr lang="en-US" sz="4000" dirty="0" err="1" smtClean="0"/>
              <a:t>wat</a:t>
            </a:r>
            <a:r>
              <a:rPr lang="en-US" sz="4000" dirty="0" smtClean="0"/>
              <a:t> </a:t>
            </a:r>
            <a:r>
              <a:rPr lang="en-US" sz="4000" dirty="0" err="1" smtClean="0"/>
              <a:t>jij</a:t>
            </a:r>
            <a:r>
              <a:rPr lang="en-US" sz="4000" dirty="0" smtClean="0"/>
              <a:t> </a:t>
            </a:r>
            <a:r>
              <a:rPr lang="en-US" sz="4000" dirty="0" err="1" smtClean="0"/>
              <a:t>niet</a:t>
            </a:r>
            <a:r>
              <a:rPr lang="en-US" sz="4000" dirty="0" smtClean="0"/>
              <a:t> </a:t>
            </a:r>
            <a:r>
              <a:rPr lang="en-US" sz="4000" dirty="0" err="1" smtClean="0"/>
              <a:t>ziet</a:t>
            </a:r>
            <a:r>
              <a:rPr lang="en-US" sz="4000" dirty="0" smtClean="0"/>
              <a:t>!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1450504" cy="161277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6799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42688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96952"/>
            <a:ext cx="35986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err="1" smtClean="0"/>
              <a:t>Waarom</a:t>
            </a:r>
            <a:r>
              <a:rPr lang="en-US" sz="4000" dirty="0" smtClean="0"/>
              <a:t>? </a:t>
            </a:r>
            <a:r>
              <a:rPr lang="en-US" sz="4000" dirty="0" err="1" smtClean="0"/>
              <a:t>Daarom</a:t>
            </a:r>
            <a:r>
              <a:rPr lang="en-US" sz="4000" dirty="0" smtClean="0"/>
              <a:t>?</a:t>
            </a:r>
            <a:endParaRPr lang="nl-NL" dirty="0" smtClean="0"/>
          </a:p>
        </p:txBody>
      </p:sp>
      <p:sp>
        <p:nvSpPr>
          <p:cNvPr id="3840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nl-NL" dirty="0" smtClean="0"/>
              <a:t>Een relatie inzien en toepassen</a:t>
            </a:r>
          </a:p>
          <a:p>
            <a:pPr eaLnBrk="1" hangingPunct="1">
              <a:buNone/>
            </a:pPr>
            <a:endParaRPr lang="nl-NL" dirty="0" smtClean="0"/>
          </a:p>
          <a:p>
            <a:r>
              <a:rPr lang="nl-NL" dirty="0" smtClean="0"/>
              <a:t>oorzaak en gevolg </a:t>
            </a:r>
          </a:p>
          <a:p>
            <a:r>
              <a:rPr lang="nl-NL" dirty="0" smtClean="0"/>
              <a:t>reden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i="1" dirty="0" smtClean="0"/>
              <a:t>Omdat en waarom</a:t>
            </a:r>
            <a:r>
              <a:rPr lang="nl-NL" dirty="0" smtClean="0"/>
              <a:t> betreffen de reden</a:t>
            </a:r>
          </a:p>
          <a:p>
            <a:pPr>
              <a:buNone/>
            </a:pPr>
            <a:r>
              <a:rPr lang="nl-NL" i="1" dirty="0" smtClean="0"/>
              <a:t>Doordat en waardoor </a:t>
            </a:r>
            <a:r>
              <a:rPr lang="nl-NL" dirty="0" smtClean="0"/>
              <a:t>betreffen de oorzaak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4000" dirty="0" smtClean="0"/>
              <a:t>Top 10 </a:t>
            </a:r>
            <a:r>
              <a:rPr lang="nl-NL" sz="4000" dirty="0" smtClean="0"/>
              <a:t>aanpakken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80520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Vergelijkingen </a:t>
            </a:r>
            <a:r>
              <a:rPr lang="nl-NL" dirty="0" smtClean="0"/>
              <a:t>en analogieën</a:t>
            </a:r>
          </a:p>
          <a:p>
            <a:r>
              <a:rPr lang="nl-NL" dirty="0" smtClean="0"/>
              <a:t>Aantekeningen en samenvatten</a:t>
            </a:r>
          </a:p>
          <a:p>
            <a:r>
              <a:rPr lang="nl-NL" dirty="0" smtClean="0"/>
              <a:t>Oefenen</a:t>
            </a:r>
          </a:p>
          <a:p>
            <a:r>
              <a:rPr lang="nl-NL" dirty="0" smtClean="0"/>
              <a:t>Huiswerk en praktijk</a:t>
            </a:r>
          </a:p>
          <a:p>
            <a:r>
              <a:rPr lang="nl-NL" dirty="0" smtClean="0"/>
              <a:t>Grafische methoden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Samenwerkend </a:t>
            </a:r>
            <a:r>
              <a:rPr lang="nl-NL" dirty="0" smtClean="0"/>
              <a:t>leren</a:t>
            </a:r>
          </a:p>
          <a:p>
            <a:r>
              <a:rPr lang="nl-NL" dirty="0" smtClean="0"/>
              <a:t>Doel en feedback</a:t>
            </a:r>
          </a:p>
          <a:p>
            <a:r>
              <a:rPr lang="nl-NL" dirty="0" smtClean="0"/>
              <a:t>Wat als</a:t>
            </a:r>
          </a:p>
          <a:p>
            <a:r>
              <a:rPr lang="nl-NL" dirty="0" smtClean="0"/>
              <a:t>Voorkennis activeren</a:t>
            </a:r>
          </a:p>
          <a:p>
            <a:r>
              <a:rPr lang="nl-NL" dirty="0" smtClean="0"/>
              <a:t>Ankerbegrippen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Intelligentie</a:t>
            </a:r>
            <a:endParaRPr lang="nl-NL" dirty="0" smtClean="0"/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err="1" smtClean="0"/>
              <a:t>Gardner</a:t>
            </a:r>
            <a:r>
              <a:rPr lang="nl-NL" dirty="0" smtClean="0"/>
              <a:t>: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Intelligentie is de bekwaamheid om te leren, om problemen op te lossen.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4000" dirty="0" smtClean="0"/>
              <a:t>Jan Vermunt</a:t>
            </a:r>
          </a:p>
        </p:txBody>
      </p:sp>
      <p:sp>
        <p:nvSpPr>
          <p:cNvPr id="3778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De introductie van onderwijsvormen proberen actief, betekenisgericht, toepassingsgericht, zelfstandig en samenwerkend leren van leerlingen te bevorderen. </a:t>
            </a:r>
          </a:p>
          <a:p>
            <a:r>
              <a:rPr lang="nl-NL" dirty="0" smtClean="0"/>
              <a:t>Veronderstelling:  de kennis die op die manier wordt verworven beklijft beter, wordt beter begrepen en is bruikbaarder in contexten waarin ze moet worden toegepast. </a:t>
            </a:r>
          </a:p>
          <a:p>
            <a:r>
              <a:rPr lang="nl-NL" dirty="0" smtClean="0"/>
              <a:t>Veronderstelling:  dergelijke manieren van leren bereiden beter voor op een leven waarin mensen nooit uitgeleerd mogen raken. </a:t>
            </a:r>
            <a:endParaRPr lang="nl-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Leerstijlen </a:t>
            </a:r>
            <a:r>
              <a:rPr lang="nl-NL" sz="4000" dirty="0" err="1" smtClean="0"/>
              <a:t>Kolb</a:t>
            </a:r>
            <a:endParaRPr lang="nl-NL" dirty="0" smtClean="0"/>
          </a:p>
        </p:txBody>
      </p:sp>
      <p:sp>
        <p:nvSpPr>
          <p:cNvPr id="384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Concreet of abstract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Actief of passief</a:t>
            </a:r>
          </a:p>
          <a:p>
            <a:pPr eaLnBrk="1" hangingPunct="1">
              <a:buNone/>
            </a:pPr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0563" y="387350"/>
            <a:ext cx="77724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nl-NL" dirty="0" smtClean="0"/>
              <a:t>Leerstijlen </a:t>
            </a:r>
            <a:r>
              <a:rPr lang="nl-NL" dirty="0" err="1" smtClean="0"/>
              <a:t>Kolb</a:t>
            </a:r>
            <a:endParaRPr lang="nl-NL" dirty="0" smtClean="0"/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683568" y="1844824"/>
          <a:ext cx="7794625" cy="3981450"/>
        </p:xfrm>
        <a:graphic>
          <a:graphicData uri="http://schemas.openxmlformats.org/presentationml/2006/ole">
            <p:oleObj spid="_x0000_s1026" name="Document" r:id="rId3" imgW="7859059" imgH="4015444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nl-NL" sz="4000" dirty="0" smtClean="0"/>
              <a:t>Leerstijlen Fleming, </a:t>
            </a:r>
            <a:r>
              <a:rPr lang="nl-NL" sz="4000" dirty="0" err="1" smtClean="0"/>
              <a:t>Dunn</a:t>
            </a:r>
            <a:endParaRPr lang="nl-NL" sz="4000" dirty="0" smtClean="0"/>
          </a:p>
        </p:txBody>
      </p:sp>
      <p:sp>
        <p:nvSpPr>
          <p:cNvPr id="3829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Visueel</a:t>
            </a:r>
          </a:p>
          <a:p>
            <a:endParaRPr lang="nl-NL" dirty="0" smtClean="0"/>
          </a:p>
          <a:p>
            <a:r>
              <a:rPr lang="nl-NL" dirty="0" smtClean="0"/>
              <a:t>Auditief</a:t>
            </a:r>
          </a:p>
          <a:p>
            <a:endParaRPr lang="nl-NL" dirty="0" smtClean="0"/>
          </a:p>
          <a:p>
            <a:r>
              <a:rPr lang="nl-NL" dirty="0" err="1" smtClean="0"/>
              <a:t>Kinestetisch</a:t>
            </a: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z="4000" dirty="0" smtClean="0"/>
              <a:t>Leerstijlen </a:t>
            </a:r>
            <a:r>
              <a:rPr lang="nl-NL" sz="4000" dirty="0" err="1" smtClean="0"/>
              <a:t>Pask</a:t>
            </a:r>
            <a:endParaRPr lang="nl-NL" dirty="0" smtClean="0"/>
          </a:p>
        </p:txBody>
      </p:sp>
      <p:sp>
        <p:nvSpPr>
          <p:cNvPr id="3840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Serialistisch</a:t>
            </a:r>
            <a:r>
              <a:rPr lang="nl-NL" dirty="0" smtClean="0"/>
              <a:t>:  Stap voor stap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Holistisch:  Globaal</a:t>
            </a:r>
          </a:p>
          <a:p>
            <a:pPr eaLnBrk="1" hangingPunct="1">
              <a:buNone/>
            </a:pPr>
            <a:endParaRPr lang="nl-NL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nl-NL" dirty="0" smtClean="0"/>
              <a:t>Taxonomie</a:t>
            </a:r>
          </a:p>
        </p:txBody>
      </p:sp>
      <p:graphicFrame>
        <p:nvGraphicFramePr>
          <p:cNvPr id="418819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539750" y="1639888"/>
          <a:ext cx="8016875" cy="4367212"/>
        </p:xfrm>
        <a:graphic>
          <a:graphicData uri="http://schemas.openxmlformats.org/presentationml/2006/ole">
            <p:oleObj spid="_x0000_s56322" name="Document" r:id="rId3" imgW="8078604" imgH="4400452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276</Words>
  <Application>Microsoft Office PowerPoint</Application>
  <PresentationFormat>Diavoorstelling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Office-thema</vt:lpstr>
      <vt:lpstr>Document</vt:lpstr>
      <vt:lpstr>LIO-dag 2013</vt:lpstr>
      <vt:lpstr>Respect</vt:lpstr>
      <vt:lpstr>Intelligentie</vt:lpstr>
      <vt:lpstr>Jan Vermunt</vt:lpstr>
      <vt:lpstr>Leerstijlen Kolb</vt:lpstr>
      <vt:lpstr>Leerstijlen Kolb</vt:lpstr>
      <vt:lpstr>Leerstijlen Fleming, Dunn</vt:lpstr>
      <vt:lpstr>Leerstijlen Pask</vt:lpstr>
      <vt:lpstr>Taxonomie</vt:lpstr>
      <vt:lpstr>Inzien van een begrip</vt:lpstr>
      <vt:lpstr>Inzien van een relatie</vt:lpstr>
      <vt:lpstr>Inzien van een structuur</vt:lpstr>
      <vt:lpstr>Toepassen</vt:lpstr>
      <vt:lpstr>Problemen 2</vt:lpstr>
      <vt:lpstr>Abstract denken</vt:lpstr>
      <vt:lpstr>Wat is dat?</vt:lpstr>
      <vt:lpstr>Wat zijn dit?</vt:lpstr>
      <vt:lpstr>Wat zijn dit?</vt:lpstr>
      <vt:lpstr>Wat is dit?</vt:lpstr>
      <vt:lpstr>Ik zie ik zie wat jij niet ziet!</vt:lpstr>
      <vt:lpstr>Waarom? Daarom?</vt:lpstr>
      <vt:lpstr>Top 10 aanpakken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leerling bewust laten leren</dc:title>
  <dc:creator>Edward van Balen</dc:creator>
  <cp:lastModifiedBy>balen</cp:lastModifiedBy>
  <cp:revision>80</cp:revision>
  <cp:lastPrinted>2001-01-11T14:41:09Z</cp:lastPrinted>
  <dcterms:created xsi:type="dcterms:W3CDTF">2000-04-22T17:39:57Z</dcterms:created>
  <dcterms:modified xsi:type="dcterms:W3CDTF">2013-03-06T21:18:37Z</dcterms:modified>
</cp:coreProperties>
</file>