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9" r:id="rId4"/>
    <p:sldId id="332" r:id="rId5"/>
    <p:sldId id="329" r:id="rId6"/>
    <p:sldId id="276" r:id="rId7"/>
    <p:sldId id="286" r:id="rId8"/>
    <p:sldId id="285" r:id="rId9"/>
    <p:sldId id="298" r:id="rId10"/>
    <p:sldId id="304" r:id="rId11"/>
    <p:sldId id="287" r:id="rId12"/>
    <p:sldId id="305" r:id="rId13"/>
    <p:sldId id="314" r:id="rId14"/>
    <p:sldId id="325" r:id="rId15"/>
    <p:sldId id="297" r:id="rId16"/>
    <p:sldId id="315" r:id="rId17"/>
    <p:sldId id="316" r:id="rId18"/>
    <p:sldId id="326" r:id="rId19"/>
    <p:sldId id="296" r:id="rId20"/>
    <p:sldId id="317" r:id="rId21"/>
    <p:sldId id="330" r:id="rId22"/>
    <p:sldId id="294" r:id="rId23"/>
    <p:sldId id="308" r:id="rId24"/>
    <p:sldId id="293" r:id="rId25"/>
    <p:sldId id="310" r:id="rId26"/>
    <p:sldId id="292" r:id="rId27"/>
    <p:sldId id="311" r:id="rId28"/>
    <p:sldId id="291" r:id="rId29"/>
    <p:sldId id="320" r:id="rId30"/>
    <p:sldId id="321" r:id="rId31"/>
    <p:sldId id="290" r:id="rId32"/>
    <p:sldId id="322" r:id="rId33"/>
    <p:sldId id="323" r:id="rId34"/>
    <p:sldId id="302" r:id="rId35"/>
    <p:sldId id="299" r:id="rId36"/>
    <p:sldId id="300" r:id="rId37"/>
    <p:sldId id="301" r:id="rId38"/>
    <p:sldId id="328" r:id="rId39"/>
    <p:sldId id="303" r:id="rId40"/>
    <p:sldId id="331" r:id="rId41"/>
    <p:sldId id="280" r:id="rId4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.A.J.P. van den Hout" initials="HvdH" lastIdx="2" clrIdx="0">
    <p:extLst>
      <p:ext uri="{19B8F6BF-5375-455C-9EA6-DF929625EA0E}">
        <p15:presenceInfo xmlns:p15="http://schemas.microsoft.com/office/powerpoint/2012/main" userId="S-1-5-21-3009188405-4059014094-2327816963-879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o Roos" userId="222717e5814001d8" providerId="LiveId" clId="{84904544-3C72-4D32-B5BE-7B8657CD4E27}"/>
    <pc:docChg chg="custSel addSld modSld modMainMaster">
      <pc:chgData name="Theo Roos" userId="222717e5814001d8" providerId="LiveId" clId="{84904544-3C72-4D32-B5BE-7B8657CD4E27}" dt="2017-09-15T13:58:22.905" v="13"/>
      <pc:docMkLst>
        <pc:docMk/>
      </pc:docMkLst>
      <pc:sldChg chg="delSp setBg">
        <pc:chgData name="Theo Roos" userId="222717e5814001d8" providerId="LiveId" clId="{84904544-3C72-4D32-B5BE-7B8657CD4E27}" dt="2017-09-15T13:27:34.327" v="6"/>
        <pc:sldMkLst>
          <pc:docMk/>
          <pc:sldMk cId="2498594689" sldId="256"/>
        </pc:sldMkLst>
        <pc:picChg chg="del">
          <ac:chgData name="Theo Roos" userId="222717e5814001d8" providerId="LiveId" clId="{84904544-3C72-4D32-B5BE-7B8657CD4E27}" dt="2017-09-15T13:27:17.253" v="1" actId="478"/>
          <ac:picMkLst>
            <pc:docMk/>
            <pc:sldMk cId="2498594689" sldId="256"/>
            <ac:picMk id="5" creationId="{6345E863-F05D-41DF-BE1A-BC870AA2EE22}"/>
          </ac:picMkLst>
        </pc:picChg>
        <pc:picChg chg="del">
          <ac:chgData name="Theo Roos" userId="222717e5814001d8" providerId="LiveId" clId="{84904544-3C72-4D32-B5BE-7B8657CD4E27}" dt="2017-09-15T13:27:17.253" v="1" actId="478"/>
          <ac:picMkLst>
            <pc:docMk/>
            <pc:sldMk cId="2498594689" sldId="256"/>
            <ac:picMk id="7" creationId="{256BE895-7809-4702-A513-1E66363FE78D}"/>
          </ac:picMkLst>
        </pc:picChg>
      </pc:sldChg>
      <pc:sldChg chg="add setBg">
        <pc:chgData name="Theo Roos" userId="222717e5814001d8" providerId="LiveId" clId="{84904544-3C72-4D32-B5BE-7B8657CD4E27}" dt="2017-09-15T13:58:22.905" v="13"/>
        <pc:sldMkLst>
          <pc:docMk/>
          <pc:sldMk cId="1475141399" sldId="257"/>
        </pc:sldMkLst>
      </pc:sldChg>
      <pc:sldMasterChg chg="setBg modSldLayout">
        <pc:chgData name="Theo Roos" userId="222717e5814001d8" providerId="LiveId" clId="{84904544-3C72-4D32-B5BE-7B8657CD4E27}" dt="2017-09-15T13:58:22.905" v="13"/>
        <pc:sldMasterMkLst>
          <pc:docMk/>
          <pc:sldMasterMk cId="1167046611" sldId="2147483648"/>
        </pc:sldMasterMkLst>
        <pc:sldLayoutChg chg="setBg">
          <pc:chgData name="Theo Roos" userId="222717e5814001d8" providerId="LiveId" clId="{84904544-3C72-4D32-B5BE-7B8657CD4E27}" dt="2017-09-15T13:58:22.905" v="13"/>
          <pc:sldLayoutMkLst>
            <pc:docMk/>
            <pc:sldMasterMk cId="1167046611" sldId="2147483648"/>
            <pc:sldLayoutMk cId="3363832958" sldId="2147483649"/>
          </pc:sldLayoutMkLst>
        </pc:sldLayoutChg>
        <pc:sldLayoutChg chg="setBg">
          <pc:chgData name="Theo Roos" userId="222717e5814001d8" providerId="LiveId" clId="{84904544-3C72-4D32-B5BE-7B8657CD4E27}" dt="2017-09-15T13:58:22.905" v="13"/>
          <pc:sldLayoutMkLst>
            <pc:docMk/>
            <pc:sldMasterMk cId="1167046611" sldId="2147483648"/>
            <pc:sldLayoutMk cId="1869431829" sldId="2147483650"/>
          </pc:sldLayoutMkLst>
        </pc:sldLayoutChg>
        <pc:sldLayoutChg chg="setBg">
          <pc:chgData name="Theo Roos" userId="222717e5814001d8" providerId="LiveId" clId="{84904544-3C72-4D32-B5BE-7B8657CD4E27}" dt="2017-09-15T13:58:22.905" v="13"/>
          <pc:sldLayoutMkLst>
            <pc:docMk/>
            <pc:sldMasterMk cId="1167046611" sldId="2147483648"/>
            <pc:sldLayoutMk cId="3428827688" sldId="2147483651"/>
          </pc:sldLayoutMkLst>
        </pc:sldLayoutChg>
        <pc:sldLayoutChg chg="setBg">
          <pc:chgData name="Theo Roos" userId="222717e5814001d8" providerId="LiveId" clId="{84904544-3C72-4D32-B5BE-7B8657CD4E27}" dt="2017-09-15T13:58:22.905" v="13"/>
          <pc:sldLayoutMkLst>
            <pc:docMk/>
            <pc:sldMasterMk cId="1167046611" sldId="2147483648"/>
            <pc:sldLayoutMk cId="3750565473" sldId="2147483652"/>
          </pc:sldLayoutMkLst>
        </pc:sldLayoutChg>
        <pc:sldLayoutChg chg="setBg">
          <pc:chgData name="Theo Roos" userId="222717e5814001d8" providerId="LiveId" clId="{84904544-3C72-4D32-B5BE-7B8657CD4E27}" dt="2017-09-15T13:58:22.905" v="13"/>
          <pc:sldLayoutMkLst>
            <pc:docMk/>
            <pc:sldMasterMk cId="1167046611" sldId="2147483648"/>
            <pc:sldLayoutMk cId="4133140502" sldId="2147483653"/>
          </pc:sldLayoutMkLst>
        </pc:sldLayoutChg>
        <pc:sldLayoutChg chg="setBg">
          <pc:chgData name="Theo Roos" userId="222717e5814001d8" providerId="LiveId" clId="{84904544-3C72-4D32-B5BE-7B8657CD4E27}" dt="2017-09-15T13:58:22.905" v="13"/>
          <pc:sldLayoutMkLst>
            <pc:docMk/>
            <pc:sldMasterMk cId="1167046611" sldId="2147483648"/>
            <pc:sldLayoutMk cId="4286732497" sldId="2147483654"/>
          </pc:sldLayoutMkLst>
        </pc:sldLayoutChg>
        <pc:sldLayoutChg chg="setBg">
          <pc:chgData name="Theo Roos" userId="222717e5814001d8" providerId="LiveId" clId="{84904544-3C72-4D32-B5BE-7B8657CD4E27}" dt="2017-09-15T13:58:22.905" v="13"/>
          <pc:sldLayoutMkLst>
            <pc:docMk/>
            <pc:sldMasterMk cId="1167046611" sldId="2147483648"/>
            <pc:sldLayoutMk cId="4038145590" sldId="2147483655"/>
          </pc:sldLayoutMkLst>
        </pc:sldLayoutChg>
        <pc:sldLayoutChg chg="setBg">
          <pc:chgData name="Theo Roos" userId="222717e5814001d8" providerId="LiveId" clId="{84904544-3C72-4D32-B5BE-7B8657CD4E27}" dt="2017-09-15T13:58:22.905" v="13"/>
          <pc:sldLayoutMkLst>
            <pc:docMk/>
            <pc:sldMasterMk cId="1167046611" sldId="2147483648"/>
            <pc:sldLayoutMk cId="2857216388" sldId="2147483656"/>
          </pc:sldLayoutMkLst>
        </pc:sldLayoutChg>
        <pc:sldLayoutChg chg="setBg">
          <pc:chgData name="Theo Roos" userId="222717e5814001d8" providerId="LiveId" clId="{84904544-3C72-4D32-B5BE-7B8657CD4E27}" dt="2017-09-15T13:58:22.905" v="13"/>
          <pc:sldLayoutMkLst>
            <pc:docMk/>
            <pc:sldMasterMk cId="1167046611" sldId="2147483648"/>
            <pc:sldLayoutMk cId="3611820995" sldId="2147483657"/>
          </pc:sldLayoutMkLst>
        </pc:sldLayoutChg>
        <pc:sldLayoutChg chg="setBg">
          <pc:chgData name="Theo Roos" userId="222717e5814001d8" providerId="LiveId" clId="{84904544-3C72-4D32-B5BE-7B8657CD4E27}" dt="2017-09-15T13:58:22.905" v="13"/>
          <pc:sldLayoutMkLst>
            <pc:docMk/>
            <pc:sldMasterMk cId="1167046611" sldId="2147483648"/>
            <pc:sldLayoutMk cId="1424654136" sldId="2147483658"/>
          </pc:sldLayoutMkLst>
        </pc:sldLayoutChg>
        <pc:sldLayoutChg chg="setBg">
          <pc:chgData name="Theo Roos" userId="222717e5814001d8" providerId="LiveId" clId="{84904544-3C72-4D32-B5BE-7B8657CD4E27}" dt="2017-09-15T13:58:22.905" v="13"/>
          <pc:sldLayoutMkLst>
            <pc:docMk/>
            <pc:sldMasterMk cId="1167046611" sldId="2147483648"/>
            <pc:sldLayoutMk cId="1689341776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D273E-AFCF-44E5-8DDD-40420142B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836DD84-1F0A-423F-9140-04EECCB61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F4ED54-0008-45CA-9DB7-95A8CB614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E92-AC95-49D8-ABA6-DA7FBCFED5B1}" type="datetimeFigureOut">
              <a:rPr lang="nl-NL" smtClean="0"/>
              <a:t>2-7-2018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7FFD1B-3F03-4660-84C8-23F0A0AC7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347A8E-B241-4AF3-9111-A01770975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CBE3-4D3A-4CBC-9AB7-1014BD6F3F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3832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C2E5FE-C4D6-42E2-B03D-3D088C02B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5DA2C20-4E56-450A-A8AE-767690791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302439-EB98-4F5F-91FA-9FCB53DBE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E92-AC95-49D8-ABA6-DA7FBCFED5B1}" type="datetimeFigureOut">
              <a:rPr lang="nl-NL" smtClean="0"/>
              <a:t>2-7-2018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4F1877-3028-4385-A85C-7DA6D962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05D375-5113-41DC-9175-88B468E64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CBE3-4D3A-4CBC-9AB7-1014BD6F3F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465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1E1A7D2-AD66-434F-B14F-0C6E5D033F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67F560B-3DD7-4AA9-8614-3F7751556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FB1204-1E10-4CD1-82E4-D166F46AD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E92-AC95-49D8-ABA6-DA7FBCFED5B1}" type="datetimeFigureOut">
              <a:rPr lang="nl-NL" smtClean="0"/>
              <a:t>2-7-2018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A4976A-EE79-4D6D-86A6-EFBCD1CBF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A229BC-9B50-49A9-A99F-5B482FBE2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CBE3-4D3A-4CBC-9AB7-1014BD6F3F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9341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6DD39B-7364-4AC3-914A-2B6AABBD5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4CB9DA-B265-4238-96D7-4266B961E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9389DA-087D-47E1-AE7B-A10B953FB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E92-AC95-49D8-ABA6-DA7FBCFED5B1}" type="datetimeFigureOut">
              <a:rPr lang="nl-NL" smtClean="0"/>
              <a:t>2-7-2018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34494E-1B94-414E-B9FA-1DF023FA7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62BC54-4D63-458F-872D-5299030D4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CBE3-4D3A-4CBC-9AB7-1014BD6F3F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43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8BC4CC-4503-4B0A-A0CF-DA39A0ACE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2220A6C-841F-4681-8F53-0FF148FE5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097DFE-80D5-4626-8ED0-931539D12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E92-AC95-49D8-ABA6-DA7FBCFED5B1}" type="datetimeFigureOut">
              <a:rPr lang="nl-NL" smtClean="0"/>
              <a:t>2-7-2018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D0632F-5111-4776-87AC-C8BBDEDF1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E9AC12-25E1-43B5-9453-0C3B3D641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CBE3-4D3A-4CBC-9AB7-1014BD6F3F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882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28B995-4F2C-4C49-B5DB-1056FD9A8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70C5B7-DE74-42B7-883A-0C45DC2CA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CEC588F-E50A-4E2A-BDB5-CF84DC1A4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63A0FE0-9A38-4206-BAB6-353C2EDB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E92-AC95-49D8-ABA6-DA7FBCFED5B1}" type="datetimeFigureOut">
              <a:rPr lang="nl-NL" smtClean="0"/>
              <a:t>2-7-2018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582F731-5F2B-4F23-8DB0-D209ED3B9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96A09B3-2A6A-4C42-AE58-4E7164E1A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CBE3-4D3A-4CBC-9AB7-1014BD6F3F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0565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B10132-6919-4C58-A622-B70537ADB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7C5E13-70D3-4AA9-AAAD-F10C2CDDF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92FF067-2C96-44D5-9FC9-F2D829411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7C7B7AC-5CD7-45D8-AE52-8E68C972B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D6EEB2C-A93A-4205-9C9C-062ADD0E3B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3DAC014-C0D5-4F19-AE6B-D8BB241A1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E92-AC95-49D8-ABA6-DA7FBCFED5B1}" type="datetimeFigureOut">
              <a:rPr lang="nl-NL" smtClean="0"/>
              <a:t>2-7-2018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5C547D4-2AC8-48DD-99D7-87F34A67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BF628C7-D1C2-4A24-B59D-394DFE3C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CBE3-4D3A-4CBC-9AB7-1014BD6F3F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314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B7D488-9404-462C-A51F-26D40E1F5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A52F8BA-189C-48FD-B403-9E20DDA0B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E92-AC95-49D8-ABA6-DA7FBCFED5B1}" type="datetimeFigureOut">
              <a:rPr lang="nl-NL" smtClean="0"/>
              <a:t>2-7-2018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9A8EE40-3EEB-43C7-A1D7-EE231E5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3C1F38E-BFE1-4626-A779-128917E46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CBE3-4D3A-4CBC-9AB7-1014BD6F3F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673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32D28F4-6F9F-4214-B1C1-5B6E85E4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E92-AC95-49D8-ABA6-DA7FBCFED5B1}" type="datetimeFigureOut">
              <a:rPr lang="nl-NL" smtClean="0"/>
              <a:t>2-7-2018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C7418D5-2384-4799-AEB1-F2813CD03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7BBBE0A-D384-4D2A-9C5B-040829CF5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CBE3-4D3A-4CBC-9AB7-1014BD6F3F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814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CB094E-ED7E-4DFE-B8F3-7B3162450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C49C5E-6E02-454B-9728-07F47D8D2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AC8922C-A83F-4DDE-AC7F-BE26A5B95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03156A3-C7A0-428D-9F99-073E81B1E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E92-AC95-49D8-ABA6-DA7FBCFED5B1}" type="datetimeFigureOut">
              <a:rPr lang="nl-NL" smtClean="0"/>
              <a:t>2-7-2018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9251FDF-3124-47D8-AF01-C0E4A3DD2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D01BAE1-0C25-47B5-8AEC-A59829B1E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CBE3-4D3A-4CBC-9AB7-1014BD6F3F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721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790BCC-7500-455B-A5DA-4C33BB0A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D17987A-8E2E-4D79-9C24-7173901ABD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87C9307-D2EC-4473-A45D-2821B78FF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73BBC49-0CF0-419B-96F6-7E2D58964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E92-AC95-49D8-ABA6-DA7FBCFED5B1}" type="datetimeFigureOut">
              <a:rPr lang="nl-NL" smtClean="0"/>
              <a:t>2-7-2018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5946035-04D2-4CB5-BECD-9C4854F60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F247B0-A520-4914-A3B9-1E20FFB6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9CBE3-4D3A-4CBC-9AB7-1014BD6F3F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1820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539E49B-076F-471E-AD23-0F44EFE10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66C9AC-8506-47B6-8660-AF1C4EE32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67946E-47A6-442B-AC22-21340FB124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5E92-AC95-49D8-ABA6-DA7FBCFED5B1}" type="datetimeFigureOut">
              <a:rPr lang="nl-NL" smtClean="0"/>
              <a:t>2-7-2018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E2377E-6D68-4387-9E1E-9C8D447B48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D8CA2A-1947-4945-BA70-1C6561263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9CBE3-4D3A-4CBC-9AB7-1014BD6F3F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704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fmTWu2yn5Q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7F664-01BF-44C7-A481-3D00251D1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9705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Opties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64AD21-ABBB-4255-9620-FE5132066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70" y="2078037"/>
            <a:ext cx="11697730" cy="3861443"/>
          </a:xfrm>
        </p:spPr>
        <p:txBody>
          <a:bodyPr>
            <a:normAutofit/>
          </a:bodyPr>
          <a:lstStyle/>
          <a:p>
            <a:endParaRPr lang="en-US" b="1" dirty="0"/>
          </a:p>
          <a:p>
            <a:r>
              <a:rPr lang="en-US" b="1" dirty="0" smtClean="0"/>
              <a:t>Tim Simons</a:t>
            </a:r>
          </a:p>
          <a:p>
            <a:r>
              <a:rPr lang="en-US" b="1" dirty="0" err="1" smtClean="0"/>
              <a:t>Trevianum</a:t>
            </a:r>
            <a:r>
              <a:rPr lang="en-US" b="1" dirty="0" smtClean="0"/>
              <a:t> </a:t>
            </a:r>
            <a:r>
              <a:rPr lang="en-US" b="1" dirty="0" err="1" smtClean="0"/>
              <a:t>scholengroep</a:t>
            </a:r>
            <a:r>
              <a:rPr lang="en-US" b="1" dirty="0" smtClean="0"/>
              <a:t>, </a:t>
            </a:r>
            <a:r>
              <a:rPr lang="en-US" b="1" dirty="0" err="1" smtClean="0"/>
              <a:t>Sittard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Henri van den Hout</a:t>
            </a:r>
          </a:p>
          <a:p>
            <a:r>
              <a:rPr lang="en-US" b="1" dirty="0" smtClean="0"/>
              <a:t>Tilburg </a:t>
            </a:r>
            <a:r>
              <a:rPr lang="en-US" b="1" dirty="0"/>
              <a:t>University, Fontys </a:t>
            </a:r>
            <a:r>
              <a:rPr lang="en-US" b="1" dirty="0" err="1"/>
              <a:t>Lerarenopleiding</a:t>
            </a:r>
            <a:r>
              <a:rPr lang="en-US" b="1" dirty="0"/>
              <a:t> </a:t>
            </a:r>
            <a:r>
              <a:rPr lang="en-US" b="1" dirty="0" smtClean="0"/>
              <a:t>Tilburg 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49859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7F664-01BF-44C7-A481-3D00251D1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087" y="1081174"/>
            <a:ext cx="9144000" cy="797053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C</a:t>
            </a:r>
            <a:r>
              <a:rPr lang="en-US" b="1" dirty="0" err="1" smtClean="0">
                <a:solidFill>
                  <a:srgbClr val="FF0000"/>
                </a:solidFill>
              </a:rPr>
              <a:t>onsequenties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64AD21-ABBB-4255-9620-FE5132066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70" y="2078037"/>
            <a:ext cx="11697730" cy="404567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Sammy </a:t>
            </a:r>
            <a:r>
              <a:rPr lang="en-US" b="1" dirty="0" err="1" smtClean="0"/>
              <a:t>heeft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$ 5.000 </a:t>
            </a:r>
            <a:r>
              <a:rPr lang="en-US" b="1" dirty="0" err="1" smtClean="0"/>
              <a:t>kosten</a:t>
            </a:r>
            <a:endParaRPr lang="en-US" b="1" dirty="0" smtClean="0"/>
          </a:p>
          <a:p>
            <a:pPr algn="l"/>
            <a:r>
              <a:rPr lang="en-US" b="1" dirty="0" smtClean="0"/>
              <a:t>Suzie </a:t>
            </a:r>
            <a:r>
              <a:rPr lang="en-US" b="1" dirty="0" err="1" smtClean="0"/>
              <a:t>heeft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$ 5.000 </a:t>
            </a:r>
            <a:r>
              <a:rPr lang="en-US" b="1" dirty="0" err="1" smtClean="0"/>
              <a:t>opbrengsten</a:t>
            </a:r>
            <a:endParaRPr lang="en-US" b="1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540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7F664-01BF-44C7-A481-3D00251D1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0602097" cy="79705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Scenario 1: Huis </a:t>
            </a:r>
            <a:r>
              <a:rPr lang="en-US" b="1" dirty="0" err="1" smtClean="0">
                <a:solidFill>
                  <a:srgbClr val="FF0000"/>
                </a:solidFill>
              </a:rPr>
              <a:t>stijgt</a:t>
            </a:r>
            <a:r>
              <a:rPr lang="en-US" b="1" dirty="0" smtClean="0">
                <a:solidFill>
                  <a:srgbClr val="FF0000"/>
                </a:solidFill>
              </a:rPr>
              <a:t> in </a:t>
            </a:r>
            <a:r>
              <a:rPr lang="en-US" b="1" dirty="0" err="1" smtClean="0">
                <a:solidFill>
                  <a:srgbClr val="FF0000"/>
                </a:solidFill>
              </a:rPr>
              <a:t>waarde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64AD21-ABBB-4255-9620-FE5132066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70" y="2078037"/>
            <a:ext cx="11697730" cy="4045672"/>
          </a:xfrm>
        </p:spPr>
        <p:txBody>
          <a:bodyPr>
            <a:normAutofit/>
          </a:bodyPr>
          <a:lstStyle/>
          <a:p>
            <a:pPr algn="l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9416"/>
            <a:ext cx="12192000" cy="513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7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7F664-01BF-44C7-A481-3D00251D1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087" y="1081174"/>
            <a:ext cx="9144000" cy="79705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Consequenties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voor</a:t>
            </a:r>
            <a:r>
              <a:rPr lang="en-US" b="1" dirty="0" smtClean="0">
                <a:solidFill>
                  <a:srgbClr val="FF0000"/>
                </a:solidFill>
              </a:rPr>
              <a:t> Sammy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64AD21-ABBB-4255-9620-FE5132066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70" y="2078037"/>
            <a:ext cx="11697730" cy="404567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 smtClean="0"/>
              <a:t>Sammy </a:t>
            </a:r>
            <a:r>
              <a:rPr lang="en-US" b="1" dirty="0" err="1" smtClean="0"/>
              <a:t>maakt</a:t>
            </a:r>
            <a:r>
              <a:rPr lang="en-US" b="1" dirty="0" smtClean="0"/>
              <a:t> </a:t>
            </a:r>
            <a:r>
              <a:rPr lang="en-US" b="1" dirty="0" err="1" smtClean="0"/>
              <a:t>gebruik</a:t>
            </a:r>
            <a:r>
              <a:rPr lang="en-US" b="1" dirty="0" smtClean="0"/>
              <a:t> van </a:t>
            </a:r>
            <a:r>
              <a:rPr lang="en-US" b="1" dirty="0" err="1" smtClean="0"/>
              <a:t>zijn</a:t>
            </a:r>
            <a:r>
              <a:rPr lang="en-US" b="1" dirty="0" smtClean="0"/>
              <a:t> </a:t>
            </a:r>
            <a:r>
              <a:rPr lang="en-US" b="1" dirty="0" err="1" smtClean="0"/>
              <a:t>recht</a:t>
            </a:r>
            <a:r>
              <a:rPr lang="en-US" b="1" dirty="0" smtClean="0"/>
              <a:t> om </a:t>
            </a:r>
            <a:r>
              <a:rPr lang="en-US" b="1" dirty="0" err="1" smtClean="0"/>
              <a:t>voor</a:t>
            </a:r>
            <a:r>
              <a:rPr lang="en-US" b="1" dirty="0" smtClean="0"/>
              <a:t> $ 500.000 het huis </a:t>
            </a:r>
            <a:r>
              <a:rPr lang="en-US" b="1" dirty="0" err="1" smtClean="0"/>
              <a:t>te</a:t>
            </a:r>
            <a:r>
              <a:rPr lang="en-US" b="1" dirty="0" smtClean="0"/>
              <a:t> </a:t>
            </a:r>
            <a:r>
              <a:rPr lang="en-US" b="1" dirty="0" err="1" smtClean="0"/>
              <a:t>kopen</a:t>
            </a:r>
            <a:r>
              <a:rPr lang="en-US" b="1" dirty="0" smtClean="0"/>
              <a:t>. </a:t>
            </a:r>
          </a:p>
          <a:p>
            <a:pPr algn="l"/>
            <a:r>
              <a:rPr lang="en-US" b="1" dirty="0" smtClean="0"/>
              <a:t>Het huis is $ 600.000 </a:t>
            </a:r>
            <a:r>
              <a:rPr lang="en-US" b="1" dirty="0" err="1" smtClean="0"/>
              <a:t>waard</a:t>
            </a:r>
            <a:r>
              <a:rPr lang="en-US" b="1" dirty="0" smtClean="0"/>
              <a:t>.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err="1" smtClean="0"/>
              <a:t>Opbrengsten</a:t>
            </a:r>
            <a:endParaRPr lang="en-US" b="1" dirty="0" smtClean="0"/>
          </a:p>
          <a:p>
            <a:pPr algn="l"/>
            <a:r>
              <a:rPr lang="en-US" b="1" dirty="0" smtClean="0"/>
              <a:t>	</a:t>
            </a:r>
            <a:r>
              <a:rPr lang="en-US" b="1" dirty="0" err="1" smtClean="0"/>
              <a:t>Huidige</a:t>
            </a:r>
            <a:r>
              <a:rPr lang="en-US" b="1" dirty="0" smtClean="0"/>
              <a:t> </a:t>
            </a:r>
            <a:r>
              <a:rPr lang="en-US" b="1" dirty="0" err="1" smtClean="0"/>
              <a:t>opbrengstwaarde</a:t>
            </a:r>
            <a:r>
              <a:rPr lang="en-US" b="1" dirty="0" smtClean="0"/>
              <a:t> huis				$ 600.000</a:t>
            </a:r>
          </a:p>
          <a:p>
            <a:pPr algn="l"/>
            <a:r>
              <a:rPr lang="en-US" b="1" dirty="0" smtClean="0"/>
              <a:t>AF: </a:t>
            </a:r>
            <a:r>
              <a:rPr lang="en-US" b="1" dirty="0" err="1" smtClean="0"/>
              <a:t>Kosten</a:t>
            </a:r>
            <a:endParaRPr lang="en-US" b="1" dirty="0" smtClean="0"/>
          </a:p>
          <a:p>
            <a:pPr algn="l"/>
            <a:r>
              <a:rPr lang="en-US" b="1" dirty="0" smtClean="0"/>
              <a:t>	</a:t>
            </a:r>
            <a:r>
              <a:rPr lang="en-US" b="1" dirty="0" err="1" smtClean="0"/>
              <a:t>Inkoopwaarde</a:t>
            </a:r>
            <a:r>
              <a:rPr lang="en-US" b="1" dirty="0" smtClean="0"/>
              <a:t> huis			$ 500.000</a:t>
            </a:r>
          </a:p>
          <a:p>
            <a:pPr algn="l"/>
            <a:r>
              <a:rPr lang="en-US" b="1" dirty="0" smtClean="0"/>
              <a:t>	</a:t>
            </a:r>
            <a:r>
              <a:rPr lang="en-US" b="1" dirty="0" err="1" smtClean="0"/>
              <a:t>Gekochte</a:t>
            </a:r>
            <a:r>
              <a:rPr lang="en-US" b="1" dirty="0" smtClean="0"/>
              <a:t> call </a:t>
            </a:r>
            <a:r>
              <a:rPr lang="en-US" b="1" dirty="0" err="1" smtClean="0"/>
              <a:t>optie</a:t>
            </a:r>
            <a:r>
              <a:rPr lang="en-US" b="1" dirty="0" smtClean="0"/>
              <a:t>			</a:t>
            </a:r>
            <a:r>
              <a:rPr lang="en-US" b="1" u="sng" dirty="0" smtClean="0"/>
              <a:t>$      5.000</a:t>
            </a:r>
          </a:p>
          <a:p>
            <a:pPr algn="l"/>
            <a:r>
              <a:rPr lang="en-US" b="1" dirty="0"/>
              <a:t>	</a:t>
            </a:r>
            <a:r>
              <a:rPr lang="en-US" b="1" dirty="0" smtClean="0"/>
              <a:t>							</a:t>
            </a:r>
            <a:r>
              <a:rPr lang="en-US" b="1" u="sng" dirty="0" smtClean="0"/>
              <a:t>$ 505.000</a:t>
            </a:r>
            <a:endParaRPr lang="en-US" b="1" u="sng" dirty="0"/>
          </a:p>
          <a:p>
            <a:pPr algn="l"/>
            <a:r>
              <a:rPr lang="en-US" b="1" dirty="0" err="1" smtClean="0"/>
              <a:t>Resultaat</a:t>
            </a:r>
            <a:r>
              <a:rPr lang="en-US" b="1" dirty="0" smtClean="0"/>
              <a:t> 							</a:t>
            </a:r>
            <a:r>
              <a:rPr lang="en-US" b="1" dirty="0" smtClean="0">
                <a:solidFill>
                  <a:srgbClr val="00B050"/>
                </a:solidFill>
              </a:rPr>
              <a:t>$   95.000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616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7F664-01BF-44C7-A481-3D00251D1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087" y="1081174"/>
            <a:ext cx="9144000" cy="79705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Consequenties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voor</a:t>
            </a:r>
            <a:r>
              <a:rPr lang="en-US" b="1" dirty="0" smtClean="0">
                <a:solidFill>
                  <a:srgbClr val="FF0000"/>
                </a:solidFill>
              </a:rPr>
              <a:t> Suzie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64AD21-ABBB-4255-9620-FE5132066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70" y="2078037"/>
            <a:ext cx="11697730" cy="404567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Suzie </a:t>
            </a:r>
            <a:r>
              <a:rPr lang="en-US" b="1" dirty="0" err="1" smtClean="0"/>
              <a:t>verkoopt</a:t>
            </a:r>
            <a:r>
              <a:rPr lang="en-US" b="1" dirty="0" smtClean="0"/>
              <a:t> </a:t>
            </a:r>
            <a:r>
              <a:rPr lang="en-US" b="1" dirty="0" err="1" smtClean="0"/>
              <a:t>voor</a:t>
            </a:r>
            <a:r>
              <a:rPr lang="en-US" b="1" dirty="0" smtClean="0"/>
              <a:t> $ 500.000 het huis </a:t>
            </a:r>
            <a:r>
              <a:rPr lang="en-US" b="1" dirty="0" err="1" smtClean="0"/>
              <a:t>en</a:t>
            </a:r>
            <a:r>
              <a:rPr lang="en-US" b="1" dirty="0" smtClean="0"/>
              <a:t> </a:t>
            </a:r>
            <a:r>
              <a:rPr lang="en-US" b="1" dirty="0" err="1" smtClean="0"/>
              <a:t>heeft</a:t>
            </a:r>
            <a:r>
              <a:rPr lang="en-US" b="1" dirty="0" smtClean="0"/>
              <a:t> de </a:t>
            </a:r>
            <a:r>
              <a:rPr lang="en-US" b="1" dirty="0" err="1" smtClean="0"/>
              <a:t>opbrengst</a:t>
            </a:r>
            <a:r>
              <a:rPr lang="en-US" b="1" dirty="0" smtClean="0"/>
              <a:t> van de </a:t>
            </a:r>
            <a:r>
              <a:rPr lang="en-US" b="1" dirty="0" err="1" smtClean="0"/>
              <a:t>verkochte</a:t>
            </a:r>
            <a:r>
              <a:rPr lang="en-US" b="1" dirty="0" smtClean="0"/>
              <a:t> call </a:t>
            </a:r>
            <a:r>
              <a:rPr lang="en-US" b="1" dirty="0" err="1" smtClean="0"/>
              <a:t>optie</a:t>
            </a:r>
            <a:r>
              <a:rPr lang="en-US" b="1" dirty="0" smtClean="0"/>
              <a:t>. 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err="1" smtClean="0"/>
              <a:t>Opbrengsten</a:t>
            </a:r>
            <a:endParaRPr lang="en-US" b="1" dirty="0" smtClean="0"/>
          </a:p>
          <a:p>
            <a:pPr algn="l"/>
            <a:r>
              <a:rPr lang="en-US" b="1" dirty="0"/>
              <a:t>	</a:t>
            </a:r>
            <a:r>
              <a:rPr lang="en-US" b="1" dirty="0" err="1" smtClean="0"/>
              <a:t>Verkochte</a:t>
            </a:r>
            <a:r>
              <a:rPr lang="en-US" b="1" dirty="0" smtClean="0"/>
              <a:t> call </a:t>
            </a:r>
            <a:r>
              <a:rPr lang="en-US" b="1" dirty="0" err="1" smtClean="0"/>
              <a:t>optie</a:t>
            </a:r>
            <a:r>
              <a:rPr lang="en-US" b="1" dirty="0" smtClean="0"/>
              <a:t>					$      5.000</a:t>
            </a:r>
          </a:p>
          <a:p>
            <a:pPr algn="l"/>
            <a:r>
              <a:rPr lang="en-US" b="1" dirty="0" smtClean="0"/>
              <a:t>AF: </a:t>
            </a:r>
            <a:r>
              <a:rPr lang="en-US" b="1" dirty="0" err="1" smtClean="0"/>
              <a:t>Kosten</a:t>
            </a:r>
            <a:endParaRPr lang="en-US" b="1" dirty="0" smtClean="0"/>
          </a:p>
          <a:p>
            <a:pPr algn="l"/>
            <a:r>
              <a:rPr lang="en-US" b="1" dirty="0" smtClean="0"/>
              <a:t>	</a:t>
            </a:r>
            <a:r>
              <a:rPr lang="en-US" b="1" dirty="0" err="1" smtClean="0"/>
              <a:t>geen</a:t>
            </a:r>
            <a:r>
              <a:rPr lang="en-US" b="1" dirty="0" smtClean="0"/>
              <a:t>							</a:t>
            </a:r>
            <a:r>
              <a:rPr lang="en-US" b="1" u="sng" dirty="0" smtClean="0"/>
              <a:t>$              0</a:t>
            </a:r>
            <a:endParaRPr lang="en-US" b="1" u="sng" dirty="0"/>
          </a:p>
          <a:p>
            <a:pPr algn="l"/>
            <a:r>
              <a:rPr lang="en-US" b="1" dirty="0" err="1" smtClean="0"/>
              <a:t>Resultaat</a:t>
            </a:r>
            <a:r>
              <a:rPr lang="en-US" b="1" dirty="0" smtClean="0"/>
              <a:t> 							</a:t>
            </a:r>
            <a:r>
              <a:rPr lang="en-US" b="1" dirty="0" smtClean="0">
                <a:solidFill>
                  <a:srgbClr val="00B050"/>
                </a:solidFill>
              </a:rPr>
              <a:t>$  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    5.000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251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7F664-01BF-44C7-A481-3D00251D1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087" y="1081174"/>
            <a:ext cx="9144000" cy="79705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Consequenties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voor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beiden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64AD21-ABBB-4255-9620-FE5132066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70" y="2078037"/>
            <a:ext cx="11697730" cy="404567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Suzie			</a:t>
            </a:r>
            <a:r>
              <a:rPr lang="en-US" b="1" dirty="0" smtClean="0">
                <a:solidFill>
                  <a:srgbClr val="00B050"/>
                </a:solidFill>
              </a:rPr>
              <a:t>$     5.000</a:t>
            </a:r>
          </a:p>
          <a:p>
            <a:pPr algn="l"/>
            <a:r>
              <a:rPr lang="en-US" b="1" dirty="0" smtClean="0"/>
              <a:t>Sammy</a:t>
            </a:r>
            <a:r>
              <a:rPr lang="en-US" b="1" dirty="0" smtClean="0">
                <a:solidFill>
                  <a:srgbClr val="00B050"/>
                </a:solidFill>
              </a:rPr>
              <a:t>		</a:t>
            </a:r>
            <a:r>
              <a:rPr lang="en-US" b="1" u="sng" dirty="0" smtClean="0">
                <a:solidFill>
                  <a:srgbClr val="00B050"/>
                </a:solidFill>
              </a:rPr>
              <a:t>$   95.000</a:t>
            </a:r>
          </a:p>
          <a:p>
            <a:pPr algn="l"/>
            <a:r>
              <a:rPr lang="en-US" b="1" dirty="0" err="1" smtClean="0"/>
              <a:t>Beiden</a:t>
            </a:r>
            <a:r>
              <a:rPr lang="en-US" b="1" dirty="0" smtClean="0">
                <a:solidFill>
                  <a:srgbClr val="00B050"/>
                </a:solidFill>
              </a:rPr>
              <a:t>			$ 100.000</a:t>
            </a:r>
          </a:p>
          <a:p>
            <a:pPr algn="l"/>
            <a:endParaRPr lang="en-US" b="1" dirty="0" smtClean="0">
              <a:solidFill>
                <a:srgbClr val="00B050"/>
              </a:solidFill>
            </a:endParaRPr>
          </a:p>
          <a:p>
            <a:pPr algn="l"/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bedrag</a:t>
            </a:r>
            <a:r>
              <a:rPr lang="en-US" dirty="0" smtClean="0"/>
              <a:t> is </a:t>
            </a:r>
            <a:r>
              <a:rPr lang="en-US" dirty="0" err="1" smtClean="0"/>
              <a:t>gelijk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de </a:t>
            </a:r>
            <a:r>
              <a:rPr lang="en-US" dirty="0" err="1" smtClean="0"/>
              <a:t>waardestijging</a:t>
            </a:r>
            <a:r>
              <a:rPr lang="en-US" dirty="0" smtClean="0"/>
              <a:t> van het huis.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530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7F664-01BF-44C7-A481-3D00251D1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9705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Scenario 2: Huis </a:t>
            </a:r>
            <a:r>
              <a:rPr lang="en-US" b="1" dirty="0" err="1" smtClean="0">
                <a:solidFill>
                  <a:srgbClr val="FF0000"/>
                </a:solidFill>
              </a:rPr>
              <a:t>daalt</a:t>
            </a:r>
            <a:r>
              <a:rPr lang="en-US" b="1" dirty="0" smtClean="0">
                <a:solidFill>
                  <a:srgbClr val="FF0000"/>
                </a:solidFill>
              </a:rPr>
              <a:t> in </a:t>
            </a:r>
            <a:r>
              <a:rPr lang="en-US" b="1" dirty="0" err="1" smtClean="0">
                <a:solidFill>
                  <a:srgbClr val="FF0000"/>
                </a:solidFill>
              </a:rPr>
              <a:t>waarde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64AD21-ABBB-4255-9620-FE5132066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70" y="2078037"/>
            <a:ext cx="11697730" cy="404567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x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5426"/>
            <a:ext cx="12192000" cy="611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2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7F664-01BF-44C7-A481-3D00251D1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087" y="1081174"/>
            <a:ext cx="9144000" cy="79705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Consequenties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voor</a:t>
            </a:r>
            <a:r>
              <a:rPr lang="en-US" b="1" dirty="0" smtClean="0">
                <a:solidFill>
                  <a:srgbClr val="FF0000"/>
                </a:solidFill>
              </a:rPr>
              <a:t> Sammy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64AD21-ABBB-4255-9620-FE5132066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70" y="2078037"/>
            <a:ext cx="11697730" cy="404567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Sammy </a:t>
            </a:r>
            <a:r>
              <a:rPr lang="en-US" b="1" dirty="0" err="1" smtClean="0"/>
              <a:t>maakt</a:t>
            </a:r>
            <a:r>
              <a:rPr lang="en-US" b="1" dirty="0" smtClean="0"/>
              <a:t> </a:t>
            </a:r>
            <a:r>
              <a:rPr lang="en-US" b="1" dirty="0" err="1" smtClean="0"/>
              <a:t>geen</a:t>
            </a:r>
            <a:r>
              <a:rPr lang="en-US" b="1" dirty="0" smtClean="0"/>
              <a:t> </a:t>
            </a:r>
            <a:r>
              <a:rPr lang="en-US" b="1" dirty="0" err="1" smtClean="0"/>
              <a:t>gebruik</a:t>
            </a:r>
            <a:r>
              <a:rPr lang="en-US" b="1" dirty="0" smtClean="0"/>
              <a:t> van </a:t>
            </a:r>
            <a:r>
              <a:rPr lang="en-US" b="1" dirty="0" err="1" smtClean="0"/>
              <a:t>zijn</a:t>
            </a:r>
            <a:r>
              <a:rPr lang="en-US" b="1" dirty="0" smtClean="0"/>
              <a:t> </a:t>
            </a:r>
            <a:r>
              <a:rPr lang="en-US" b="1" dirty="0" err="1" smtClean="0"/>
              <a:t>kooprecht</a:t>
            </a:r>
            <a:r>
              <a:rPr lang="en-US" b="1" dirty="0" smtClean="0"/>
              <a:t>.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err="1" smtClean="0"/>
              <a:t>Opbrengsten</a:t>
            </a:r>
            <a:endParaRPr lang="en-US" b="1" dirty="0" smtClean="0"/>
          </a:p>
          <a:p>
            <a:pPr algn="l"/>
            <a:r>
              <a:rPr lang="en-US" b="1" dirty="0" smtClean="0"/>
              <a:t>	</a:t>
            </a:r>
            <a:r>
              <a:rPr lang="en-US" b="1" dirty="0" err="1" smtClean="0"/>
              <a:t>Geen</a:t>
            </a:r>
            <a:r>
              <a:rPr lang="en-US" b="1" dirty="0" smtClean="0"/>
              <a:t>							$ 	  0</a:t>
            </a:r>
          </a:p>
          <a:p>
            <a:pPr algn="l"/>
            <a:r>
              <a:rPr lang="en-US" b="1" dirty="0" smtClean="0"/>
              <a:t>AF: </a:t>
            </a:r>
            <a:r>
              <a:rPr lang="en-US" b="1" dirty="0" err="1" smtClean="0"/>
              <a:t>Kosten</a:t>
            </a:r>
            <a:endParaRPr lang="en-US" b="1" dirty="0" smtClean="0"/>
          </a:p>
          <a:p>
            <a:pPr algn="l"/>
            <a:r>
              <a:rPr lang="en-US" b="1" dirty="0" smtClean="0"/>
              <a:t>	</a:t>
            </a:r>
            <a:r>
              <a:rPr lang="en-US" b="1" dirty="0" err="1" smtClean="0"/>
              <a:t>Gekochte</a:t>
            </a:r>
            <a:r>
              <a:rPr lang="en-US" b="1" dirty="0" smtClean="0"/>
              <a:t> call </a:t>
            </a:r>
            <a:r>
              <a:rPr lang="en-US" b="1" dirty="0" err="1" smtClean="0"/>
              <a:t>optie</a:t>
            </a:r>
            <a:r>
              <a:rPr lang="en-US" b="1" dirty="0" smtClean="0"/>
              <a:t>					</a:t>
            </a:r>
            <a:r>
              <a:rPr lang="en-US" b="1" u="sng" dirty="0" smtClean="0"/>
              <a:t>$      5.000</a:t>
            </a:r>
          </a:p>
          <a:p>
            <a:pPr algn="l"/>
            <a:r>
              <a:rPr lang="en-US" b="1" dirty="0" err="1" smtClean="0"/>
              <a:t>Resultaat</a:t>
            </a:r>
            <a:r>
              <a:rPr lang="en-US" b="1" dirty="0" smtClean="0"/>
              <a:t>						      </a:t>
            </a:r>
            <a:r>
              <a:rPr lang="en-US" b="1" dirty="0" smtClean="0">
                <a:solidFill>
                  <a:srgbClr val="FF0000"/>
                </a:solidFill>
              </a:rPr>
              <a:t>-/-	$      5.000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334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7F664-01BF-44C7-A481-3D00251D1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087" y="1081174"/>
            <a:ext cx="9144000" cy="79705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Consequenties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voor</a:t>
            </a:r>
            <a:r>
              <a:rPr lang="en-US" b="1" dirty="0" smtClean="0">
                <a:solidFill>
                  <a:srgbClr val="FF0000"/>
                </a:solidFill>
              </a:rPr>
              <a:t> Suzie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64AD21-ABBB-4255-9620-FE5132066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70" y="2078037"/>
            <a:ext cx="11697730" cy="404567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Suzie </a:t>
            </a:r>
            <a:r>
              <a:rPr lang="en-US" b="1" dirty="0" err="1" smtClean="0"/>
              <a:t>verkoopt</a:t>
            </a:r>
            <a:r>
              <a:rPr lang="en-US" b="1" dirty="0" smtClean="0"/>
              <a:t> het huis </a:t>
            </a:r>
            <a:r>
              <a:rPr lang="en-US" b="1" dirty="0" err="1" smtClean="0"/>
              <a:t>niet</a:t>
            </a:r>
            <a:r>
              <a:rPr lang="en-US" b="1" dirty="0" smtClean="0"/>
              <a:t>. 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err="1" smtClean="0"/>
              <a:t>Opbrengsten</a:t>
            </a:r>
            <a:endParaRPr lang="en-US" b="1" dirty="0" smtClean="0"/>
          </a:p>
          <a:p>
            <a:pPr algn="l"/>
            <a:r>
              <a:rPr lang="en-US" b="1" dirty="0" smtClean="0"/>
              <a:t>	</a:t>
            </a:r>
            <a:r>
              <a:rPr lang="en-US" b="1" dirty="0" err="1" smtClean="0"/>
              <a:t>Verkochte</a:t>
            </a:r>
            <a:r>
              <a:rPr lang="en-US" b="1" dirty="0" smtClean="0"/>
              <a:t> call </a:t>
            </a:r>
            <a:r>
              <a:rPr lang="en-US" b="1" dirty="0" err="1" smtClean="0"/>
              <a:t>optie</a:t>
            </a:r>
            <a:r>
              <a:rPr lang="en-US" b="1" dirty="0" smtClean="0"/>
              <a:t>					$      5.000</a:t>
            </a:r>
          </a:p>
          <a:p>
            <a:pPr algn="l"/>
            <a:r>
              <a:rPr lang="en-US" b="1" dirty="0" smtClean="0"/>
              <a:t>AF: </a:t>
            </a:r>
            <a:r>
              <a:rPr lang="en-US" b="1" dirty="0" err="1" smtClean="0"/>
              <a:t>Kosten</a:t>
            </a:r>
            <a:endParaRPr lang="en-US" b="1" dirty="0" smtClean="0"/>
          </a:p>
          <a:p>
            <a:pPr algn="l"/>
            <a:r>
              <a:rPr lang="en-US" b="1" dirty="0" smtClean="0"/>
              <a:t>	</a:t>
            </a:r>
            <a:r>
              <a:rPr lang="en-US" b="1" dirty="0" err="1" smtClean="0"/>
              <a:t>Geen</a:t>
            </a:r>
            <a:r>
              <a:rPr lang="en-US" b="1" dirty="0" smtClean="0"/>
              <a:t>							</a:t>
            </a:r>
            <a:r>
              <a:rPr lang="en-US" b="1" u="sng" dirty="0" smtClean="0"/>
              <a:t>$              0</a:t>
            </a:r>
            <a:endParaRPr lang="en-US" b="1" u="sng" dirty="0"/>
          </a:p>
          <a:p>
            <a:pPr algn="l"/>
            <a:r>
              <a:rPr lang="en-US" b="1" dirty="0" err="1" smtClean="0"/>
              <a:t>Resultaat</a:t>
            </a:r>
            <a:r>
              <a:rPr lang="en-US" b="1" dirty="0" smtClean="0"/>
              <a:t> 							</a:t>
            </a:r>
            <a:r>
              <a:rPr lang="en-US" b="1" dirty="0" smtClean="0">
                <a:solidFill>
                  <a:srgbClr val="00B050"/>
                </a:solidFill>
              </a:rPr>
              <a:t>$       5.000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825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7F664-01BF-44C7-A481-3D00251D1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087" y="1081174"/>
            <a:ext cx="9144000" cy="79705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Consequenties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voor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beiden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64AD21-ABBB-4255-9620-FE5132066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70" y="2078037"/>
            <a:ext cx="11697730" cy="404567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Suzie			</a:t>
            </a:r>
            <a:r>
              <a:rPr lang="en-US" b="1" dirty="0" smtClean="0">
                <a:solidFill>
                  <a:srgbClr val="00B050"/>
                </a:solidFill>
              </a:rPr>
              <a:t>$     5.000</a:t>
            </a:r>
          </a:p>
          <a:p>
            <a:pPr algn="l"/>
            <a:r>
              <a:rPr lang="en-US" b="1" dirty="0" smtClean="0"/>
              <a:t>Sammy</a:t>
            </a:r>
            <a:r>
              <a:rPr lang="en-US" b="1" dirty="0" smtClean="0">
                <a:solidFill>
                  <a:srgbClr val="00B050"/>
                </a:solidFill>
              </a:rPr>
              <a:t>		</a:t>
            </a:r>
            <a:r>
              <a:rPr lang="en-US" b="1" u="sng" dirty="0" smtClean="0">
                <a:solidFill>
                  <a:srgbClr val="FF0000"/>
                </a:solidFill>
              </a:rPr>
              <a:t>$     5.000</a:t>
            </a:r>
          </a:p>
          <a:p>
            <a:pPr algn="l"/>
            <a:r>
              <a:rPr lang="en-US" b="1" dirty="0" err="1" smtClean="0"/>
              <a:t>Beiden</a:t>
            </a:r>
            <a:r>
              <a:rPr lang="en-US" b="1" dirty="0" smtClean="0">
                <a:solidFill>
                  <a:srgbClr val="00B050"/>
                </a:solidFill>
              </a:rPr>
              <a:t>			$             0</a:t>
            </a:r>
          </a:p>
          <a:p>
            <a:pPr algn="l"/>
            <a:endParaRPr lang="en-US" b="1" dirty="0" smtClean="0">
              <a:solidFill>
                <a:srgbClr val="00B050"/>
              </a:solidFill>
            </a:endParaRPr>
          </a:p>
          <a:p>
            <a:pPr algn="l"/>
            <a:r>
              <a:rPr lang="en-US" b="1" dirty="0" smtClean="0"/>
              <a:t>Suzie zit met </a:t>
            </a:r>
            <a:r>
              <a:rPr lang="en-US" b="1" dirty="0" err="1" smtClean="0"/>
              <a:t>een</a:t>
            </a:r>
            <a:r>
              <a:rPr lang="en-US" b="1" dirty="0" smtClean="0"/>
              <a:t> huis </a:t>
            </a:r>
            <a:r>
              <a:rPr lang="en-US" b="1" dirty="0" err="1" smtClean="0"/>
              <a:t>dat</a:t>
            </a:r>
            <a:r>
              <a:rPr lang="en-US" b="1" dirty="0" smtClean="0"/>
              <a:t> $ 100.000 in </a:t>
            </a:r>
            <a:r>
              <a:rPr lang="en-US" b="1" dirty="0" err="1" smtClean="0"/>
              <a:t>waarde</a:t>
            </a:r>
            <a:r>
              <a:rPr lang="en-US" b="1" dirty="0" smtClean="0"/>
              <a:t> is </a:t>
            </a:r>
            <a:r>
              <a:rPr lang="en-US" b="1" dirty="0" err="1" smtClean="0"/>
              <a:t>gezakt</a:t>
            </a:r>
            <a:r>
              <a:rPr lang="en-US" b="1" dirty="0" smtClean="0"/>
              <a:t>, maar </a:t>
            </a:r>
            <a:r>
              <a:rPr lang="en-US" b="1" dirty="0" err="1" smtClean="0"/>
              <a:t>dat</a:t>
            </a:r>
            <a:r>
              <a:rPr lang="en-US" b="1" dirty="0" smtClean="0"/>
              <a:t> was </a:t>
            </a:r>
            <a:r>
              <a:rPr lang="en-US" b="1" dirty="0" err="1" smtClean="0"/>
              <a:t>zonder</a:t>
            </a:r>
            <a:r>
              <a:rPr lang="en-US" b="1" dirty="0" smtClean="0"/>
              <a:t> de </a:t>
            </a:r>
            <a:r>
              <a:rPr lang="en-US" b="1" dirty="0" err="1" smtClean="0"/>
              <a:t>verkoop</a:t>
            </a:r>
            <a:r>
              <a:rPr lang="en-US" b="1" dirty="0" smtClean="0"/>
              <a:t> van de call </a:t>
            </a:r>
            <a:r>
              <a:rPr lang="en-US" b="1" dirty="0" err="1" smtClean="0"/>
              <a:t>optie</a:t>
            </a:r>
            <a:r>
              <a:rPr lang="en-US" b="1" dirty="0" smtClean="0"/>
              <a:t> </a:t>
            </a:r>
            <a:r>
              <a:rPr lang="en-US" b="1" dirty="0" err="1" smtClean="0"/>
              <a:t>ook</a:t>
            </a:r>
            <a:r>
              <a:rPr lang="en-US" b="1" dirty="0" smtClean="0"/>
              <a:t> </a:t>
            </a:r>
            <a:r>
              <a:rPr lang="en-US" b="1" dirty="0" err="1" smtClean="0"/>
              <a:t>gebeurd</a:t>
            </a:r>
            <a:r>
              <a:rPr lang="en-US" b="1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386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7F664-01BF-44C7-A481-3D00251D1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92" y="1122363"/>
            <a:ext cx="11887200" cy="79705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Scenatio</a:t>
            </a:r>
            <a:r>
              <a:rPr lang="en-US" b="1" dirty="0" smtClean="0">
                <a:solidFill>
                  <a:srgbClr val="FF0000"/>
                </a:solidFill>
              </a:rPr>
              <a:t> 3: </a:t>
            </a:r>
            <a:r>
              <a:rPr lang="en-US" b="1" dirty="0" err="1" smtClean="0">
                <a:solidFill>
                  <a:srgbClr val="FF0000"/>
                </a:solidFill>
              </a:rPr>
              <a:t>Waarde</a:t>
            </a:r>
            <a:r>
              <a:rPr lang="en-US" b="1" dirty="0" smtClean="0">
                <a:solidFill>
                  <a:srgbClr val="FF0000"/>
                </a:solidFill>
              </a:rPr>
              <a:t> huis </a:t>
            </a:r>
            <a:r>
              <a:rPr lang="en-US" b="1" dirty="0" err="1" smtClean="0">
                <a:solidFill>
                  <a:srgbClr val="FF0000"/>
                </a:solidFill>
              </a:rPr>
              <a:t>verandert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niet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64AD21-ABBB-4255-9620-FE5132066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70" y="2078037"/>
            <a:ext cx="11697730" cy="404567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x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9416"/>
            <a:ext cx="12192000" cy="571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9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7F664-01BF-44C7-A481-3D00251D1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9705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Programma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64AD21-ABBB-4255-9620-FE5132066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70" y="2078037"/>
            <a:ext cx="11697730" cy="3861443"/>
          </a:xfrm>
        </p:spPr>
        <p:txBody>
          <a:bodyPr/>
          <a:lstStyle/>
          <a:p>
            <a:pPr algn="l"/>
            <a:r>
              <a:rPr lang="en-US" b="1" dirty="0" smtClean="0"/>
              <a:t>15 </a:t>
            </a:r>
            <a:r>
              <a:rPr lang="en-US" b="1" dirty="0" err="1" smtClean="0"/>
              <a:t>minuten</a:t>
            </a:r>
            <a:r>
              <a:rPr lang="en-US" b="1" dirty="0" smtClean="0"/>
              <a:t>	Welkom, </a:t>
            </a:r>
            <a:r>
              <a:rPr lang="en-US" b="1" dirty="0" err="1" smtClean="0"/>
              <a:t>inleiding</a:t>
            </a:r>
            <a:r>
              <a:rPr lang="en-US" b="1" dirty="0" smtClean="0"/>
              <a:t> 		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20 </a:t>
            </a:r>
            <a:r>
              <a:rPr lang="en-US" b="1" dirty="0" err="1" smtClean="0"/>
              <a:t>minuten</a:t>
            </a:r>
            <a:r>
              <a:rPr lang="en-US" b="1" dirty="0" smtClean="0"/>
              <a:t>	</a:t>
            </a:r>
            <a:r>
              <a:rPr lang="en-US" b="1" dirty="0" err="1" smtClean="0"/>
              <a:t>Maken</a:t>
            </a:r>
            <a:r>
              <a:rPr lang="en-US" b="1" dirty="0" smtClean="0"/>
              <a:t> van </a:t>
            </a:r>
            <a:r>
              <a:rPr lang="en-US" b="1" dirty="0" err="1" smtClean="0"/>
              <a:t>opdrachten</a:t>
            </a:r>
            <a:r>
              <a:rPr lang="en-US" b="1" dirty="0" smtClean="0"/>
              <a:t>	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5 </a:t>
            </a:r>
            <a:r>
              <a:rPr lang="en-US" b="1" dirty="0" err="1" smtClean="0"/>
              <a:t>minuten</a:t>
            </a:r>
            <a:r>
              <a:rPr lang="en-US" b="1" dirty="0" smtClean="0"/>
              <a:t>	</a:t>
            </a:r>
            <a:r>
              <a:rPr lang="en-US" b="1" dirty="0" err="1" smtClean="0"/>
              <a:t>Nabespreking</a:t>
            </a:r>
            <a:r>
              <a:rPr lang="en-US" b="1" dirty="0" smtClean="0"/>
              <a:t>		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28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7F664-01BF-44C7-A481-3D00251D1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087" y="1081174"/>
            <a:ext cx="9144000" cy="79705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Consequenties</a:t>
            </a:r>
            <a:r>
              <a:rPr lang="en-US" b="1" dirty="0" smtClean="0">
                <a:solidFill>
                  <a:srgbClr val="FF0000"/>
                </a:solidFill>
              </a:rPr>
              <a:t> scenario 3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64AD21-ABBB-4255-9620-FE5132066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70" y="2078037"/>
            <a:ext cx="11697730" cy="404567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Het </a:t>
            </a:r>
            <a:r>
              <a:rPr lang="en-US" b="1" dirty="0" err="1" smtClean="0"/>
              <a:t>resultaat</a:t>
            </a:r>
            <a:r>
              <a:rPr lang="en-US" b="1" dirty="0" smtClean="0"/>
              <a:t> van Sammy is -/- </a:t>
            </a:r>
            <a:r>
              <a:rPr lang="en-US" b="1" dirty="0" smtClean="0">
                <a:solidFill>
                  <a:srgbClr val="FF0000"/>
                </a:solidFill>
              </a:rPr>
              <a:t>$ 5.000</a:t>
            </a:r>
            <a:r>
              <a:rPr lang="en-US" b="1" dirty="0" smtClean="0"/>
              <a:t>.</a:t>
            </a:r>
          </a:p>
          <a:p>
            <a:pPr algn="l"/>
            <a:r>
              <a:rPr lang="en-US" b="1" dirty="0" smtClean="0"/>
              <a:t>Suzie </a:t>
            </a:r>
            <a:r>
              <a:rPr lang="en-US" b="1" dirty="0" err="1" smtClean="0"/>
              <a:t>heeft</a:t>
            </a:r>
            <a:r>
              <a:rPr lang="en-US" b="1" dirty="0" smtClean="0"/>
              <a:t> </a:t>
            </a:r>
            <a:r>
              <a:rPr lang="en-US" b="1" dirty="0" err="1" smtClean="0"/>
              <a:t>een</a:t>
            </a:r>
            <a:r>
              <a:rPr lang="en-US" b="1" dirty="0" smtClean="0"/>
              <a:t> </a:t>
            </a:r>
            <a:r>
              <a:rPr lang="en-US" b="1" dirty="0" err="1" smtClean="0"/>
              <a:t>opbrengst</a:t>
            </a:r>
            <a:r>
              <a:rPr lang="en-US" b="1" dirty="0" smtClean="0"/>
              <a:t> van </a:t>
            </a:r>
            <a:r>
              <a:rPr lang="en-US" b="1" dirty="0" smtClean="0">
                <a:solidFill>
                  <a:srgbClr val="00B050"/>
                </a:solidFill>
              </a:rPr>
              <a:t>$ 5.000</a:t>
            </a:r>
            <a:r>
              <a:rPr lang="en-US" b="1" dirty="0" smtClean="0"/>
              <a:t>.</a:t>
            </a:r>
          </a:p>
          <a:p>
            <a:pPr algn="l"/>
            <a:endParaRPr lang="en-US" b="1" dirty="0"/>
          </a:p>
          <a:p>
            <a:pPr algn="l"/>
            <a:endParaRPr lang="en-US" b="1" dirty="0"/>
          </a:p>
          <a:p>
            <a:pPr algn="l"/>
            <a:endParaRPr lang="en-US" b="1" dirty="0" smtClean="0"/>
          </a:p>
          <a:p>
            <a:pPr algn="l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923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7F664-01BF-44C7-A481-3D00251D1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087" y="1081174"/>
            <a:ext cx="9144000" cy="79705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Totaaloverzicht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drie</a:t>
            </a:r>
            <a:r>
              <a:rPr lang="en-US" b="1" dirty="0" smtClean="0">
                <a:solidFill>
                  <a:srgbClr val="FF0000"/>
                </a:solidFill>
              </a:rPr>
              <a:t> scenario’s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64AD21-ABBB-4255-9620-FE5132066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70" y="2078037"/>
            <a:ext cx="11697730" cy="404567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Het </a:t>
            </a:r>
            <a:r>
              <a:rPr lang="en-US" b="1" dirty="0" err="1" smtClean="0"/>
              <a:t>resultaat</a:t>
            </a:r>
            <a:r>
              <a:rPr lang="en-US" b="1" dirty="0" smtClean="0"/>
              <a:t> van Suzie is </a:t>
            </a:r>
            <a:r>
              <a:rPr lang="en-US" b="1" dirty="0" err="1" smtClean="0"/>
              <a:t>bij</a:t>
            </a:r>
            <a:r>
              <a:rPr lang="en-US" b="1" dirty="0" smtClean="0"/>
              <a:t> </a:t>
            </a:r>
            <a:r>
              <a:rPr lang="en-US" b="1" dirty="0" err="1" smtClean="0"/>
              <a:t>alle</a:t>
            </a:r>
            <a:r>
              <a:rPr lang="en-US" b="1" dirty="0" smtClean="0"/>
              <a:t> scenario’s </a:t>
            </a:r>
            <a:r>
              <a:rPr lang="en-US" b="1" dirty="0" smtClean="0">
                <a:solidFill>
                  <a:srgbClr val="00B050"/>
                </a:solidFill>
              </a:rPr>
              <a:t>$ 5.000 </a:t>
            </a:r>
            <a:r>
              <a:rPr lang="en-US" b="1" dirty="0" err="1" smtClean="0">
                <a:solidFill>
                  <a:srgbClr val="00B050"/>
                </a:solidFill>
              </a:rPr>
              <a:t>positief</a:t>
            </a:r>
            <a:r>
              <a:rPr lang="en-US" b="1" dirty="0" smtClean="0"/>
              <a:t>. </a:t>
            </a:r>
          </a:p>
          <a:p>
            <a:pPr algn="l"/>
            <a:endParaRPr lang="en-US" b="1" dirty="0" smtClean="0"/>
          </a:p>
          <a:p>
            <a:pPr algn="l"/>
            <a:endParaRPr lang="en-US" b="1" dirty="0"/>
          </a:p>
          <a:p>
            <a:pPr algn="l"/>
            <a:r>
              <a:rPr lang="en-US" b="1" dirty="0" smtClean="0"/>
              <a:t>Sammy </a:t>
            </a:r>
            <a:r>
              <a:rPr lang="en-US" b="1" dirty="0" err="1" smtClean="0"/>
              <a:t>heeft</a:t>
            </a:r>
            <a:r>
              <a:rPr lang="en-US" b="1" dirty="0" smtClean="0"/>
              <a:t> </a:t>
            </a:r>
            <a:r>
              <a:rPr lang="en-US" b="1" dirty="0" err="1" smtClean="0"/>
              <a:t>een</a:t>
            </a:r>
            <a:r>
              <a:rPr lang="en-US" b="1" dirty="0" smtClean="0"/>
              <a:t> </a:t>
            </a:r>
            <a:r>
              <a:rPr lang="en-US" b="1" dirty="0" err="1" smtClean="0"/>
              <a:t>maximaal</a:t>
            </a:r>
            <a:r>
              <a:rPr lang="en-US" b="1" dirty="0" smtClean="0"/>
              <a:t> </a:t>
            </a:r>
            <a:r>
              <a:rPr lang="en-US" b="1" dirty="0" err="1" smtClean="0"/>
              <a:t>negatief</a:t>
            </a:r>
            <a:r>
              <a:rPr lang="en-US" b="1" dirty="0" smtClean="0"/>
              <a:t> </a:t>
            </a:r>
            <a:r>
              <a:rPr lang="en-US" b="1" dirty="0" err="1" smtClean="0"/>
              <a:t>resultaat</a:t>
            </a:r>
            <a:r>
              <a:rPr lang="en-US" b="1" dirty="0" smtClean="0"/>
              <a:t> van </a:t>
            </a:r>
            <a:r>
              <a:rPr lang="en-US" b="1" dirty="0">
                <a:solidFill>
                  <a:srgbClr val="FF0000"/>
                </a:solidFill>
              </a:rPr>
              <a:t>$ </a:t>
            </a:r>
            <a:r>
              <a:rPr lang="en-US" b="1" dirty="0" smtClean="0">
                <a:solidFill>
                  <a:srgbClr val="FF0000"/>
                </a:solidFill>
              </a:rPr>
              <a:t>5.000</a:t>
            </a:r>
            <a:r>
              <a:rPr lang="en-US" b="1" dirty="0" smtClean="0"/>
              <a:t>.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  <a:p>
            <a:pPr algn="l"/>
            <a:r>
              <a:rPr lang="en-US" b="1" dirty="0" err="1" smtClean="0"/>
              <a:t>Zijn</a:t>
            </a:r>
            <a:r>
              <a:rPr lang="en-US" b="1" dirty="0" smtClean="0"/>
              <a:t> </a:t>
            </a:r>
            <a:r>
              <a:rPr lang="en-US" b="1" dirty="0" err="1" smtClean="0"/>
              <a:t>maximale</a:t>
            </a:r>
            <a:r>
              <a:rPr lang="en-US" b="1" dirty="0" smtClean="0"/>
              <a:t> </a:t>
            </a:r>
            <a:r>
              <a:rPr lang="en-US" b="1" dirty="0" err="1" smtClean="0"/>
              <a:t>positieve</a:t>
            </a:r>
            <a:r>
              <a:rPr lang="en-US" b="1" dirty="0" smtClean="0"/>
              <a:t> </a:t>
            </a:r>
            <a:r>
              <a:rPr lang="en-US" b="1" dirty="0" err="1" smtClean="0"/>
              <a:t>resultaat</a:t>
            </a:r>
            <a:r>
              <a:rPr lang="en-US" b="1" dirty="0" smtClean="0"/>
              <a:t> is </a:t>
            </a:r>
            <a:r>
              <a:rPr lang="en-US" b="1" dirty="0">
                <a:solidFill>
                  <a:srgbClr val="00B050"/>
                </a:solidFill>
              </a:rPr>
              <a:t>$ </a:t>
            </a:r>
            <a:r>
              <a:rPr lang="en-US" b="1" dirty="0" smtClean="0">
                <a:solidFill>
                  <a:srgbClr val="00B050"/>
                </a:solidFill>
              </a:rPr>
              <a:t>95.000</a:t>
            </a:r>
            <a:r>
              <a:rPr lang="en-US" b="1" dirty="0" smtClean="0"/>
              <a:t>.</a:t>
            </a:r>
          </a:p>
          <a:p>
            <a:pPr algn="l"/>
            <a:endParaRPr lang="en-US" b="1" dirty="0"/>
          </a:p>
          <a:p>
            <a:pPr algn="l"/>
            <a:endParaRPr lang="en-US" b="1" dirty="0"/>
          </a:p>
          <a:p>
            <a:pPr algn="l"/>
            <a:endParaRPr lang="en-US" b="1" dirty="0" smtClean="0"/>
          </a:p>
          <a:p>
            <a:pPr algn="l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752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7F664-01BF-44C7-A481-3D00251D1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79705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Premie</a:t>
            </a:r>
            <a:r>
              <a:rPr lang="en-US" b="1" dirty="0" smtClean="0">
                <a:solidFill>
                  <a:srgbClr val="FF0000"/>
                </a:solidFill>
              </a:rPr>
              <a:t> op basis van </a:t>
            </a:r>
            <a:r>
              <a:rPr lang="en-US" b="1" dirty="0" err="1" smtClean="0">
                <a:solidFill>
                  <a:srgbClr val="FF0000"/>
                </a:solidFill>
              </a:rPr>
              <a:t>vraag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aanbod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64AD21-ABBB-4255-9620-FE5132066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70" y="2078037"/>
            <a:ext cx="11697730" cy="404567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x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5959"/>
            <a:ext cx="12192000" cy="564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7F664-01BF-44C7-A481-3D00251D1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087" y="1081174"/>
            <a:ext cx="9144000" cy="79705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Consequenties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voor</a:t>
            </a:r>
            <a:r>
              <a:rPr lang="en-US" b="1" dirty="0" smtClean="0">
                <a:solidFill>
                  <a:srgbClr val="FF0000"/>
                </a:solidFill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</a:rPr>
              <a:t>premie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64AD21-ABBB-4255-9620-FE5132066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70" y="2078037"/>
            <a:ext cx="11697730" cy="4045672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/>
              <a:t>Een</a:t>
            </a:r>
            <a:r>
              <a:rPr lang="en-US" b="1" dirty="0" smtClean="0"/>
              <a:t> </a:t>
            </a:r>
            <a:r>
              <a:rPr lang="en-US" b="1" dirty="0" err="1" smtClean="0"/>
              <a:t>hogere</a:t>
            </a:r>
            <a:r>
              <a:rPr lang="en-US" b="1" dirty="0" smtClean="0"/>
              <a:t> </a:t>
            </a:r>
            <a:r>
              <a:rPr lang="en-US" b="1" dirty="0" err="1" smtClean="0"/>
              <a:t>vraag</a:t>
            </a:r>
            <a:r>
              <a:rPr lang="en-US" b="1" dirty="0" smtClean="0"/>
              <a:t> </a:t>
            </a:r>
            <a:r>
              <a:rPr lang="en-US" b="1" dirty="0" err="1" smtClean="0"/>
              <a:t>en</a:t>
            </a:r>
            <a:r>
              <a:rPr lang="en-US" b="1" dirty="0" smtClean="0"/>
              <a:t> </a:t>
            </a:r>
            <a:r>
              <a:rPr lang="en-US" b="1" dirty="0" err="1" smtClean="0"/>
              <a:t>een</a:t>
            </a:r>
            <a:r>
              <a:rPr lang="en-US" b="1" dirty="0" smtClean="0"/>
              <a:t> </a:t>
            </a:r>
            <a:r>
              <a:rPr lang="en-US" b="1" dirty="0" err="1" smtClean="0"/>
              <a:t>gelijkblijvend</a:t>
            </a:r>
            <a:r>
              <a:rPr lang="en-US" b="1" dirty="0" smtClean="0"/>
              <a:t> </a:t>
            </a:r>
            <a:r>
              <a:rPr lang="en-US" b="1" dirty="0" err="1" smtClean="0"/>
              <a:t>aanbod</a:t>
            </a:r>
            <a:r>
              <a:rPr lang="en-US" b="1" dirty="0" smtClean="0"/>
              <a:t> </a:t>
            </a:r>
            <a:r>
              <a:rPr lang="en-US" b="1" dirty="0" err="1" smtClean="0"/>
              <a:t>leidt</a:t>
            </a:r>
            <a:r>
              <a:rPr lang="en-US" b="1" dirty="0" smtClean="0"/>
              <a:t> tot </a:t>
            </a:r>
            <a:r>
              <a:rPr lang="en-US" b="1" dirty="0" err="1" smtClean="0"/>
              <a:t>een</a:t>
            </a:r>
            <a:r>
              <a:rPr lang="en-US" b="1" dirty="0" smtClean="0"/>
              <a:t> </a:t>
            </a:r>
            <a:r>
              <a:rPr lang="en-US" b="1" dirty="0" err="1" smtClean="0"/>
              <a:t>hogere</a:t>
            </a:r>
            <a:r>
              <a:rPr lang="en-US" b="1" dirty="0" smtClean="0"/>
              <a:t> </a:t>
            </a:r>
            <a:r>
              <a:rPr lang="en-US" b="1" dirty="0" err="1" smtClean="0"/>
              <a:t>prijs</a:t>
            </a:r>
            <a:r>
              <a:rPr lang="en-US" b="1" dirty="0" smtClean="0"/>
              <a:t>. </a:t>
            </a:r>
          </a:p>
          <a:p>
            <a:pPr algn="l"/>
            <a:r>
              <a:rPr lang="en-US" b="1" dirty="0" err="1" smtClean="0"/>
              <a:t>Als</a:t>
            </a:r>
            <a:r>
              <a:rPr lang="en-US" b="1" dirty="0" smtClean="0"/>
              <a:t> </a:t>
            </a:r>
            <a:r>
              <a:rPr lang="en-US" b="1" dirty="0" err="1" smtClean="0"/>
              <a:t>meer</a:t>
            </a:r>
            <a:r>
              <a:rPr lang="en-US" b="1" dirty="0" smtClean="0"/>
              <a:t> </a:t>
            </a:r>
            <a:r>
              <a:rPr lang="en-US" b="1" dirty="0" err="1" smtClean="0"/>
              <a:t>mensen</a:t>
            </a:r>
            <a:r>
              <a:rPr lang="en-US" b="1" dirty="0" smtClean="0"/>
              <a:t> </a:t>
            </a:r>
            <a:r>
              <a:rPr lang="en-US" b="1" dirty="0" err="1" smtClean="0"/>
              <a:t>verwachten</a:t>
            </a:r>
            <a:r>
              <a:rPr lang="en-US" b="1" dirty="0" smtClean="0"/>
              <a:t> </a:t>
            </a:r>
            <a:r>
              <a:rPr lang="en-US" b="1" dirty="0" err="1" smtClean="0"/>
              <a:t>dat</a:t>
            </a:r>
            <a:r>
              <a:rPr lang="en-US" b="1" dirty="0" smtClean="0"/>
              <a:t> de </a:t>
            </a:r>
            <a:r>
              <a:rPr lang="en-US" b="1" dirty="0" err="1" smtClean="0"/>
              <a:t>prijs</a:t>
            </a:r>
            <a:r>
              <a:rPr lang="en-US" b="1" dirty="0" smtClean="0"/>
              <a:t> van het huis </a:t>
            </a:r>
            <a:r>
              <a:rPr lang="en-US" b="1" dirty="0" err="1" smtClean="0"/>
              <a:t>naar</a:t>
            </a:r>
            <a:r>
              <a:rPr lang="en-US" b="1" dirty="0" smtClean="0"/>
              <a:t> $ 600.000 </a:t>
            </a:r>
            <a:r>
              <a:rPr lang="en-US" b="1" dirty="0" err="1" smtClean="0"/>
              <a:t>zal</a:t>
            </a:r>
            <a:r>
              <a:rPr lang="en-US" b="1" dirty="0" smtClean="0"/>
              <a:t> </a:t>
            </a:r>
            <a:r>
              <a:rPr lang="en-US" b="1" dirty="0" err="1" smtClean="0"/>
              <a:t>stijgen</a:t>
            </a:r>
            <a:r>
              <a:rPr lang="en-US" b="1" dirty="0" smtClean="0"/>
              <a:t>, </a:t>
            </a:r>
            <a:r>
              <a:rPr lang="en-US" b="1" dirty="0" err="1" smtClean="0"/>
              <a:t>zal</a:t>
            </a:r>
            <a:r>
              <a:rPr lang="en-US" b="1" dirty="0" smtClean="0"/>
              <a:t> de </a:t>
            </a:r>
            <a:r>
              <a:rPr lang="en-US" b="1" dirty="0" err="1" smtClean="0"/>
              <a:t>premie</a:t>
            </a:r>
            <a:r>
              <a:rPr lang="en-US" b="1" dirty="0" smtClean="0"/>
              <a:t> van de call </a:t>
            </a:r>
            <a:r>
              <a:rPr lang="en-US" b="1" dirty="0" err="1" smtClean="0"/>
              <a:t>optie</a:t>
            </a:r>
            <a:r>
              <a:rPr lang="en-US" b="1" dirty="0" smtClean="0"/>
              <a:t> </a:t>
            </a:r>
            <a:r>
              <a:rPr lang="en-US" b="1" dirty="0" err="1" smtClean="0"/>
              <a:t>kunnen</a:t>
            </a:r>
            <a:r>
              <a:rPr lang="en-US" b="1" dirty="0" smtClean="0"/>
              <a:t> </a:t>
            </a:r>
            <a:r>
              <a:rPr lang="en-US" b="1" dirty="0" err="1" smtClean="0"/>
              <a:t>stijgen</a:t>
            </a:r>
            <a:r>
              <a:rPr lang="en-US" b="1" dirty="0" smtClean="0"/>
              <a:t> tot $ 100.000.</a:t>
            </a:r>
            <a:endParaRPr lang="en-US" b="1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86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7F664-01BF-44C7-A481-3D00251D1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79705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Sammy </a:t>
            </a:r>
            <a:r>
              <a:rPr lang="en-US" b="1" dirty="0" err="1" smtClean="0">
                <a:solidFill>
                  <a:srgbClr val="FF0000"/>
                </a:solidFill>
              </a:rPr>
              <a:t>koopt</a:t>
            </a:r>
            <a:r>
              <a:rPr lang="en-US" b="1" dirty="0" smtClean="0">
                <a:solidFill>
                  <a:srgbClr val="FF0000"/>
                </a:solidFill>
              </a:rPr>
              <a:t> een put optie op </a:t>
            </a:r>
            <a:r>
              <a:rPr lang="en-US" b="1" dirty="0" err="1" smtClean="0">
                <a:solidFill>
                  <a:srgbClr val="FF0000"/>
                </a:solidFill>
              </a:rPr>
              <a:t>zijn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heftruck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64AD21-ABBB-4255-9620-FE5132066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70" y="2078037"/>
            <a:ext cx="11697730" cy="404567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x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037"/>
            <a:ext cx="12192000" cy="543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8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7F664-01BF-44C7-A481-3D00251D1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087" y="1081174"/>
            <a:ext cx="9144000" cy="797053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C</a:t>
            </a:r>
            <a:r>
              <a:rPr lang="en-US" b="1" dirty="0" err="1" smtClean="0">
                <a:solidFill>
                  <a:srgbClr val="FF0000"/>
                </a:solidFill>
              </a:rPr>
              <a:t>onsequenties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64AD21-ABBB-4255-9620-FE5132066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70" y="2078037"/>
            <a:ext cx="11697730" cy="404567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Sammy </a:t>
            </a:r>
            <a:r>
              <a:rPr lang="en-US" b="1" dirty="0" err="1" smtClean="0"/>
              <a:t>heeft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$ 1.500 </a:t>
            </a:r>
            <a:r>
              <a:rPr lang="en-US" b="1" dirty="0" err="1" smtClean="0"/>
              <a:t>kosten</a:t>
            </a:r>
            <a:endParaRPr lang="en-US" b="1" dirty="0" smtClean="0"/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Suzie </a:t>
            </a:r>
            <a:r>
              <a:rPr lang="en-US" b="1" dirty="0" err="1" smtClean="0"/>
              <a:t>heeft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$ 1.500 </a:t>
            </a:r>
            <a:r>
              <a:rPr lang="en-US" b="1" dirty="0" err="1" smtClean="0"/>
              <a:t>opbrengsten</a:t>
            </a:r>
            <a:endParaRPr lang="en-US" b="1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852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7F664-01BF-44C7-A481-3D00251D1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9705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gebeurt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niets</a:t>
            </a:r>
            <a:r>
              <a:rPr lang="en-US" b="1" dirty="0" smtClean="0">
                <a:solidFill>
                  <a:srgbClr val="FF0000"/>
                </a:solidFill>
              </a:rPr>
              <a:t> met de </a:t>
            </a:r>
            <a:r>
              <a:rPr lang="en-US" b="1" dirty="0" err="1" smtClean="0">
                <a:solidFill>
                  <a:srgbClr val="FF0000"/>
                </a:solidFill>
              </a:rPr>
              <a:t>heftruck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64AD21-ABBB-4255-9620-FE5132066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70" y="2078037"/>
            <a:ext cx="11697730" cy="404567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x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9416"/>
            <a:ext cx="12192000" cy="528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4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7F664-01BF-44C7-A481-3D00251D1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087" y="1081174"/>
            <a:ext cx="9144000" cy="797053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C</a:t>
            </a:r>
            <a:r>
              <a:rPr lang="en-US" b="1" dirty="0" err="1" smtClean="0">
                <a:solidFill>
                  <a:srgbClr val="FF0000"/>
                </a:solidFill>
              </a:rPr>
              <a:t>onsequenties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64AD21-ABBB-4255-9620-FE5132066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946" y="2102750"/>
            <a:ext cx="11697730" cy="404567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Sammy </a:t>
            </a:r>
            <a:r>
              <a:rPr lang="en-US" b="1" dirty="0" err="1" smtClean="0"/>
              <a:t>heeft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$ 1.500 </a:t>
            </a:r>
            <a:r>
              <a:rPr lang="en-US" b="1" dirty="0" err="1" smtClean="0"/>
              <a:t>kosten</a:t>
            </a:r>
            <a:endParaRPr lang="en-US" b="1" dirty="0" smtClean="0"/>
          </a:p>
          <a:p>
            <a:pPr algn="l"/>
            <a:r>
              <a:rPr lang="en-US" b="1" dirty="0" smtClean="0"/>
              <a:t>Suzie </a:t>
            </a:r>
            <a:r>
              <a:rPr lang="en-US" b="1" dirty="0" err="1" smtClean="0"/>
              <a:t>heeft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$ 1.500 </a:t>
            </a:r>
            <a:r>
              <a:rPr lang="en-US" b="1" dirty="0" err="1" smtClean="0"/>
              <a:t>opbrengsten</a:t>
            </a:r>
            <a:endParaRPr lang="en-US" b="1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114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7F664-01BF-44C7-A481-3D00251D1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9705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 </a:t>
            </a:r>
            <a:r>
              <a:rPr lang="en-US" b="1" dirty="0" err="1" smtClean="0">
                <a:solidFill>
                  <a:srgbClr val="FF0000"/>
                </a:solidFill>
              </a:rPr>
              <a:t>heftruck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krijgt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schade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64AD21-ABBB-4255-9620-FE5132066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70" y="2078037"/>
            <a:ext cx="11697730" cy="404567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x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1762"/>
            <a:ext cx="12192000" cy="499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7F664-01BF-44C7-A481-3D00251D1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087" y="1081174"/>
            <a:ext cx="9144000" cy="79705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Consequenties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voor</a:t>
            </a:r>
            <a:r>
              <a:rPr lang="en-US" b="1" dirty="0" smtClean="0">
                <a:solidFill>
                  <a:srgbClr val="FF0000"/>
                </a:solidFill>
              </a:rPr>
              <a:t> Sammy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64AD21-ABBB-4255-9620-FE5132066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70" y="2078037"/>
            <a:ext cx="11697730" cy="4045672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/>
              <a:t>Opbrengsten</a:t>
            </a:r>
            <a:endParaRPr lang="en-US" b="1" dirty="0" smtClean="0"/>
          </a:p>
          <a:p>
            <a:pPr algn="l"/>
            <a:r>
              <a:rPr lang="en-US" b="1" dirty="0" smtClean="0"/>
              <a:t>	</a:t>
            </a:r>
            <a:r>
              <a:rPr lang="en-US" b="1" dirty="0" err="1" smtClean="0"/>
              <a:t>Uitkering</a:t>
            </a:r>
            <a:r>
              <a:rPr lang="en-US" b="1" dirty="0" smtClean="0"/>
              <a:t> </a:t>
            </a:r>
            <a:r>
              <a:rPr lang="en-US" b="1" dirty="0" err="1" smtClean="0"/>
              <a:t>schade</a:t>
            </a:r>
            <a:r>
              <a:rPr lang="en-US" b="1" dirty="0" smtClean="0"/>
              <a:t> van </a:t>
            </a:r>
            <a:r>
              <a:rPr lang="en-US" b="1" dirty="0" err="1" smtClean="0"/>
              <a:t>verzekering</a:t>
            </a:r>
            <a:r>
              <a:rPr lang="en-US" b="1" dirty="0" smtClean="0"/>
              <a:t>			$   10.000</a:t>
            </a:r>
          </a:p>
          <a:p>
            <a:pPr algn="l"/>
            <a:r>
              <a:rPr lang="en-US" b="1" dirty="0" smtClean="0"/>
              <a:t>AF: </a:t>
            </a:r>
            <a:r>
              <a:rPr lang="en-US" b="1" dirty="0" err="1" smtClean="0"/>
              <a:t>Kosten</a:t>
            </a:r>
            <a:endParaRPr lang="en-US" b="1" dirty="0" smtClean="0"/>
          </a:p>
          <a:p>
            <a:pPr algn="l"/>
            <a:r>
              <a:rPr lang="en-US" b="1" dirty="0"/>
              <a:t>	</a:t>
            </a:r>
            <a:r>
              <a:rPr lang="en-US" b="1" dirty="0" err="1" smtClean="0"/>
              <a:t>Herstel</a:t>
            </a:r>
            <a:r>
              <a:rPr lang="en-US" b="1" dirty="0" smtClean="0"/>
              <a:t> </a:t>
            </a:r>
            <a:r>
              <a:rPr lang="en-US" b="1" dirty="0" err="1" smtClean="0"/>
              <a:t>schade</a:t>
            </a:r>
            <a:r>
              <a:rPr lang="en-US" b="1" dirty="0" smtClean="0"/>
              <a:t>			$   10.000</a:t>
            </a:r>
          </a:p>
          <a:p>
            <a:pPr algn="l"/>
            <a:r>
              <a:rPr lang="en-US" b="1" dirty="0" smtClean="0"/>
              <a:t>	</a:t>
            </a:r>
            <a:r>
              <a:rPr lang="en-US" b="1" dirty="0" err="1" smtClean="0"/>
              <a:t>Gekochte</a:t>
            </a:r>
            <a:r>
              <a:rPr lang="en-US" b="1" dirty="0" smtClean="0"/>
              <a:t> put </a:t>
            </a:r>
            <a:r>
              <a:rPr lang="en-US" b="1" dirty="0" err="1" smtClean="0"/>
              <a:t>optie</a:t>
            </a:r>
            <a:r>
              <a:rPr lang="en-US" b="1" dirty="0" smtClean="0"/>
              <a:t>			</a:t>
            </a:r>
            <a:r>
              <a:rPr lang="en-US" b="1" u="sng" dirty="0" smtClean="0"/>
              <a:t>$      1.500</a:t>
            </a:r>
          </a:p>
          <a:p>
            <a:pPr algn="l"/>
            <a:r>
              <a:rPr lang="en-US" b="1" dirty="0" smtClean="0"/>
              <a:t>								</a:t>
            </a:r>
            <a:r>
              <a:rPr lang="en-US" b="1" u="sng" dirty="0" smtClean="0"/>
              <a:t>$    11.500</a:t>
            </a:r>
          </a:p>
          <a:p>
            <a:pPr algn="l"/>
            <a:r>
              <a:rPr lang="en-US" b="1" dirty="0" err="1" smtClean="0"/>
              <a:t>Resultaat</a:t>
            </a:r>
            <a:r>
              <a:rPr lang="en-US" b="1" dirty="0" smtClean="0"/>
              <a:t>						      </a:t>
            </a:r>
            <a:r>
              <a:rPr lang="en-US" b="1" dirty="0" smtClean="0">
                <a:solidFill>
                  <a:srgbClr val="FF0000"/>
                </a:solidFill>
              </a:rPr>
              <a:t>-/-	$      1.500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36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7F664-01BF-44C7-A481-3D00251D1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9705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Syllabus </a:t>
            </a:r>
            <a:r>
              <a:rPr lang="en-US" b="1" dirty="0" err="1" smtClean="0">
                <a:solidFill>
                  <a:srgbClr val="FF0000"/>
                </a:solidFill>
              </a:rPr>
              <a:t>vwo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64AD21-ABBB-4255-9620-FE5132066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70" y="2078037"/>
            <a:ext cx="11697730" cy="3861443"/>
          </a:xfrm>
        </p:spPr>
        <p:txBody>
          <a:bodyPr>
            <a:normAutofit/>
          </a:bodyPr>
          <a:lstStyle/>
          <a:p>
            <a:pPr algn="l"/>
            <a:r>
              <a:rPr lang="nl-NL" b="1" dirty="0" smtClean="0"/>
              <a:t>Domein B: Persoonlijke financiële zelfredzaamheid</a:t>
            </a:r>
          </a:p>
          <a:p>
            <a:pPr algn="l"/>
            <a:r>
              <a:rPr lang="nl-NL" dirty="0"/>
              <a:t>11. De kandidaat kan vraagstukken met persoonlijke financiële consequenties herkennen en (financieel) onderbouwde keuzes maken. </a:t>
            </a:r>
            <a:endParaRPr lang="nl-NL" dirty="0" smtClean="0"/>
          </a:p>
          <a:p>
            <a:pPr algn="l"/>
            <a:r>
              <a:rPr lang="nl-NL" dirty="0" smtClean="0"/>
              <a:t>Voor </a:t>
            </a:r>
            <a:r>
              <a:rPr lang="nl-NL" dirty="0"/>
              <a:t>het centraal examen betekent dit dat de kandidaat de financiële consequenties van persoonlijke vraagstukken kan uitleggen (korte en lange termijn) en hierover een advies kan </a:t>
            </a:r>
            <a:r>
              <a:rPr lang="nl-NL" dirty="0" smtClean="0"/>
              <a:t>uitbrengen.</a:t>
            </a:r>
          </a:p>
          <a:p>
            <a:pPr algn="l"/>
            <a:r>
              <a:rPr lang="nl-NL" dirty="0" smtClean="0"/>
              <a:t>De kandidaat kan</a:t>
            </a:r>
          </a:p>
          <a:p>
            <a:pPr algn="l"/>
            <a:r>
              <a:rPr lang="nl-NL" dirty="0" smtClean="0"/>
              <a:t>11.2.13 </a:t>
            </a:r>
            <a:r>
              <a:rPr lang="nl-NL" dirty="0"/>
              <a:t>de vermogenstitels waarin belegd kan </a:t>
            </a:r>
            <a:r>
              <a:rPr lang="nl-NL" dirty="0" smtClean="0"/>
              <a:t>worden, </a:t>
            </a:r>
            <a:r>
              <a:rPr lang="nl-NL" dirty="0" smtClean="0">
                <a:solidFill>
                  <a:srgbClr val="FF0000"/>
                </a:solidFill>
              </a:rPr>
              <a:t>noemen</a:t>
            </a:r>
            <a:r>
              <a:rPr lang="nl-NL" dirty="0" smtClean="0"/>
              <a:t>. 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5898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7F664-01BF-44C7-A481-3D00251D1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087" y="1081174"/>
            <a:ext cx="9144000" cy="79705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Consequenties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voor</a:t>
            </a:r>
            <a:r>
              <a:rPr lang="en-US" b="1" dirty="0" smtClean="0">
                <a:solidFill>
                  <a:srgbClr val="FF0000"/>
                </a:solidFill>
              </a:rPr>
              <a:t> Suzie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64AD21-ABBB-4255-9620-FE5132066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70" y="2078037"/>
            <a:ext cx="11697730" cy="404567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Suzie </a:t>
            </a:r>
            <a:r>
              <a:rPr lang="en-US" b="1" dirty="0" err="1" smtClean="0"/>
              <a:t>keert</a:t>
            </a:r>
            <a:r>
              <a:rPr lang="en-US" b="1" dirty="0" smtClean="0"/>
              <a:t> de </a:t>
            </a:r>
            <a:r>
              <a:rPr lang="en-US" b="1" dirty="0" err="1" smtClean="0"/>
              <a:t>schade</a:t>
            </a:r>
            <a:r>
              <a:rPr lang="en-US" b="1" dirty="0" smtClean="0"/>
              <a:t> </a:t>
            </a:r>
            <a:r>
              <a:rPr lang="en-US" b="1" dirty="0" err="1" smtClean="0"/>
              <a:t>uit</a:t>
            </a:r>
            <a:r>
              <a:rPr lang="en-US" b="1" dirty="0" smtClean="0"/>
              <a:t> </a:t>
            </a:r>
            <a:r>
              <a:rPr lang="en-US" b="1" dirty="0" err="1" smtClean="0"/>
              <a:t>aan</a:t>
            </a:r>
            <a:r>
              <a:rPr lang="en-US" b="1" dirty="0" smtClean="0"/>
              <a:t> Sammy. 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err="1" smtClean="0"/>
              <a:t>Opbrengsten</a:t>
            </a:r>
            <a:endParaRPr lang="en-US" b="1" dirty="0" smtClean="0"/>
          </a:p>
          <a:p>
            <a:pPr algn="l"/>
            <a:r>
              <a:rPr lang="en-US" b="1" dirty="0" smtClean="0"/>
              <a:t>	</a:t>
            </a:r>
            <a:r>
              <a:rPr lang="en-US" b="1" dirty="0" err="1" smtClean="0"/>
              <a:t>Verkochte</a:t>
            </a:r>
            <a:r>
              <a:rPr lang="en-US" b="1" dirty="0" smtClean="0"/>
              <a:t> put </a:t>
            </a:r>
            <a:r>
              <a:rPr lang="en-US" b="1" dirty="0" err="1" smtClean="0"/>
              <a:t>optie</a:t>
            </a:r>
            <a:r>
              <a:rPr lang="en-US" b="1" dirty="0" smtClean="0"/>
              <a:t>					$      1.500</a:t>
            </a:r>
          </a:p>
          <a:p>
            <a:pPr algn="l"/>
            <a:r>
              <a:rPr lang="en-US" b="1" dirty="0" smtClean="0"/>
              <a:t>AF: </a:t>
            </a:r>
            <a:r>
              <a:rPr lang="en-US" b="1" dirty="0" err="1" smtClean="0"/>
              <a:t>Kosten</a:t>
            </a:r>
            <a:endParaRPr lang="en-US" b="1" dirty="0" smtClean="0"/>
          </a:p>
          <a:p>
            <a:pPr algn="l"/>
            <a:r>
              <a:rPr lang="en-US" b="1" dirty="0" smtClean="0"/>
              <a:t>	</a:t>
            </a:r>
            <a:r>
              <a:rPr lang="en-US" b="1" dirty="0" err="1" smtClean="0"/>
              <a:t>Uitkering</a:t>
            </a:r>
            <a:r>
              <a:rPr lang="en-US" b="1" dirty="0" smtClean="0"/>
              <a:t> </a:t>
            </a:r>
            <a:r>
              <a:rPr lang="en-US" b="1" dirty="0" err="1" smtClean="0"/>
              <a:t>voor</a:t>
            </a:r>
            <a:r>
              <a:rPr lang="en-US" b="1" dirty="0" smtClean="0"/>
              <a:t> </a:t>
            </a:r>
            <a:r>
              <a:rPr lang="en-US" b="1" dirty="0" err="1" smtClean="0"/>
              <a:t>schade</a:t>
            </a:r>
            <a:r>
              <a:rPr lang="en-US" b="1" dirty="0" smtClean="0"/>
              <a:t>				</a:t>
            </a:r>
            <a:r>
              <a:rPr lang="en-US" b="1" u="sng" dirty="0" smtClean="0"/>
              <a:t>$     10.000</a:t>
            </a:r>
            <a:endParaRPr lang="en-US" b="1" u="sng" dirty="0"/>
          </a:p>
          <a:p>
            <a:pPr algn="l"/>
            <a:r>
              <a:rPr lang="en-US" b="1" dirty="0" err="1" smtClean="0"/>
              <a:t>Resultaat</a:t>
            </a:r>
            <a:r>
              <a:rPr lang="en-US" b="1" dirty="0" smtClean="0"/>
              <a:t> 						     </a:t>
            </a:r>
            <a:r>
              <a:rPr lang="en-US" b="1" dirty="0" smtClean="0">
                <a:solidFill>
                  <a:srgbClr val="FF0000"/>
                </a:solidFill>
              </a:rPr>
              <a:t>-/-	$       8.500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331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7F664-01BF-44C7-A481-3D00251D1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9705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 </a:t>
            </a:r>
            <a:r>
              <a:rPr lang="en-US" b="1" dirty="0" err="1" smtClean="0">
                <a:solidFill>
                  <a:srgbClr val="FF0000"/>
                </a:solidFill>
              </a:rPr>
              <a:t>heftruck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wordt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gestolen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64AD21-ABBB-4255-9620-FE5132066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70" y="2078037"/>
            <a:ext cx="11697730" cy="404567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x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037"/>
            <a:ext cx="12192000" cy="542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7F664-01BF-44C7-A481-3D00251D1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087" y="1081174"/>
            <a:ext cx="9144000" cy="79705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Consequenties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voor</a:t>
            </a:r>
            <a:r>
              <a:rPr lang="en-US" b="1" dirty="0" smtClean="0">
                <a:solidFill>
                  <a:srgbClr val="FF0000"/>
                </a:solidFill>
              </a:rPr>
              <a:t> Sammy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64AD21-ABBB-4255-9620-FE5132066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70" y="2078037"/>
            <a:ext cx="11697730" cy="4045672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/>
              <a:t>Opbrengsten</a:t>
            </a:r>
            <a:endParaRPr lang="en-US" b="1" dirty="0" smtClean="0"/>
          </a:p>
          <a:p>
            <a:pPr algn="l"/>
            <a:r>
              <a:rPr lang="en-US" b="1" dirty="0" smtClean="0"/>
              <a:t>	</a:t>
            </a:r>
            <a:r>
              <a:rPr lang="en-US" b="1" dirty="0" err="1" smtClean="0"/>
              <a:t>Uitkering</a:t>
            </a:r>
            <a:r>
              <a:rPr lang="en-US" b="1" dirty="0" smtClean="0"/>
              <a:t> </a:t>
            </a:r>
            <a:r>
              <a:rPr lang="en-US" b="1" dirty="0" err="1" smtClean="0"/>
              <a:t>schade</a:t>
            </a:r>
            <a:r>
              <a:rPr lang="en-US" b="1" dirty="0" smtClean="0"/>
              <a:t> van </a:t>
            </a:r>
            <a:r>
              <a:rPr lang="en-US" b="1" dirty="0" err="1" smtClean="0"/>
              <a:t>verzekering</a:t>
            </a:r>
            <a:r>
              <a:rPr lang="en-US" b="1" dirty="0" smtClean="0"/>
              <a:t>			$   40.000</a:t>
            </a:r>
          </a:p>
          <a:p>
            <a:pPr algn="l"/>
            <a:r>
              <a:rPr lang="en-US" b="1" dirty="0" smtClean="0"/>
              <a:t>AF: </a:t>
            </a:r>
            <a:r>
              <a:rPr lang="en-US" b="1" dirty="0" err="1" smtClean="0"/>
              <a:t>Kosten</a:t>
            </a:r>
            <a:r>
              <a:rPr lang="en-US" b="1" dirty="0" smtClean="0"/>
              <a:t>	</a:t>
            </a:r>
          </a:p>
          <a:p>
            <a:pPr algn="l"/>
            <a:r>
              <a:rPr lang="en-US" b="1" dirty="0"/>
              <a:t>	</a:t>
            </a:r>
            <a:r>
              <a:rPr lang="en-US" b="1" dirty="0" err="1" smtClean="0"/>
              <a:t>Aanschaf</a:t>
            </a:r>
            <a:r>
              <a:rPr lang="en-US" b="1" dirty="0" smtClean="0"/>
              <a:t> </a:t>
            </a:r>
            <a:r>
              <a:rPr lang="en-US" b="1" dirty="0" err="1" smtClean="0"/>
              <a:t>nieuwe</a:t>
            </a:r>
            <a:r>
              <a:rPr lang="en-US" b="1" dirty="0" smtClean="0"/>
              <a:t> </a:t>
            </a:r>
            <a:r>
              <a:rPr lang="en-US" b="1" dirty="0" err="1" smtClean="0"/>
              <a:t>heftruck</a:t>
            </a:r>
            <a:r>
              <a:rPr lang="en-US" b="1" dirty="0" smtClean="0"/>
              <a:t>		$   40.000</a:t>
            </a:r>
          </a:p>
          <a:p>
            <a:pPr algn="l"/>
            <a:r>
              <a:rPr lang="en-US" b="1" dirty="0" smtClean="0"/>
              <a:t>	</a:t>
            </a:r>
            <a:r>
              <a:rPr lang="en-US" b="1" dirty="0" err="1" smtClean="0"/>
              <a:t>Gekochte</a:t>
            </a:r>
            <a:r>
              <a:rPr lang="en-US" b="1" dirty="0" smtClean="0"/>
              <a:t> put </a:t>
            </a:r>
            <a:r>
              <a:rPr lang="en-US" b="1" dirty="0" err="1" smtClean="0"/>
              <a:t>optie</a:t>
            </a:r>
            <a:r>
              <a:rPr lang="en-US" b="1" dirty="0" smtClean="0"/>
              <a:t>			</a:t>
            </a:r>
            <a:r>
              <a:rPr lang="en-US" b="1" u="sng" dirty="0" smtClean="0"/>
              <a:t>$      1.500</a:t>
            </a:r>
          </a:p>
          <a:p>
            <a:pPr algn="l"/>
            <a:r>
              <a:rPr lang="en-US" b="1" dirty="0" smtClean="0"/>
              <a:t>								</a:t>
            </a:r>
            <a:r>
              <a:rPr lang="en-US" b="1" u="sng" dirty="0" smtClean="0"/>
              <a:t>$    41.500</a:t>
            </a:r>
          </a:p>
          <a:p>
            <a:pPr algn="l"/>
            <a:r>
              <a:rPr lang="en-US" b="1" dirty="0" err="1" smtClean="0"/>
              <a:t>Resultaat</a:t>
            </a:r>
            <a:r>
              <a:rPr lang="en-US" b="1" dirty="0" smtClean="0"/>
              <a:t>						      </a:t>
            </a:r>
            <a:r>
              <a:rPr lang="en-US" b="1" dirty="0" smtClean="0">
                <a:solidFill>
                  <a:srgbClr val="FF0000"/>
                </a:solidFill>
              </a:rPr>
              <a:t>-/-	$      1.500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756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7F664-01BF-44C7-A481-3D00251D1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087" y="1081174"/>
            <a:ext cx="9144000" cy="79705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Consequenties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voor</a:t>
            </a:r>
            <a:r>
              <a:rPr lang="en-US" b="1" dirty="0" smtClean="0">
                <a:solidFill>
                  <a:srgbClr val="FF0000"/>
                </a:solidFill>
              </a:rPr>
              <a:t> Suzie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64AD21-ABBB-4255-9620-FE5132066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70" y="2078037"/>
            <a:ext cx="11697730" cy="404567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Suzie </a:t>
            </a:r>
            <a:r>
              <a:rPr lang="en-US" b="1" dirty="0" err="1" smtClean="0"/>
              <a:t>keert</a:t>
            </a:r>
            <a:r>
              <a:rPr lang="en-US" b="1" dirty="0" smtClean="0"/>
              <a:t> de </a:t>
            </a:r>
            <a:r>
              <a:rPr lang="en-US" b="1" dirty="0" err="1" smtClean="0"/>
              <a:t>schade</a:t>
            </a:r>
            <a:r>
              <a:rPr lang="en-US" b="1" dirty="0" smtClean="0"/>
              <a:t> </a:t>
            </a:r>
            <a:r>
              <a:rPr lang="en-US" b="1" dirty="0" err="1" smtClean="0"/>
              <a:t>uit</a:t>
            </a:r>
            <a:r>
              <a:rPr lang="en-US" b="1" dirty="0" smtClean="0"/>
              <a:t> </a:t>
            </a:r>
            <a:r>
              <a:rPr lang="en-US" b="1" dirty="0" err="1" smtClean="0"/>
              <a:t>aan</a:t>
            </a:r>
            <a:r>
              <a:rPr lang="en-US" b="1" dirty="0" smtClean="0"/>
              <a:t> Sammy.</a:t>
            </a:r>
          </a:p>
          <a:p>
            <a:pPr algn="l"/>
            <a:endParaRPr lang="en-US" b="1" dirty="0"/>
          </a:p>
          <a:p>
            <a:pPr algn="l"/>
            <a:r>
              <a:rPr lang="en-US" b="1" dirty="0" err="1" smtClean="0"/>
              <a:t>Opbrengsten</a:t>
            </a:r>
            <a:endParaRPr lang="en-US" b="1" dirty="0" smtClean="0"/>
          </a:p>
          <a:p>
            <a:pPr algn="l"/>
            <a:r>
              <a:rPr lang="en-US" b="1" dirty="0" smtClean="0"/>
              <a:t>	</a:t>
            </a:r>
            <a:r>
              <a:rPr lang="en-US" b="1" dirty="0" err="1" smtClean="0"/>
              <a:t>Verkochte</a:t>
            </a:r>
            <a:r>
              <a:rPr lang="en-US" b="1" dirty="0" smtClean="0"/>
              <a:t> put </a:t>
            </a:r>
            <a:r>
              <a:rPr lang="en-US" b="1" dirty="0" err="1" smtClean="0"/>
              <a:t>optie</a:t>
            </a:r>
            <a:r>
              <a:rPr lang="en-US" b="1" dirty="0" smtClean="0"/>
              <a:t>					$      1.500</a:t>
            </a:r>
          </a:p>
          <a:p>
            <a:pPr algn="l"/>
            <a:r>
              <a:rPr lang="en-US" b="1" dirty="0" smtClean="0"/>
              <a:t>AF: </a:t>
            </a:r>
            <a:r>
              <a:rPr lang="en-US" b="1" dirty="0" err="1" smtClean="0"/>
              <a:t>Kosten</a:t>
            </a:r>
            <a:endParaRPr lang="en-US" b="1" dirty="0" smtClean="0"/>
          </a:p>
          <a:p>
            <a:pPr algn="l"/>
            <a:r>
              <a:rPr lang="en-US" b="1" dirty="0" smtClean="0"/>
              <a:t>	</a:t>
            </a:r>
            <a:r>
              <a:rPr lang="en-US" b="1" dirty="0" err="1" smtClean="0"/>
              <a:t>Uitkering</a:t>
            </a:r>
            <a:r>
              <a:rPr lang="en-US" b="1" dirty="0" smtClean="0"/>
              <a:t> </a:t>
            </a:r>
            <a:r>
              <a:rPr lang="en-US" b="1" dirty="0" err="1" smtClean="0"/>
              <a:t>voor</a:t>
            </a:r>
            <a:r>
              <a:rPr lang="en-US" b="1" dirty="0" smtClean="0"/>
              <a:t> </a:t>
            </a:r>
            <a:r>
              <a:rPr lang="en-US" b="1" dirty="0" err="1" smtClean="0"/>
              <a:t>schade</a:t>
            </a:r>
            <a:r>
              <a:rPr lang="en-US" b="1" dirty="0" smtClean="0"/>
              <a:t>				</a:t>
            </a:r>
            <a:r>
              <a:rPr lang="en-US" b="1" u="sng" dirty="0" smtClean="0"/>
              <a:t>$     40.000</a:t>
            </a:r>
            <a:endParaRPr lang="en-US" b="1" u="sng" dirty="0"/>
          </a:p>
          <a:p>
            <a:pPr algn="l"/>
            <a:r>
              <a:rPr lang="en-US" b="1" dirty="0" err="1" smtClean="0"/>
              <a:t>Resultaat</a:t>
            </a:r>
            <a:r>
              <a:rPr lang="en-US" b="1" dirty="0" smtClean="0"/>
              <a:t> 						     </a:t>
            </a:r>
            <a:r>
              <a:rPr lang="en-US" b="1" dirty="0" smtClean="0">
                <a:solidFill>
                  <a:srgbClr val="FF0000"/>
                </a:solidFill>
              </a:rPr>
              <a:t>-/-	$     38.500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92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7F664-01BF-44C7-A481-3D00251D1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9705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Handelingsaanwijzingen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64AD21-ABBB-4255-9620-FE5132066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70" y="2078037"/>
            <a:ext cx="11697730" cy="3861443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Op de </a:t>
            </a:r>
            <a:r>
              <a:rPr lang="en-US" b="1" dirty="0" err="1" smtClean="0"/>
              <a:t>tafel</a:t>
            </a:r>
            <a:r>
              <a:rPr lang="en-US" b="1" dirty="0" smtClean="0"/>
              <a:t> </a:t>
            </a:r>
            <a:r>
              <a:rPr lang="en-US" b="1" dirty="0" err="1" smtClean="0"/>
              <a:t>ligt</a:t>
            </a:r>
            <a:r>
              <a:rPr lang="en-US" b="1" dirty="0" smtClean="0"/>
              <a:t> </a:t>
            </a:r>
            <a:r>
              <a:rPr lang="en-US" b="1" dirty="0" err="1" smtClean="0"/>
              <a:t>een</a:t>
            </a:r>
            <a:r>
              <a:rPr lang="en-US" b="1" dirty="0" smtClean="0"/>
              <a:t>  </a:t>
            </a:r>
            <a:r>
              <a:rPr lang="en-US" b="1" dirty="0" err="1" smtClean="0"/>
              <a:t>insteekmap</a:t>
            </a:r>
            <a:r>
              <a:rPr lang="en-US" b="1" dirty="0" smtClean="0"/>
              <a:t> met </a:t>
            </a:r>
            <a:r>
              <a:rPr lang="en-US" b="1" dirty="0" err="1" smtClean="0"/>
              <a:t>informatie</a:t>
            </a:r>
            <a:r>
              <a:rPr lang="en-US" b="1" dirty="0" smtClean="0"/>
              <a:t> over call </a:t>
            </a:r>
            <a:r>
              <a:rPr lang="en-US" b="1" dirty="0" err="1" smtClean="0"/>
              <a:t>opties</a:t>
            </a:r>
            <a:r>
              <a:rPr lang="en-US" b="1" dirty="0" smtClean="0"/>
              <a:t> en put </a:t>
            </a:r>
            <a:r>
              <a:rPr lang="en-US" b="1" dirty="0" err="1" smtClean="0"/>
              <a:t>opties</a:t>
            </a:r>
            <a:r>
              <a:rPr lang="en-US" b="1" dirty="0" smtClean="0"/>
              <a:t>.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err="1" smtClean="0"/>
              <a:t>Jullie</a:t>
            </a:r>
            <a:r>
              <a:rPr lang="en-US" b="1" dirty="0" smtClean="0"/>
              <a:t> </a:t>
            </a:r>
            <a:r>
              <a:rPr lang="en-US" b="1" dirty="0" err="1" smtClean="0"/>
              <a:t>maken</a:t>
            </a:r>
            <a:r>
              <a:rPr lang="en-US" b="1" dirty="0" smtClean="0"/>
              <a:t> de </a:t>
            </a:r>
            <a:r>
              <a:rPr lang="en-US" b="1" dirty="0" err="1" smtClean="0"/>
              <a:t>opdrachten</a:t>
            </a:r>
            <a:r>
              <a:rPr lang="en-US" b="1" dirty="0" smtClean="0"/>
              <a:t> in duo’s. </a:t>
            </a:r>
            <a:r>
              <a:rPr lang="en-US" b="1" dirty="0" err="1" smtClean="0"/>
              <a:t>Als</a:t>
            </a:r>
            <a:r>
              <a:rPr lang="en-US" b="1" dirty="0" smtClean="0"/>
              <a:t> </a:t>
            </a:r>
            <a:r>
              <a:rPr lang="en-US" b="1" dirty="0" err="1" smtClean="0"/>
              <a:t>een</a:t>
            </a:r>
            <a:r>
              <a:rPr lang="en-US" b="1" dirty="0" smtClean="0"/>
              <a:t> </a:t>
            </a:r>
            <a:r>
              <a:rPr lang="en-US" b="1" dirty="0" err="1" smtClean="0"/>
              <a:t>opdracht</a:t>
            </a:r>
            <a:r>
              <a:rPr lang="en-US" b="1" dirty="0" smtClean="0"/>
              <a:t> </a:t>
            </a:r>
            <a:r>
              <a:rPr lang="en-US" b="1" dirty="0" err="1" smtClean="0"/>
              <a:t>klaar</a:t>
            </a:r>
            <a:r>
              <a:rPr lang="en-US" b="1" dirty="0" smtClean="0"/>
              <a:t> is, </a:t>
            </a:r>
            <a:r>
              <a:rPr lang="en-US" b="1" dirty="0" err="1" smtClean="0"/>
              <a:t>steekt</a:t>
            </a:r>
            <a:r>
              <a:rPr lang="en-US" b="1" dirty="0" smtClean="0"/>
              <a:t> </a:t>
            </a:r>
            <a:r>
              <a:rPr lang="en-US" b="1" dirty="0" err="1" smtClean="0"/>
              <a:t>een</a:t>
            </a:r>
            <a:r>
              <a:rPr lang="en-US" b="1" dirty="0" smtClean="0"/>
              <a:t> van de twee </a:t>
            </a:r>
            <a:r>
              <a:rPr lang="en-US" b="1" dirty="0" err="1" smtClean="0"/>
              <a:t>een</a:t>
            </a:r>
            <a:r>
              <a:rPr lang="en-US" b="1" dirty="0" smtClean="0"/>
              <a:t> </a:t>
            </a:r>
            <a:r>
              <a:rPr lang="en-US" b="1" dirty="0" err="1" smtClean="0"/>
              <a:t>vinger</a:t>
            </a:r>
            <a:r>
              <a:rPr lang="en-US" b="1" dirty="0" smtClean="0"/>
              <a:t> op. Een van de </a:t>
            </a:r>
            <a:r>
              <a:rPr lang="en-US" b="1" dirty="0" err="1" smtClean="0"/>
              <a:t>workshopleiders</a:t>
            </a:r>
            <a:r>
              <a:rPr lang="en-US" b="1" dirty="0" smtClean="0"/>
              <a:t> </a:t>
            </a:r>
            <a:r>
              <a:rPr lang="en-US" b="1" dirty="0" err="1" smtClean="0"/>
              <a:t>controleert</a:t>
            </a:r>
            <a:r>
              <a:rPr lang="en-US" b="1" dirty="0" smtClean="0"/>
              <a:t> de </a:t>
            </a:r>
            <a:r>
              <a:rPr lang="en-US" b="1" dirty="0" err="1" smtClean="0"/>
              <a:t>antwoorden</a:t>
            </a:r>
            <a:r>
              <a:rPr lang="en-US" b="1" dirty="0" smtClean="0"/>
              <a:t>. </a:t>
            </a:r>
            <a:r>
              <a:rPr lang="en-US" b="1" dirty="0" err="1" smtClean="0"/>
              <a:t>Als</a:t>
            </a:r>
            <a:r>
              <a:rPr lang="en-US" b="1" dirty="0" smtClean="0"/>
              <a:t> de </a:t>
            </a:r>
            <a:r>
              <a:rPr lang="en-US" b="1" dirty="0" err="1" smtClean="0"/>
              <a:t>opdracht</a:t>
            </a:r>
            <a:r>
              <a:rPr lang="en-US" b="1" dirty="0" smtClean="0"/>
              <a:t> </a:t>
            </a:r>
            <a:r>
              <a:rPr lang="en-US" b="1" dirty="0" err="1" smtClean="0"/>
              <a:t>foutloos</a:t>
            </a:r>
            <a:r>
              <a:rPr lang="en-US" b="1" dirty="0" smtClean="0"/>
              <a:t> is, </a:t>
            </a:r>
            <a:r>
              <a:rPr lang="en-US" b="1" dirty="0" err="1" smtClean="0"/>
              <a:t>krijgen</a:t>
            </a:r>
            <a:r>
              <a:rPr lang="en-US" b="1" dirty="0" smtClean="0"/>
              <a:t> </a:t>
            </a:r>
            <a:r>
              <a:rPr lang="en-US" b="1" dirty="0" err="1" smtClean="0"/>
              <a:t>jullie</a:t>
            </a:r>
            <a:r>
              <a:rPr lang="en-US" b="1" dirty="0" smtClean="0"/>
              <a:t> </a:t>
            </a:r>
            <a:r>
              <a:rPr lang="en-US" b="1" dirty="0" err="1" smtClean="0"/>
              <a:t>een</a:t>
            </a:r>
            <a:r>
              <a:rPr lang="en-US" b="1" dirty="0" smtClean="0"/>
              <a:t> </a:t>
            </a:r>
            <a:r>
              <a:rPr lang="en-US" b="1" dirty="0" err="1" smtClean="0"/>
              <a:t>nieuwe</a:t>
            </a:r>
            <a:r>
              <a:rPr lang="en-US" b="1" dirty="0" smtClean="0"/>
              <a:t> </a:t>
            </a:r>
            <a:r>
              <a:rPr lang="en-US" b="1" dirty="0" err="1" smtClean="0"/>
              <a:t>opdracht</a:t>
            </a:r>
            <a:r>
              <a:rPr lang="en-US" b="1" dirty="0" smtClean="0"/>
              <a:t>. In </a:t>
            </a:r>
            <a:r>
              <a:rPr lang="en-US" b="1" dirty="0" err="1" smtClean="0"/>
              <a:t>totaal</a:t>
            </a:r>
            <a:r>
              <a:rPr lang="en-US" b="1" dirty="0" smtClean="0"/>
              <a:t> </a:t>
            </a:r>
            <a:r>
              <a:rPr lang="en-US" b="1" dirty="0" err="1" smtClean="0"/>
              <a:t>zijn</a:t>
            </a:r>
            <a:r>
              <a:rPr lang="en-US" b="1" dirty="0" smtClean="0"/>
              <a:t> </a:t>
            </a:r>
            <a:r>
              <a:rPr lang="en-US" b="1" dirty="0" err="1" smtClean="0"/>
              <a:t>er</a:t>
            </a:r>
            <a:r>
              <a:rPr lang="en-US" b="1" dirty="0" smtClean="0"/>
              <a:t> </a:t>
            </a:r>
            <a:r>
              <a:rPr lang="en-US" b="1" dirty="0" err="1" smtClean="0"/>
              <a:t>zes</a:t>
            </a:r>
            <a:r>
              <a:rPr lang="en-US" b="1" dirty="0" smtClean="0"/>
              <a:t> </a:t>
            </a:r>
            <a:r>
              <a:rPr lang="en-US" b="1" dirty="0" err="1" smtClean="0"/>
              <a:t>beschikbaar</a:t>
            </a:r>
            <a:r>
              <a:rPr lang="en-US" b="1" dirty="0" smtClean="0"/>
              <a:t>.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err="1" smtClean="0"/>
              <a:t>Als</a:t>
            </a:r>
            <a:r>
              <a:rPr lang="en-US" b="1" dirty="0" smtClean="0"/>
              <a:t> de </a:t>
            </a:r>
            <a:r>
              <a:rPr lang="en-US" b="1" dirty="0" err="1" smtClean="0"/>
              <a:t>opdracht</a:t>
            </a:r>
            <a:r>
              <a:rPr lang="en-US" b="1" dirty="0" smtClean="0"/>
              <a:t> </a:t>
            </a:r>
            <a:r>
              <a:rPr lang="en-US" b="1" dirty="0" err="1" smtClean="0"/>
              <a:t>niet</a:t>
            </a:r>
            <a:r>
              <a:rPr lang="en-US" b="1" dirty="0" smtClean="0"/>
              <a:t> </a:t>
            </a:r>
            <a:r>
              <a:rPr lang="en-US" b="1" dirty="0" err="1" smtClean="0"/>
              <a:t>foutloos</a:t>
            </a:r>
            <a:r>
              <a:rPr lang="en-US" b="1" dirty="0" smtClean="0"/>
              <a:t> is, </a:t>
            </a:r>
            <a:r>
              <a:rPr lang="en-US" b="1" dirty="0" err="1" smtClean="0"/>
              <a:t>krijgen</a:t>
            </a:r>
            <a:r>
              <a:rPr lang="en-US" b="1" dirty="0" smtClean="0"/>
              <a:t> </a:t>
            </a:r>
            <a:r>
              <a:rPr lang="en-US" b="1" dirty="0" err="1" smtClean="0"/>
              <a:t>jullie</a:t>
            </a:r>
            <a:r>
              <a:rPr lang="en-US" b="1" dirty="0" smtClean="0"/>
              <a:t> </a:t>
            </a:r>
            <a:r>
              <a:rPr lang="en-US" b="1" dirty="0" err="1" smtClean="0"/>
              <a:t>een</a:t>
            </a:r>
            <a:r>
              <a:rPr lang="en-US" b="1" dirty="0" smtClean="0"/>
              <a:t> hint om de </a:t>
            </a:r>
            <a:r>
              <a:rPr lang="en-US" b="1" dirty="0" err="1" smtClean="0"/>
              <a:t>fout</a:t>
            </a:r>
            <a:r>
              <a:rPr lang="en-US" b="1" dirty="0" smtClean="0"/>
              <a:t>(en) </a:t>
            </a:r>
            <a:r>
              <a:rPr lang="en-US" b="1" dirty="0" err="1" smtClean="0"/>
              <a:t>te</a:t>
            </a:r>
            <a:r>
              <a:rPr lang="en-US" b="1" dirty="0" smtClean="0"/>
              <a:t> </a:t>
            </a:r>
            <a:r>
              <a:rPr lang="en-US" b="1" dirty="0" err="1" smtClean="0"/>
              <a:t>verbeteren</a:t>
            </a:r>
            <a:r>
              <a:rPr lang="en-US" b="1" dirty="0" smtClean="0"/>
              <a:t>. </a:t>
            </a:r>
          </a:p>
          <a:p>
            <a:pPr algn="l"/>
            <a:endParaRPr lang="en-US" b="1" dirty="0"/>
          </a:p>
          <a:p>
            <a:pPr algn="l"/>
            <a:r>
              <a:rPr lang="en-US" b="1" dirty="0" smtClean="0"/>
              <a:t>De </a:t>
            </a:r>
            <a:r>
              <a:rPr lang="en-US" b="1" dirty="0" err="1" smtClean="0"/>
              <a:t>workshopleiders</a:t>
            </a:r>
            <a:r>
              <a:rPr lang="en-US" b="1" dirty="0" smtClean="0"/>
              <a:t> </a:t>
            </a:r>
            <a:r>
              <a:rPr lang="en-US" b="1" dirty="0" err="1" smtClean="0"/>
              <a:t>zijn</a:t>
            </a:r>
            <a:r>
              <a:rPr lang="en-US" b="1" dirty="0" smtClean="0"/>
              <a:t> </a:t>
            </a:r>
            <a:r>
              <a:rPr lang="en-US" b="1" dirty="0" err="1" smtClean="0"/>
              <a:t>beschikbaar</a:t>
            </a:r>
            <a:r>
              <a:rPr lang="en-US" b="1" dirty="0" smtClean="0"/>
              <a:t> </a:t>
            </a:r>
            <a:r>
              <a:rPr lang="en-US" b="1" dirty="0" err="1" smtClean="0"/>
              <a:t>voor</a:t>
            </a:r>
            <a:r>
              <a:rPr lang="en-US" b="1" dirty="0" smtClean="0"/>
              <a:t> </a:t>
            </a:r>
            <a:r>
              <a:rPr lang="en-US" b="1" dirty="0" err="1" smtClean="0"/>
              <a:t>vragen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87883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7F664-01BF-44C7-A481-3D00251D1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9705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 </a:t>
            </a:r>
            <a:r>
              <a:rPr lang="en-US" b="1" dirty="0" err="1" smtClean="0">
                <a:solidFill>
                  <a:srgbClr val="FF0000"/>
                </a:solidFill>
              </a:rPr>
              <a:t>zes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opdrachten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64AD21-ABBB-4255-9620-FE5132066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70" y="2078037"/>
            <a:ext cx="11697730" cy="3861443"/>
          </a:xfrm>
        </p:spPr>
        <p:txBody>
          <a:bodyPr/>
          <a:lstStyle/>
          <a:p>
            <a:pPr algn="l"/>
            <a:r>
              <a:rPr lang="en-US" b="1" dirty="0" err="1" smtClean="0"/>
              <a:t>Opdracht</a:t>
            </a:r>
            <a:r>
              <a:rPr lang="en-US" b="1" dirty="0" smtClean="0"/>
              <a:t> 1		</a:t>
            </a:r>
            <a:r>
              <a:rPr lang="en-US" b="1" dirty="0" err="1" smtClean="0"/>
              <a:t>niveau</a:t>
            </a:r>
            <a:r>
              <a:rPr lang="en-US" b="1" dirty="0" smtClean="0"/>
              <a:t> </a:t>
            </a:r>
            <a:r>
              <a:rPr lang="en-US" b="1" dirty="0" err="1" smtClean="0"/>
              <a:t>memoriseren</a:t>
            </a:r>
            <a:endParaRPr lang="en-US" b="1" dirty="0" smtClean="0"/>
          </a:p>
          <a:p>
            <a:pPr algn="l"/>
            <a:r>
              <a:rPr lang="en-US" b="1" dirty="0" err="1" smtClean="0"/>
              <a:t>Opdracht</a:t>
            </a:r>
            <a:r>
              <a:rPr lang="en-US" b="1" dirty="0" smtClean="0"/>
              <a:t> 2		</a:t>
            </a:r>
            <a:r>
              <a:rPr lang="en-US" b="1" dirty="0" err="1" smtClean="0"/>
              <a:t>niveau</a:t>
            </a:r>
            <a:r>
              <a:rPr lang="en-US" b="1" dirty="0" smtClean="0"/>
              <a:t> </a:t>
            </a:r>
            <a:r>
              <a:rPr lang="en-US" b="1" dirty="0" err="1" smtClean="0"/>
              <a:t>begrijpen</a:t>
            </a:r>
            <a:endParaRPr lang="en-US" b="1" dirty="0" smtClean="0"/>
          </a:p>
          <a:p>
            <a:pPr algn="l"/>
            <a:r>
              <a:rPr lang="en-US" b="1" dirty="0" err="1" smtClean="0"/>
              <a:t>Opdracht</a:t>
            </a:r>
            <a:r>
              <a:rPr lang="en-US" b="1" dirty="0" smtClean="0"/>
              <a:t> 3		</a:t>
            </a:r>
            <a:r>
              <a:rPr lang="en-US" b="1" dirty="0" err="1" smtClean="0"/>
              <a:t>niveau</a:t>
            </a:r>
            <a:r>
              <a:rPr lang="en-US" b="1" dirty="0" smtClean="0"/>
              <a:t> </a:t>
            </a:r>
            <a:r>
              <a:rPr lang="en-US" b="1" dirty="0" err="1" smtClean="0"/>
              <a:t>toepassen</a:t>
            </a:r>
            <a:endParaRPr lang="en-US" b="1" dirty="0" smtClean="0"/>
          </a:p>
          <a:p>
            <a:pPr algn="l"/>
            <a:r>
              <a:rPr lang="en-US" b="1" dirty="0" err="1" smtClean="0"/>
              <a:t>Opdracht</a:t>
            </a:r>
            <a:r>
              <a:rPr lang="en-US" b="1" dirty="0" smtClean="0"/>
              <a:t> 4		</a:t>
            </a:r>
            <a:r>
              <a:rPr lang="en-US" b="1" dirty="0" err="1" smtClean="0"/>
              <a:t>niveau</a:t>
            </a:r>
            <a:r>
              <a:rPr lang="en-US" b="1" dirty="0" smtClean="0"/>
              <a:t> </a:t>
            </a:r>
            <a:r>
              <a:rPr lang="en-US" b="1" dirty="0" err="1" smtClean="0"/>
              <a:t>begrijpen</a:t>
            </a:r>
            <a:endParaRPr lang="en-US" b="1" dirty="0" smtClean="0"/>
          </a:p>
          <a:p>
            <a:pPr algn="l"/>
            <a:r>
              <a:rPr lang="en-US" b="1" dirty="0" err="1" smtClean="0"/>
              <a:t>Opdracht</a:t>
            </a:r>
            <a:r>
              <a:rPr lang="en-US" b="1" dirty="0" smtClean="0"/>
              <a:t> 5		</a:t>
            </a:r>
            <a:r>
              <a:rPr lang="en-US" b="1" dirty="0" err="1" smtClean="0"/>
              <a:t>niveau</a:t>
            </a:r>
            <a:r>
              <a:rPr lang="en-US" b="1" dirty="0" smtClean="0"/>
              <a:t> </a:t>
            </a:r>
            <a:r>
              <a:rPr lang="en-US" b="1" dirty="0" err="1" smtClean="0"/>
              <a:t>toepassen</a:t>
            </a:r>
            <a:endParaRPr lang="en-US" b="1" dirty="0" smtClean="0"/>
          </a:p>
          <a:p>
            <a:pPr algn="l"/>
            <a:r>
              <a:rPr lang="en-US" b="1" dirty="0" err="1" smtClean="0"/>
              <a:t>Opdracht</a:t>
            </a:r>
            <a:r>
              <a:rPr lang="en-US" b="1" dirty="0" smtClean="0"/>
              <a:t> 6		</a:t>
            </a:r>
            <a:r>
              <a:rPr lang="en-US" b="1" dirty="0" err="1" smtClean="0"/>
              <a:t>niveau</a:t>
            </a:r>
            <a:r>
              <a:rPr lang="en-US" b="1" dirty="0" smtClean="0"/>
              <a:t> </a:t>
            </a:r>
            <a:r>
              <a:rPr lang="en-US" b="1" dirty="0" err="1" smtClean="0"/>
              <a:t>begrijpen</a:t>
            </a:r>
            <a:endParaRPr lang="en-US" b="1" dirty="0" smtClean="0"/>
          </a:p>
          <a:p>
            <a:pPr algn="l"/>
            <a:endParaRPr lang="en-US" b="1" dirty="0" smtClean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2532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7F664-01BF-44C7-A481-3D00251D1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9705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Invulblad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64AD21-ABBB-4255-9620-FE5132066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70" y="2078037"/>
            <a:ext cx="11697730" cy="3861443"/>
          </a:xfrm>
        </p:spPr>
        <p:txBody>
          <a:bodyPr/>
          <a:lstStyle/>
          <a:p>
            <a:pPr algn="l"/>
            <a:r>
              <a:rPr lang="en-US" b="1" dirty="0" err="1" smtClean="0"/>
              <a:t>Schrijf</a:t>
            </a:r>
            <a:r>
              <a:rPr lang="en-US" b="1" dirty="0" smtClean="0"/>
              <a:t> </a:t>
            </a:r>
            <a:r>
              <a:rPr lang="en-US" b="1" dirty="0" err="1" smtClean="0"/>
              <a:t>antwoorden</a:t>
            </a:r>
            <a:r>
              <a:rPr lang="en-US" b="1" dirty="0" smtClean="0"/>
              <a:t> in het </a:t>
            </a:r>
            <a:r>
              <a:rPr lang="en-US" b="1" dirty="0" err="1" smtClean="0"/>
              <a:t>grijze</a:t>
            </a:r>
            <a:r>
              <a:rPr lang="en-US" b="1" dirty="0" smtClean="0"/>
              <a:t> </a:t>
            </a:r>
            <a:r>
              <a:rPr lang="en-US" b="1" dirty="0" err="1" smtClean="0"/>
              <a:t>kader</a:t>
            </a:r>
            <a:r>
              <a:rPr lang="en-US" b="1" dirty="0" smtClean="0"/>
              <a:t>, </a:t>
            </a:r>
            <a:r>
              <a:rPr lang="en-US" b="1" dirty="0" err="1" smtClean="0"/>
              <a:t>zodat</a:t>
            </a:r>
            <a:r>
              <a:rPr lang="en-US" b="1" dirty="0" smtClean="0"/>
              <a:t> de </a:t>
            </a:r>
            <a:r>
              <a:rPr lang="en-US" b="1" dirty="0" err="1" smtClean="0"/>
              <a:t>begeleiders</a:t>
            </a:r>
            <a:r>
              <a:rPr lang="en-US" b="1" dirty="0" smtClean="0"/>
              <a:t> </a:t>
            </a:r>
            <a:r>
              <a:rPr lang="en-US" b="1" dirty="0" err="1" smtClean="0"/>
              <a:t>snel</a:t>
            </a:r>
            <a:r>
              <a:rPr lang="en-US" b="1" dirty="0" smtClean="0"/>
              <a:t> </a:t>
            </a:r>
            <a:r>
              <a:rPr lang="en-US" b="1" dirty="0" err="1" smtClean="0"/>
              <a:t>kunnen</a:t>
            </a:r>
            <a:r>
              <a:rPr lang="en-US" b="1" dirty="0" smtClean="0"/>
              <a:t> </a:t>
            </a:r>
            <a:r>
              <a:rPr lang="en-US" b="1" dirty="0" err="1" smtClean="0"/>
              <a:t>controleren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19529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7F664-01BF-44C7-A481-3D00251D1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9705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Debriefing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64AD21-ABBB-4255-9620-FE5132066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70" y="2078037"/>
            <a:ext cx="11697730" cy="3861443"/>
          </a:xfrm>
        </p:spPr>
        <p:txBody>
          <a:bodyPr/>
          <a:lstStyle/>
          <a:p>
            <a:pPr algn="l"/>
            <a:r>
              <a:rPr lang="en-US" b="1" dirty="0" err="1" smtClean="0"/>
              <a:t>Differentiëren</a:t>
            </a:r>
            <a:r>
              <a:rPr lang="en-US" b="1" dirty="0" smtClean="0"/>
              <a:t> </a:t>
            </a:r>
            <a:r>
              <a:rPr lang="en-US" b="1" dirty="0" err="1" smtClean="0"/>
              <a:t>naar</a:t>
            </a:r>
            <a:r>
              <a:rPr lang="en-US" b="1" dirty="0" smtClean="0"/>
              <a:t> tempo.</a:t>
            </a:r>
          </a:p>
          <a:p>
            <a:pPr algn="l"/>
            <a:r>
              <a:rPr lang="en-US" b="1" dirty="0" smtClean="0"/>
              <a:t>	Je </a:t>
            </a:r>
            <a:r>
              <a:rPr lang="en-US" b="1" dirty="0" err="1" smtClean="0"/>
              <a:t>krijgt</a:t>
            </a:r>
            <a:r>
              <a:rPr lang="en-US" b="1" dirty="0" smtClean="0"/>
              <a:t> </a:t>
            </a:r>
            <a:r>
              <a:rPr lang="en-US" b="1" dirty="0" err="1" smtClean="0"/>
              <a:t>een</a:t>
            </a:r>
            <a:r>
              <a:rPr lang="en-US" b="1" dirty="0" smtClean="0"/>
              <a:t> </a:t>
            </a:r>
            <a:r>
              <a:rPr lang="en-US" b="1" dirty="0" err="1" smtClean="0"/>
              <a:t>nieuwe</a:t>
            </a:r>
            <a:r>
              <a:rPr lang="en-US" b="1" dirty="0" smtClean="0"/>
              <a:t> </a:t>
            </a:r>
            <a:r>
              <a:rPr lang="en-US" b="1" dirty="0" err="1" smtClean="0"/>
              <a:t>opdracht</a:t>
            </a:r>
            <a:r>
              <a:rPr lang="en-US" b="1" dirty="0" smtClean="0"/>
              <a:t> </a:t>
            </a:r>
            <a:r>
              <a:rPr lang="en-US" b="1" dirty="0" err="1" smtClean="0"/>
              <a:t>zodra</a:t>
            </a:r>
            <a:r>
              <a:rPr lang="en-US" b="1" dirty="0" smtClean="0"/>
              <a:t> de </a:t>
            </a:r>
            <a:r>
              <a:rPr lang="en-US" b="1" dirty="0" err="1" smtClean="0"/>
              <a:t>vorige</a:t>
            </a:r>
            <a:r>
              <a:rPr lang="en-US" b="1" dirty="0" smtClean="0"/>
              <a:t> is </a:t>
            </a:r>
            <a:r>
              <a:rPr lang="en-US" b="1" dirty="0" err="1" smtClean="0"/>
              <a:t>goedgekeurd</a:t>
            </a:r>
            <a:r>
              <a:rPr lang="en-US" b="1" dirty="0" smtClean="0"/>
              <a:t>.</a:t>
            </a:r>
            <a:endParaRPr lang="en-US" b="1" dirty="0"/>
          </a:p>
          <a:p>
            <a:pPr algn="l"/>
            <a:endParaRPr lang="en-US" b="1" dirty="0" smtClean="0"/>
          </a:p>
          <a:p>
            <a:pPr algn="l"/>
            <a:r>
              <a:rPr lang="en-US" b="1" dirty="0" err="1" smtClean="0"/>
              <a:t>Differentiëren</a:t>
            </a:r>
            <a:r>
              <a:rPr lang="en-US" b="1" dirty="0" smtClean="0"/>
              <a:t> </a:t>
            </a:r>
            <a:r>
              <a:rPr lang="en-US" b="1" dirty="0" err="1" smtClean="0"/>
              <a:t>naar</a:t>
            </a:r>
            <a:r>
              <a:rPr lang="en-US" b="1" dirty="0" smtClean="0"/>
              <a:t> </a:t>
            </a:r>
            <a:r>
              <a:rPr lang="en-US" b="1" dirty="0" err="1" smtClean="0"/>
              <a:t>inhoud</a:t>
            </a:r>
            <a:r>
              <a:rPr lang="en-US" b="1" dirty="0" smtClean="0"/>
              <a:t>.</a:t>
            </a:r>
          </a:p>
          <a:p>
            <a:pPr algn="l"/>
            <a:r>
              <a:rPr lang="en-US" b="1" dirty="0" smtClean="0"/>
              <a:t>	</a:t>
            </a:r>
            <a:r>
              <a:rPr lang="en-US" b="1" dirty="0" err="1" smtClean="0"/>
              <a:t>Als</a:t>
            </a:r>
            <a:r>
              <a:rPr lang="en-US" b="1" dirty="0" smtClean="0"/>
              <a:t> </a:t>
            </a:r>
            <a:r>
              <a:rPr lang="en-US" b="1" dirty="0" err="1" smtClean="0"/>
              <a:t>opdracht</a:t>
            </a:r>
            <a:r>
              <a:rPr lang="en-US" b="1" dirty="0" smtClean="0"/>
              <a:t> 2 </a:t>
            </a:r>
            <a:r>
              <a:rPr lang="en-US" b="1" dirty="0" err="1" smtClean="0"/>
              <a:t>niet</a:t>
            </a:r>
            <a:r>
              <a:rPr lang="en-US" b="1" dirty="0" smtClean="0"/>
              <a:t> </a:t>
            </a:r>
            <a:r>
              <a:rPr lang="en-US" b="1" dirty="0" err="1" smtClean="0"/>
              <a:t>goed</a:t>
            </a:r>
            <a:r>
              <a:rPr lang="en-US" b="1" dirty="0" smtClean="0"/>
              <a:t> </a:t>
            </a:r>
            <a:r>
              <a:rPr lang="en-US" b="1" dirty="0" err="1" smtClean="0"/>
              <a:t>gaat</a:t>
            </a:r>
            <a:r>
              <a:rPr lang="en-US" b="1" dirty="0" smtClean="0"/>
              <a:t>, </a:t>
            </a:r>
            <a:r>
              <a:rPr lang="en-US" b="1" dirty="0" err="1" smtClean="0"/>
              <a:t>daarna</a:t>
            </a:r>
            <a:r>
              <a:rPr lang="en-US" b="1" dirty="0" smtClean="0"/>
              <a:t> </a:t>
            </a:r>
            <a:r>
              <a:rPr lang="en-US" b="1" dirty="0" err="1" smtClean="0"/>
              <a:t>opdracht</a:t>
            </a:r>
            <a:r>
              <a:rPr lang="en-US" b="1" dirty="0" smtClean="0"/>
              <a:t> 4 </a:t>
            </a:r>
            <a:r>
              <a:rPr lang="en-US" b="1" dirty="0" err="1" smtClean="0"/>
              <a:t>geven</a:t>
            </a:r>
            <a:r>
              <a:rPr lang="en-US" b="1" dirty="0" smtClean="0"/>
              <a:t>: </a:t>
            </a:r>
            <a:r>
              <a:rPr lang="en-US" b="1" dirty="0" err="1" smtClean="0"/>
              <a:t>niveau</a:t>
            </a:r>
            <a:r>
              <a:rPr lang="en-US" b="1" dirty="0" smtClean="0"/>
              <a:t> </a:t>
            </a:r>
            <a:r>
              <a:rPr lang="en-US" b="1" dirty="0" err="1" smtClean="0"/>
              <a:t>begrijpen</a:t>
            </a:r>
            <a:r>
              <a:rPr lang="en-US" b="1" dirty="0" smtClean="0"/>
              <a:t>.</a:t>
            </a:r>
          </a:p>
          <a:p>
            <a:pPr algn="l"/>
            <a:endParaRPr lang="en-US" b="1" dirty="0"/>
          </a:p>
          <a:p>
            <a:pPr algn="l"/>
            <a:r>
              <a:rPr lang="en-US" b="1" dirty="0" smtClean="0"/>
              <a:t>Escape room.</a:t>
            </a:r>
          </a:p>
          <a:p>
            <a:pPr algn="l"/>
            <a:r>
              <a:rPr lang="en-US" b="1" dirty="0"/>
              <a:t>	</a:t>
            </a:r>
            <a:r>
              <a:rPr lang="en-US" b="1" dirty="0" smtClean="0"/>
              <a:t>Je </a:t>
            </a:r>
            <a:r>
              <a:rPr lang="en-US" b="1" dirty="0" err="1" smtClean="0"/>
              <a:t>kunt</a:t>
            </a:r>
            <a:r>
              <a:rPr lang="en-US" b="1" dirty="0" smtClean="0"/>
              <a:t> de </a:t>
            </a:r>
            <a:r>
              <a:rPr lang="en-US" b="1" dirty="0" err="1" smtClean="0"/>
              <a:t>antwoorden</a:t>
            </a:r>
            <a:r>
              <a:rPr lang="en-US" b="1" dirty="0" smtClean="0"/>
              <a:t> </a:t>
            </a:r>
            <a:r>
              <a:rPr lang="en-US" b="1" dirty="0" err="1" smtClean="0"/>
              <a:t>omzetten</a:t>
            </a:r>
            <a:r>
              <a:rPr lang="en-US" b="1" dirty="0" smtClean="0"/>
              <a:t> in codes.</a:t>
            </a:r>
          </a:p>
        </p:txBody>
      </p:sp>
    </p:spTree>
    <p:extLst>
      <p:ext uri="{BB962C8B-B14F-4D97-AF65-F5344CB8AC3E}">
        <p14:creationId xmlns:p14="http://schemas.microsoft.com/office/powerpoint/2010/main" val="289077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7F664-01BF-44C7-A481-3D00251D1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9705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Debriefing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64AD21-ABBB-4255-9620-FE5132066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70" y="2078037"/>
            <a:ext cx="11697730" cy="3861443"/>
          </a:xfrm>
        </p:spPr>
        <p:txBody>
          <a:bodyPr/>
          <a:lstStyle/>
          <a:p>
            <a:pPr algn="l"/>
            <a:r>
              <a:rPr lang="en-US" b="1" dirty="0" smtClean="0"/>
              <a:t>Het </a:t>
            </a:r>
            <a:r>
              <a:rPr lang="en-US" b="1" dirty="0" err="1" smtClean="0"/>
              <a:t>lijkt</a:t>
            </a:r>
            <a:r>
              <a:rPr lang="en-US" b="1" dirty="0" smtClean="0"/>
              <a:t> nu </a:t>
            </a:r>
            <a:r>
              <a:rPr lang="en-US" b="1" dirty="0" err="1" smtClean="0"/>
              <a:t>alsof</a:t>
            </a:r>
            <a:r>
              <a:rPr lang="en-US" b="1" dirty="0" smtClean="0"/>
              <a:t> </a:t>
            </a:r>
            <a:r>
              <a:rPr lang="en-US" b="1" dirty="0" err="1" smtClean="0"/>
              <a:t>er</a:t>
            </a:r>
            <a:r>
              <a:rPr lang="en-US" b="1" dirty="0" smtClean="0"/>
              <a:t> twee </a:t>
            </a:r>
            <a:r>
              <a:rPr lang="en-US" b="1" dirty="0" err="1" smtClean="0"/>
              <a:t>leraren</a:t>
            </a:r>
            <a:r>
              <a:rPr lang="en-US" b="1" dirty="0" smtClean="0"/>
              <a:t> </a:t>
            </a:r>
            <a:r>
              <a:rPr lang="en-US" b="1" dirty="0" err="1" smtClean="0"/>
              <a:t>nodig</a:t>
            </a:r>
            <a:r>
              <a:rPr lang="en-US" b="1" dirty="0" smtClean="0"/>
              <a:t> </a:t>
            </a:r>
            <a:r>
              <a:rPr lang="en-US" b="1" dirty="0" err="1" smtClean="0"/>
              <a:t>zijn</a:t>
            </a:r>
            <a:r>
              <a:rPr lang="en-US" b="1" dirty="0" smtClean="0"/>
              <a:t> om 25 </a:t>
            </a:r>
            <a:r>
              <a:rPr lang="en-US" b="1" dirty="0" err="1" smtClean="0"/>
              <a:t>leerlingen</a:t>
            </a:r>
            <a:r>
              <a:rPr lang="en-US" b="1" dirty="0"/>
              <a:t> </a:t>
            </a:r>
            <a:r>
              <a:rPr lang="en-US" b="1" dirty="0" smtClean="0"/>
              <a:t>van feedback </a:t>
            </a:r>
            <a:r>
              <a:rPr lang="en-US" b="1" dirty="0" err="1" smtClean="0"/>
              <a:t>te</a:t>
            </a:r>
            <a:r>
              <a:rPr lang="en-US" b="1" dirty="0" smtClean="0"/>
              <a:t> </a:t>
            </a:r>
            <a:r>
              <a:rPr lang="en-US" b="1" dirty="0" err="1" smtClean="0"/>
              <a:t>voorzien</a:t>
            </a:r>
            <a:r>
              <a:rPr lang="en-US" b="1" dirty="0" smtClean="0"/>
              <a:t>.</a:t>
            </a:r>
          </a:p>
          <a:p>
            <a:pPr algn="l"/>
            <a:r>
              <a:rPr lang="en-US" b="1" dirty="0" err="1" smtClean="0"/>
              <a:t>Leerlingen</a:t>
            </a:r>
            <a:r>
              <a:rPr lang="en-US" b="1" dirty="0" smtClean="0"/>
              <a:t> in de </a:t>
            </a:r>
            <a:r>
              <a:rPr lang="en-US" b="1" dirty="0" err="1" smtClean="0"/>
              <a:t>klas</a:t>
            </a:r>
            <a:r>
              <a:rPr lang="en-US" b="1" dirty="0" smtClean="0"/>
              <a:t> </a:t>
            </a:r>
            <a:r>
              <a:rPr lang="en-US" b="1" dirty="0" err="1" smtClean="0"/>
              <a:t>werken</a:t>
            </a:r>
            <a:r>
              <a:rPr lang="en-US" b="1" dirty="0" smtClean="0"/>
              <a:t> </a:t>
            </a:r>
            <a:r>
              <a:rPr lang="en-US" b="1" dirty="0" err="1" smtClean="0"/>
              <a:t>echter</a:t>
            </a:r>
            <a:r>
              <a:rPr lang="en-US" b="1" dirty="0" smtClean="0"/>
              <a:t> minder </a:t>
            </a:r>
            <a:r>
              <a:rPr lang="en-US" b="1" dirty="0" err="1" smtClean="0"/>
              <a:t>snel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leraren</a:t>
            </a:r>
            <a:r>
              <a:rPr lang="en-US" b="1" dirty="0" smtClean="0"/>
              <a:t>. </a:t>
            </a:r>
          </a:p>
          <a:p>
            <a:pPr algn="l"/>
            <a:r>
              <a:rPr lang="en-US" b="1" dirty="0" smtClean="0"/>
              <a:t>In de </a:t>
            </a:r>
            <a:r>
              <a:rPr lang="en-US" b="1" dirty="0" err="1" smtClean="0"/>
              <a:t>klas</a:t>
            </a:r>
            <a:r>
              <a:rPr lang="en-US" b="1" dirty="0" smtClean="0"/>
              <a:t> van Tim </a:t>
            </a:r>
            <a:r>
              <a:rPr lang="en-US" b="1" dirty="0" err="1" smtClean="0"/>
              <a:t>hadden</a:t>
            </a:r>
            <a:r>
              <a:rPr lang="en-US" b="1" dirty="0" smtClean="0"/>
              <a:t> de </a:t>
            </a:r>
            <a:r>
              <a:rPr lang="en-US" b="1" dirty="0" err="1" smtClean="0"/>
              <a:t>leerlingen</a:t>
            </a:r>
            <a:r>
              <a:rPr lang="en-US" b="1" dirty="0" smtClean="0"/>
              <a:t> 2 </a:t>
            </a:r>
            <a:r>
              <a:rPr lang="en-US" b="1" dirty="0" err="1" smtClean="0"/>
              <a:t>opdrachten</a:t>
            </a:r>
            <a:r>
              <a:rPr lang="en-US" b="1" dirty="0" smtClean="0"/>
              <a:t> </a:t>
            </a:r>
            <a:r>
              <a:rPr lang="en-US" b="1" dirty="0" err="1" smtClean="0"/>
              <a:t>klaar</a:t>
            </a:r>
            <a:r>
              <a:rPr lang="en-US" b="1" dirty="0" smtClean="0"/>
              <a:t> in 30 </a:t>
            </a:r>
            <a:r>
              <a:rPr lang="en-US" b="1" dirty="0" err="1" smtClean="0"/>
              <a:t>minuten</a:t>
            </a:r>
            <a:r>
              <a:rPr lang="en-US" b="1" dirty="0" smtClean="0"/>
              <a:t>. </a:t>
            </a:r>
          </a:p>
          <a:p>
            <a:pPr algn="l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26271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30310"/>
            <a:ext cx="10515600" cy="660378"/>
          </a:xfrm>
        </p:spPr>
        <p:txBody>
          <a:bodyPr>
            <a:noAutofit/>
          </a:bodyPr>
          <a:lstStyle/>
          <a:p>
            <a:pPr algn="ctr"/>
            <a:r>
              <a:rPr lang="nl-NL" sz="5400" b="1" dirty="0" smtClean="0">
                <a:solidFill>
                  <a:srgbClr val="FF0000"/>
                </a:solidFill>
              </a:rPr>
              <a:t>Woord van dank</a:t>
            </a:r>
            <a:endParaRPr lang="nl-NL" sz="5400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Beste collega’s, dank voor de prettige samenwerking en de feedback.</a:t>
            </a:r>
          </a:p>
          <a:p>
            <a:pPr marL="0" indent="0" algn="ctr">
              <a:buNone/>
            </a:pPr>
            <a:r>
              <a:rPr lang="nl-NL" dirty="0" smtClean="0"/>
              <a:t>Hopelijk tot ziens.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273" y="2815286"/>
            <a:ext cx="4662152" cy="349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7F664-01BF-44C7-A481-3D00251D1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9705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Syllabus </a:t>
            </a:r>
            <a:r>
              <a:rPr lang="en-US" b="1" dirty="0" err="1" smtClean="0">
                <a:solidFill>
                  <a:srgbClr val="FF0000"/>
                </a:solidFill>
              </a:rPr>
              <a:t>vwo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64AD21-ABBB-4255-9620-FE5132066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70" y="2078037"/>
            <a:ext cx="11697730" cy="3861443"/>
          </a:xfrm>
        </p:spPr>
        <p:txBody>
          <a:bodyPr>
            <a:normAutofit/>
          </a:bodyPr>
          <a:lstStyle/>
          <a:p>
            <a:pPr algn="l"/>
            <a:r>
              <a:rPr lang="nl-NL" b="1" dirty="0" smtClean="0"/>
              <a:t>Domein </a:t>
            </a:r>
            <a:r>
              <a:rPr lang="nl-NL" b="1" dirty="0" smtClean="0"/>
              <a:t>D: Investeren en Financieren</a:t>
            </a:r>
            <a:endParaRPr lang="nl-NL" b="1" dirty="0" smtClean="0"/>
          </a:p>
          <a:p>
            <a:pPr algn="l"/>
            <a:r>
              <a:rPr lang="nl-NL" dirty="0"/>
              <a:t>21. De kandidaat kan in de context van een financieringsvraagstuk de redenen voor het aantrekken van verschillende types vermogen onderscheiden.</a:t>
            </a:r>
            <a:endParaRPr lang="nl-NL" dirty="0" smtClean="0"/>
          </a:p>
          <a:p>
            <a:pPr algn="l"/>
            <a:r>
              <a:rPr lang="nl-NL" dirty="0" smtClean="0"/>
              <a:t>De </a:t>
            </a:r>
            <a:r>
              <a:rPr lang="nl-NL" dirty="0" smtClean="0"/>
              <a:t>kandidaat kan</a:t>
            </a:r>
          </a:p>
          <a:p>
            <a:pPr algn="l"/>
            <a:r>
              <a:rPr lang="nl-NL" dirty="0" smtClean="0"/>
              <a:t>21.12 </a:t>
            </a:r>
            <a:r>
              <a:rPr lang="nl-NL" dirty="0" smtClean="0">
                <a:solidFill>
                  <a:srgbClr val="FF0000"/>
                </a:solidFill>
              </a:rPr>
              <a:t>uitleggen</a:t>
            </a:r>
            <a:r>
              <a:rPr lang="nl-NL" dirty="0" smtClean="0"/>
              <a:t> </a:t>
            </a:r>
            <a:r>
              <a:rPr lang="nl-NL" dirty="0"/>
              <a:t>dat door middel van opties en/of termijncontracten risico-</a:t>
            </a:r>
            <a:r>
              <a:rPr lang="nl-NL" dirty="0" err="1"/>
              <a:t>hedging</a:t>
            </a:r>
            <a:r>
              <a:rPr lang="nl-NL" dirty="0"/>
              <a:t> (risico afdekking) plaats vindt. </a:t>
            </a:r>
            <a:endParaRPr lang="nl-NL" dirty="0" smtClean="0"/>
          </a:p>
          <a:p>
            <a:pPr algn="l"/>
            <a:r>
              <a:rPr lang="nl-NL" dirty="0" smtClean="0"/>
              <a:t>21.13 de </a:t>
            </a:r>
            <a:r>
              <a:rPr lang="nl-NL" dirty="0"/>
              <a:t>risico’s van opties en termijncontracten </a:t>
            </a:r>
            <a:r>
              <a:rPr lang="nl-NL" dirty="0">
                <a:solidFill>
                  <a:srgbClr val="FF0000"/>
                </a:solidFill>
              </a:rPr>
              <a:t>analyseren</a:t>
            </a:r>
            <a:r>
              <a:rPr lang="nl-NL" dirty="0"/>
              <a:t> in relatie tot short posities en long posities. </a:t>
            </a:r>
            <a:endParaRPr lang="nl-NL" b="1" dirty="0" smtClean="0"/>
          </a:p>
        </p:txBody>
      </p:sp>
    </p:spTree>
    <p:extLst>
      <p:ext uri="{BB962C8B-B14F-4D97-AF65-F5344CB8AC3E}">
        <p14:creationId xmlns:p14="http://schemas.microsoft.com/office/powerpoint/2010/main" val="83228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30310"/>
            <a:ext cx="10515600" cy="660378"/>
          </a:xfrm>
        </p:spPr>
        <p:txBody>
          <a:bodyPr>
            <a:noAutofit/>
          </a:bodyPr>
          <a:lstStyle/>
          <a:p>
            <a:pPr algn="ctr"/>
            <a:r>
              <a:rPr lang="nl-NL" sz="5400" b="1" dirty="0" smtClean="0">
                <a:solidFill>
                  <a:srgbClr val="FF0000"/>
                </a:solidFill>
              </a:rPr>
              <a:t>Informatie CE M&amp;O</a:t>
            </a:r>
            <a:endParaRPr lang="nl-NL" sz="5400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4227" y="1817386"/>
            <a:ext cx="1144235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Informatie</a:t>
            </a:r>
            <a:r>
              <a:rPr lang="en-US" dirty="0" smtClean="0"/>
              <a:t> over de </a:t>
            </a:r>
            <a:r>
              <a:rPr lang="en-US" dirty="0" err="1" smtClean="0"/>
              <a:t>centrale</a:t>
            </a:r>
            <a:r>
              <a:rPr lang="en-US" dirty="0" smtClean="0"/>
              <a:t> </a:t>
            </a:r>
            <a:r>
              <a:rPr lang="en-US" dirty="0" err="1" smtClean="0"/>
              <a:t>examens</a:t>
            </a:r>
            <a:r>
              <a:rPr lang="en-US" dirty="0" smtClean="0"/>
              <a:t> M&amp;O </a:t>
            </a:r>
            <a:r>
              <a:rPr lang="en-US" dirty="0" err="1" smtClean="0"/>
              <a:t>havo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vwo</a:t>
            </a:r>
            <a:r>
              <a:rPr lang="en-US" dirty="0" smtClean="0"/>
              <a:t> 1e </a:t>
            </a:r>
            <a:r>
              <a:rPr lang="en-US" dirty="0" err="1" smtClean="0"/>
              <a:t>tijdvak</a:t>
            </a:r>
            <a:r>
              <a:rPr lang="en-US" dirty="0" smtClean="0"/>
              <a:t> </a:t>
            </a:r>
            <a:r>
              <a:rPr lang="en-US" dirty="0" err="1" smtClean="0"/>
              <a:t>staat</a:t>
            </a:r>
            <a:r>
              <a:rPr lang="en-US" dirty="0" smtClean="0"/>
              <a:t> op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http://cemeno.pbworks.com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905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7F664-01BF-44C7-A481-3D00251D1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97053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CONTACT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64AD21-ABBB-4255-9620-FE5132066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70" y="2078037"/>
            <a:ext cx="11697730" cy="386144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7200" b="1" dirty="0" smtClean="0"/>
              <a:t>economieles@gmail.com</a:t>
            </a:r>
            <a:endParaRPr lang="nl-NL" sz="7200" b="1" dirty="0"/>
          </a:p>
        </p:txBody>
      </p:sp>
    </p:spTree>
    <p:extLst>
      <p:ext uri="{BB962C8B-B14F-4D97-AF65-F5344CB8AC3E}">
        <p14:creationId xmlns:p14="http://schemas.microsoft.com/office/powerpoint/2010/main" val="201243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7F664-01BF-44C7-A481-3D00251D1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546" y="1122363"/>
            <a:ext cx="9852454" cy="79705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Er</a:t>
            </a:r>
            <a:r>
              <a:rPr lang="en-US" b="1" dirty="0" smtClean="0">
                <a:solidFill>
                  <a:srgbClr val="FF0000"/>
                </a:solidFill>
              </a:rPr>
              <a:t> is </a:t>
            </a:r>
            <a:r>
              <a:rPr lang="en-US" b="1" dirty="0" err="1" smtClean="0">
                <a:solidFill>
                  <a:srgbClr val="FF0000"/>
                </a:solidFill>
              </a:rPr>
              <a:t>meer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dan</a:t>
            </a:r>
            <a:r>
              <a:rPr lang="en-US" b="1" dirty="0" smtClean="0">
                <a:solidFill>
                  <a:srgbClr val="FF0000"/>
                </a:solidFill>
              </a:rPr>
              <a:t> het </a:t>
            </a:r>
            <a:r>
              <a:rPr lang="en-US" b="1" dirty="0" err="1" smtClean="0">
                <a:solidFill>
                  <a:srgbClr val="FF0000"/>
                </a:solidFill>
              </a:rPr>
              <a:t>centraal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examen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64AD21-ABBB-4255-9620-FE5132066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70" y="2078037"/>
            <a:ext cx="11697730" cy="3861443"/>
          </a:xfrm>
        </p:spPr>
        <p:txBody>
          <a:bodyPr>
            <a:normAutofit/>
          </a:bodyPr>
          <a:lstStyle/>
          <a:p>
            <a:pPr algn="l"/>
            <a:r>
              <a:rPr lang="nl-NL" b="1" dirty="0" smtClean="0"/>
              <a:t>In het eindrapport van de </a:t>
            </a:r>
            <a:r>
              <a:rPr lang="nl-NL" b="1" dirty="0" err="1" smtClean="0"/>
              <a:t>vakvernieuwingscommissie</a:t>
            </a:r>
            <a:r>
              <a:rPr lang="nl-NL" b="1" dirty="0" smtClean="0"/>
              <a:t> (Van M&amp;O naar Bedrijfseconomie, ondernemerschap en financiële zelfredzaamheid)  wordt beleggingsanalyse genoemd als een suggestie voor domein H: Keuzeonderwerpen. </a:t>
            </a:r>
          </a:p>
        </p:txBody>
      </p:sp>
    </p:spTree>
    <p:extLst>
      <p:ext uri="{BB962C8B-B14F-4D97-AF65-F5344CB8AC3E}">
        <p14:creationId xmlns:p14="http://schemas.microsoft.com/office/powerpoint/2010/main" val="112742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7F664-01BF-44C7-A481-3D00251D1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16" y="1122363"/>
            <a:ext cx="12101384" cy="79705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Opdrachten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volgens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taxonomie</a:t>
            </a:r>
            <a:r>
              <a:rPr lang="en-US" b="1" dirty="0" smtClean="0">
                <a:solidFill>
                  <a:srgbClr val="FF0000"/>
                </a:solidFill>
              </a:rPr>
              <a:t> van Bloom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64AD21-ABBB-4255-9620-FE5132066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70" y="2078037"/>
            <a:ext cx="11697730" cy="4045672"/>
          </a:xfrm>
        </p:spPr>
        <p:txBody>
          <a:bodyPr>
            <a:normAutofit/>
          </a:bodyPr>
          <a:lstStyle/>
          <a:p>
            <a:r>
              <a:rPr lang="en-US" dirty="0" smtClean="0"/>
              <a:t>						</a:t>
            </a:r>
            <a:r>
              <a:rPr lang="en-US" b="1" dirty="0" err="1" smtClean="0"/>
              <a:t>Hogere</a:t>
            </a:r>
            <a:r>
              <a:rPr lang="en-US" b="1" dirty="0" smtClean="0"/>
              <a:t> </a:t>
            </a:r>
            <a:r>
              <a:rPr lang="en-US" b="1" dirty="0" err="1" smtClean="0"/>
              <a:t>orde</a:t>
            </a:r>
            <a:r>
              <a:rPr lang="en-US" b="1" dirty="0" smtClean="0"/>
              <a:t> </a:t>
            </a:r>
            <a:r>
              <a:rPr lang="en-US" b="1" dirty="0" err="1" smtClean="0"/>
              <a:t>denken</a:t>
            </a:r>
            <a:endParaRPr lang="en-US" b="1" dirty="0"/>
          </a:p>
          <a:p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</a:rPr>
              <a:t>Cre</a:t>
            </a:r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ating</a:t>
            </a:r>
            <a:endParaRPr lang="en-US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b="1" i="1" dirty="0"/>
              <a:t>Evaluating</a:t>
            </a:r>
          </a:p>
          <a:p>
            <a:r>
              <a:rPr lang="en-US" b="1" i="1" dirty="0" smtClean="0"/>
              <a:t>Analyzing </a:t>
            </a:r>
          </a:p>
          <a:p>
            <a:r>
              <a:rPr lang="en-US" b="1" i="1" dirty="0">
                <a:solidFill>
                  <a:srgbClr val="00B050"/>
                </a:solidFill>
              </a:rPr>
              <a:t>Applying</a:t>
            </a:r>
          </a:p>
          <a:p>
            <a:r>
              <a:rPr lang="en-US" b="1" i="1" dirty="0">
                <a:solidFill>
                  <a:srgbClr val="00B050"/>
                </a:solidFill>
              </a:rPr>
              <a:t>Understanding</a:t>
            </a:r>
          </a:p>
          <a:p>
            <a:r>
              <a:rPr lang="en-US" b="1" i="1" dirty="0">
                <a:solidFill>
                  <a:srgbClr val="00B050"/>
                </a:solidFill>
              </a:rPr>
              <a:t>Remembering</a:t>
            </a:r>
          </a:p>
          <a:p>
            <a:r>
              <a:rPr lang="en-US" dirty="0" smtClean="0"/>
              <a:t>						</a:t>
            </a:r>
            <a:r>
              <a:rPr lang="en-US" b="1" dirty="0" err="1" smtClean="0"/>
              <a:t>Lagere</a:t>
            </a:r>
            <a:r>
              <a:rPr lang="en-US" b="1" dirty="0" smtClean="0"/>
              <a:t> </a:t>
            </a:r>
            <a:r>
              <a:rPr lang="en-US" b="1" dirty="0" err="1" smtClean="0"/>
              <a:t>orde</a:t>
            </a:r>
            <a:r>
              <a:rPr lang="en-US" b="1" dirty="0" smtClean="0"/>
              <a:t> </a:t>
            </a:r>
            <a:r>
              <a:rPr lang="en-US" b="1" dirty="0" err="1" smtClean="0"/>
              <a:t>denken</a:t>
            </a:r>
            <a:endParaRPr lang="en-US" b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nl-NL" dirty="0"/>
          </a:p>
        </p:txBody>
      </p:sp>
      <p:sp>
        <p:nvSpPr>
          <p:cNvPr id="7" name="Down Arrow 6"/>
          <p:cNvSpPr/>
          <p:nvPr/>
        </p:nvSpPr>
        <p:spPr>
          <a:xfrm rot="10800000">
            <a:off x="8076076" y="2713244"/>
            <a:ext cx="1145310" cy="229061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079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7F664-01BF-44C7-A481-3D00251D1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9705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Doel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voor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deze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bijeenkomst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64AD21-ABBB-4255-9620-FE5132066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70" y="2078037"/>
            <a:ext cx="11697730" cy="3861443"/>
          </a:xfrm>
        </p:spPr>
        <p:txBody>
          <a:bodyPr/>
          <a:lstStyle/>
          <a:p>
            <a:pPr algn="l"/>
            <a:r>
              <a:rPr lang="en-US" b="1" dirty="0" err="1" smtClean="0"/>
              <a:t>Leraren</a:t>
            </a:r>
            <a:r>
              <a:rPr lang="en-US" b="1" dirty="0" smtClean="0"/>
              <a:t> </a:t>
            </a:r>
            <a:r>
              <a:rPr lang="en-US" b="1" dirty="0" err="1" smtClean="0"/>
              <a:t>kunnen</a:t>
            </a:r>
            <a:r>
              <a:rPr lang="en-US" b="1" dirty="0" smtClean="0"/>
              <a:t> de </a:t>
            </a:r>
            <a:r>
              <a:rPr lang="en-US" b="1" dirty="0" err="1" smtClean="0"/>
              <a:t>hier</a:t>
            </a:r>
            <a:r>
              <a:rPr lang="en-US" b="1" dirty="0" smtClean="0"/>
              <a:t> </a:t>
            </a:r>
            <a:r>
              <a:rPr lang="en-US" b="1" dirty="0" err="1" smtClean="0"/>
              <a:t>gebruikte</a:t>
            </a:r>
            <a:r>
              <a:rPr lang="en-US" b="1" dirty="0" smtClean="0"/>
              <a:t> </a:t>
            </a:r>
            <a:r>
              <a:rPr lang="en-US" b="1" dirty="0" err="1" smtClean="0"/>
              <a:t>werkvormen</a:t>
            </a:r>
            <a:r>
              <a:rPr lang="en-US" b="1" dirty="0" smtClean="0"/>
              <a:t>, </a:t>
            </a:r>
            <a:r>
              <a:rPr lang="en-US" b="1" dirty="0" err="1" smtClean="0"/>
              <a:t>geïllustreerd</a:t>
            </a:r>
            <a:r>
              <a:rPr lang="en-US" b="1" dirty="0" smtClean="0"/>
              <a:t> via het </a:t>
            </a:r>
            <a:r>
              <a:rPr lang="en-US" b="1" dirty="0" err="1" smtClean="0"/>
              <a:t>onderwerp</a:t>
            </a:r>
            <a:r>
              <a:rPr lang="en-US" b="1" dirty="0" smtClean="0"/>
              <a:t> call </a:t>
            </a:r>
            <a:r>
              <a:rPr lang="en-US" b="1" dirty="0" err="1" smtClean="0"/>
              <a:t>opties</a:t>
            </a:r>
            <a:r>
              <a:rPr lang="en-US" b="1" dirty="0" smtClean="0"/>
              <a:t> en put </a:t>
            </a:r>
            <a:r>
              <a:rPr lang="en-US" b="1" dirty="0" err="1" smtClean="0"/>
              <a:t>opties</a:t>
            </a:r>
            <a:r>
              <a:rPr lang="en-US" b="1" dirty="0" smtClean="0"/>
              <a:t>, </a:t>
            </a:r>
            <a:r>
              <a:rPr lang="en-US" b="1" dirty="0" err="1" smtClean="0"/>
              <a:t>evalueren</a:t>
            </a:r>
            <a:r>
              <a:rPr lang="en-US" b="1" dirty="0" smtClean="0"/>
              <a:t>.</a:t>
            </a:r>
          </a:p>
          <a:p>
            <a:pPr algn="l"/>
            <a:endParaRPr lang="en-US" b="1" dirty="0"/>
          </a:p>
          <a:p>
            <a:pPr algn="l"/>
            <a:r>
              <a:rPr lang="en-US" b="1" dirty="0" err="1" smtClean="0"/>
              <a:t>Speciale</a:t>
            </a:r>
            <a:r>
              <a:rPr lang="en-US" b="1" dirty="0" smtClean="0"/>
              <a:t> </a:t>
            </a:r>
            <a:r>
              <a:rPr lang="en-US" b="1" dirty="0" err="1" smtClean="0"/>
              <a:t>aandacht</a:t>
            </a:r>
            <a:r>
              <a:rPr lang="en-US" b="1" dirty="0" smtClean="0"/>
              <a:t> </a:t>
            </a:r>
            <a:r>
              <a:rPr lang="en-US" b="1" dirty="0" err="1" smtClean="0"/>
              <a:t>voor</a:t>
            </a:r>
            <a:r>
              <a:rPr lang="en-US" b="1" dirty="0" smtClean="0"/>
              <a:t>:</a:t>
            </a:r>
          </a:p>
          <a:p>
            <a:pPr algn="l"/>
            <a:r>
              <a:rPr lang="en-US" b="1" dirty="0" smtClean="0"/>
              <a:t>-</a:t>
            </a:r>
            <a:r>
              <a:rPr lang="en-US" b="1" dirty="0" err="1" smtClean="0"/>
              <a:t>differenti</a:t>
            </a:r>
            <a:r>
              <a:rPr lang="en-US" b="1" dirty="0" err="1" smtClean="0">
                <a:latin typeface="Calibri" panose="020F0502020204030204" pitchFamily="34" charset="0"/>
              </a:rPr>
              <a:t>ë</a:t>
            </a:r>
            <a:r>
              <a:rPr lang="en-US" b="1" dirty="0" err="1" smtClean="0"/>
              <a:t>ren</a:t>
            </a:r>
            <a:r>
              <a:rPr lang="en-US" b="1" dirty="0" smtClean="0"/>
              <a:t> </a:t>
            </a:r>
            <a:r>
              <a:rPr lang="en-US" b="1" dirty="0" err="1" smtClean="0"/>
              <a:t>naar</a:t>
            </a:r>
            <a:r>
              <a:rPr lang="en-US" b="1" dirty="0" smtClean="0"/>
              <a:t> tempo </a:t>
            </a:r>
            <a:r>
              <a:rPr lang="en-US" b="1" dirty="0" err="1" smtClean="0"/>
              <a:t>en</a:t>
            </a:r>
            <a:r>
              <a:rPr lang="en-US" b="1" dirty="0" smtClean="0"/>
              <a:t> </a:t>
            </a:r>
            <a:r>
              <a:rPr lang="en-US" b="1" dirty="0" err="1" smtClean="0"/>
              <a:t>inhoud</a:t>
            </a:r>
            <a:endParaRPr lang="en-US" b="1" dirty="0" smtClean="0"/>
          </a:p>
          <a:p>
            <a:pPr algn="l"/>
            <a:r>
              <a:rPr lang="en-US" b="1" dirty="0" smtClean="0"/>
              <a:t>-</a:t>
            </a:r>
            <a:r>
              <a:rPr lang="en-US" b="1" dirty="0" err="1" smtClean="0"/>
              <a:t>samenwerken</a:t>
            </a:r>
            <a:endParaRPr lang="en-US" b="1" dirty="0" smtClean="0"/>
          </a:p>
          <a:p>
            <a:pPr algn="l"/>
            <a:r>
              <a:rPr lang="en-US" b="1" dirty="0" smtClean="0"/>
              <a:t>-</a:t>
            </a:r>
            <a:r>
              <a:rPr lang="en-US" b="1" dirty="0" err="1" smtClean="0"/>
              <a:t>formatieve</a:t>
            </a:r>
            <a:r>
              <a:rPr lang="en-US" b="1" dirty="0" smtClean="0"/>
              <a:t> </a:t>
            </a:r>
            <a:r>
              <a:rPr lang="en-US" b="1" dirty="0" err="1" smtClean="0"/>
              <a:t>toetsing</a:t>
            </a:r>
            <a:r>
              <a:rPr lang="en-US" b="1" dirty="0" smtClean="0"/>
              <a:t> met feedback</a:t>
            </a:r>
          </a:p>
          <a:p>
            <a:pPr algn="l"/>
            <a:endParaRPr lang="en-US" b="1" dirty="0" smtClean="0"/>
          </a:p>
          <a:p>
            <a:pPr algn="l"/>
            <a:endParaRPr lang="en-US" b="1" dirty="0" smtClean="0"/>
          </a:p>
          <a:p>
            <a:pPr algn="l"/>
            <a:endParaRPr lang="en-US" b="1" dirty="0" smtClean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5975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7F664-01BF-44C7-A481-3D00251D1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9705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Starten</a:t>
            </a:r>
            <a:r>
              <a:rPr lang="en-US" b="1" dirty="0" smtClean="0">
                <a:solidFill>
                  <a:srgbClr val="FF0000"/>
                </a:solidFill>
              </a:rPr>
              <a:t> met </a:t>
            </a:r>
            <a:r>
              <a:rPr lang="en-US" b="1" dirty="0" err="1" smtClean="0">
                <a:solidFill>
                  <a:srgbClr val="FF0000"/>
                </a:solidFill>
              </a:rPr>
              <a:t>opties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64AD21-ABBB-4255-9620-FE5132066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70" y="2078037"/>
            <a:ext cx="11697730" cy="404567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De </a:t>
            </a:r>
            <a:r>
              <a:rPr lang="en-US" b="1" dirty="0" err="1" smtClean="0"/>
              <a:t>volgende</a:t>
            </a:r>
            <a:r>
              <a:rPr lang="en-US" b="1" dirty="0" smtClean="0"/>
              <a:t> </a:t>
            </a:r>
            <a:r>
              <a:rPr lang="en-US" b="1" dirty="0" err="1" smtClean="0"/>
              <a:t>pagina’s</a:t>
            </a:r>
            <a:r>
              <a:rPr lang="en-US" b="1" dirty="0" smtClean="0"/>
              <a:t> </a:t>
            </a:r>
            <a:r>
              <a:rPr lang="en-US" b="1" dirty="0" err="1" smtClean="0"/>
              <a:t>bevatten</a:t>
            </a:r>
            <a:r>
              <a:rPr lang="en-US" b="1" dirty="0" smtClean="0"/>
              <a:t> </a:t>
            </a:r>
            <a:r>
              <a:rPr lang="en-US" b="1" dirty="0" err="1" smtClean="0"/>
              <a:t>schermafbeeldingen</a:t>
            </a:r>
            <a:r>
              <a:rPr lang="en-US" b="1" dirty="0" smtClean="0"/>
              <a:t> van een video (8 </a:t>
            </a:r>
            <a:r>
              <a:rPr lang="en-US" b="1" dirty="0" err="1" smtClean="0"/>
              <a:t>minuten</a:t>
            </a:r>
            <a:r>
              <a:rPr lang="en-US" b="1" dirty="0" smtClean="0"/>
              <a:t>) met een </a:t>
            </a:r>
            <a:r>
              <a:rPr lang="en-US" b="1" dirty="0" err="1" smtClean="0"/>
              <a:t>uitleg</a:t>
            </a:r>
            <a:r>
              <a:rPr lang="en-US" b="1" dirty="0" smtClean="0"/>
              <a:t> over call </a:t>
            </a:r>
            <a:r>
              <a:rPr lang="en-US" b="1" dirty="0" err="1" smtClean="0"/>
              <a:t>en</a:t>
            </a:r>
            <a:r>
              <a:rPr lang="en-US" b="1" dirty="0" smtClean="0"/>
              <a:t> put </a:t>
            </a:r>
            <a:r>
              <a:rPr lang="en-US" b="1" dirty="0" err="1" smtClean="0"/>
              <a:t>opties</a:t>
            </a:r>
            <a:r>
              <a:rPr lang="en-US" b="1" dirty="0" smtClean="0"/>
              <a:t>.</a:t>
            </a:r>
          </a:p>
          <a:p>
            <a:pPr algn="l"/>
            <a:r>
              <a:rPr lang="en-US" b="1" dirty="0" smtClean="0">
                <a:hlinkClick r:id="rId2"/>
              </a:rPr>
              <a:t>https</a:t>
            </a:r>
            <a:r>
              <a:rPr lang="en-US" b="1" dirty="0">
                <a:hlinkClick r:id="rId2"/>
              </a:rPr>
              <a:t>://</a:t>
            </a:r>
            <a:r>
              <a:rPr lang="en-US" b="1" dirty="0" smtClean="0">
                <a:hlinkClick r:id="rId2"/>
              </a:rPr>
              <a:t>www.youtube.com/watch?v=EfmTWu2yn5Q</a:t>
            </a:r>
            <a:endParaRPr lang="en-US" b="1" dirty="0" smtClean="0"/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In de </a:t>
            </a:r>
            <a:r>
              <a:rPr lang="en-US" b="1" dirty="0" err="1" smtClean="0"/>
              <a:t>klas</a:t>
            </a:r>
            <a:r>
              <a:rPr lang="en-US" b="1" dirty="0"/>
              <a:t> </a:t>
            </a:r>
            <a:r>
              <a:rPr lang="en-US" b="1" dirty="0" smtClean="0"/>
              <a:t>is de </a:t>
            </a:r>
            <a:r>
              <a:rPr lang="en-US" b="1" dirty="0" err="1" smtClean="0"/>
              <a:t>benodigde</a:t>
            </a:r>
            <a:r>
              <a:rPr lang="en-US" b="1" dirty="0" smtClean="0"/>
              <a:t> </a:t>
            </a:r>
            <a:r>
              <a:rPr lang="en-US" b="1" dirty="0" err="1" smtClean="0"/>
              <a:t>tijd</a:t>
            </a:r>
            <a:r>
              <a:rPr lang="en-US" b="1" dirty="0" smtClean="0"/>
              <a:t> </a:t>
            </a:r>
            <a:r>
              <a:rPr lang="en-US" b="1" dirty="0" err="1" smtClean="0"/>
              <a:t>ongeveer</a:t>
            </a:r>
            <a:r>
              <a:rPr lang="en-US" b="1" dirty="0" smtClean="0"/>
              <a:t> 15 </a:t>
            </a:r>
            <a:r>
              <a:rPr lang="en-US" b="1" dirty="0" err="1" smtClean="0"/>
              <a:t>minuten</a:t>
            </a:r>
            <a:r>
              <a:rPr lang="en-US" b="1" dirty="0" smtClean="0"/>
              <a:t>: </a:t>
            </a:r>
            <a:r>
              <a:rPr lang="en-US" b="1" dirty="0" err="1" smtClean="0"/>
              <a:t>introductie</a:t>
            </a:r>
            <a:r>
              <a:rPr lang="en-US" b="1" smtClean="0"/>
              <a:t> (2), </a:t>
            </a:r>
            <a:r>
              <a:rPr lang="en-US" b="1" dirty="0" err="1" smtClean="0"/>
              <a:t>filmpje</a:t>
            </a:r>
            <a:r>
              <a:rPr lang="en-US" b="1" dirty="0" smtClean="0"/>
              <a:t> (8), </a:t>
            </a:r>
            <a:r>
              <a:rPr lang="en-US" b="1" dirty="0" err="1" smtClean="0"/>
              <a:t>vragen</a:t>
            </a:r>
            <a:r>
              <a:rPr lang="en-US" b="1" dirty="0" smtClean="0"/>
              <a:t> en </a:t>
            </a:r>
            <a:r>
              <a:rPr lang="en-US" b="1" dirty="0" err="1" smtClean="0"/>
              <a:t>antwoorden</a:t>
            </a:r>
            <a:r>
              <a:rPr lang="en-US" b="1" dirty="0" smtClean="0"/>
              <a:t> (5).</a:t>
            </a:r>
            <a:endParaRPr lang="en-US" b="1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976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7F664-01BF-44C7-A481-3D00251D1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81" y="1122363"/>
            <a:ext cx="11805719" cy="79705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Sammy </a:t>
            </a:r>
            <a:r>
              <a:rPr lang="en-US" b="1" dirty="0" err="1" smtClean="0">
                <a:solidFill>
                  <a:srgbClr val="FF0000"/>
                </a:solidFill>
              </a:rPr>
              <a:t>koopt</a:t>
            </a:r>
            <a:r>
              <a:rPr lang="en-US" b="1" dirty="0" smtClean="0">
                <a:solidFill>
                  <a:srgbClr val="FF0000"/>
                </a:solidFill>
              </a:rPr>
              <a:t> een call optie op een huis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64AD21-ABBB-4255-9620-FE5132066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70" y="2078037"/>
            <a:ext cx="11697730" cy="404567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x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2772"/>
            <a:ext cx="12303659" cy="614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2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796</Words>
  <Application>Microsoft Office PowerPoint</Application>
  <PresentationFormat>Breedbeeld</PresentationFormat>
  <Paragraphs>315</Paragraphs>
  <Slides>41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Kantoorthema</vt:lpstr>
      <vt:lpstr>Opties</vt:lpstr>
      <vt:lpstr>Programma</vt:lpstr>
      <vt:lpstr>Syllabus vwo</vt:lpstr>
      <vt:lpstr>Syllabus vwo</vt:lpstr>
      <vt:lpstr>Er is meer dan het centraal examen</vt:lpstr>
      <vt:lpstr>Opdrachten volgens taxonomie van Bloom</vt:lpstr>
      <vt:lpstr>Doel voor deze bijeenkomst</vt:lpstr>
      <vt:lpstr>Starten met opties</vt:lpstr>
      <vt:lpstr>Sammy koopt een call optie op een huis</vt:lpstr>
      <vt:lpstr>Consequenties</vt:lpstr>
      <vt:lpstr>Scenario 1: Huis stijgt in waarde</vt:lpstr>
      <vt:lpstr>Consequenties voor Sammy</vt:lpstr>
      <vt:lpstr>Consequenties voor Suzie</vt:lpstr>
      <vt:lpstr>Consequenties voor beiden</vt:lpstr>
      <vt:lpstr>Scenario 2: Huis daalt in waarde</vt:lpstr>
      <vt:lpstr>Consequenties voor Sammy</vt:lpstr>
      <vt:lpstr>Consequenties voor Suzie</vt:lpstr>
      <vt:lpstr>Consequenties voor beiden</vt:lpstr>
      <vt:lpstr>Scenatio 3: Waarde huis verandert niet</vt:lpstr>
      <vt:lpstr>Consequenties scenario 3</vt:lpstr>
      <vt:lpstr>Totaaloverzicht drie scenario’s</vt:lpstr>
      <vt:lpstr>Premie op basis van vraag en aanbod</vt:lpstr>
      <vt:lpstr>Consequenties voor de premie</vt:lpstr>
      <vt:lpstr>Sammy koopt een put optie op zijn heftruck</vt:lpstr>
      <vt:lpstr>Consequenties</vt:lpstr>
      <vt:lpstr>Er gebeurt niets met de heftruck</vt:lpstr>
      <vt:lpstr>Consequenties</vt:lpstr>
      <vt:lpstr>De heftruck krijgt schade</vt:lpstr>
      <vt:lpstr>Consequenties voor Sammy</vt:lpstr>
      <vt:lpstr>Consequenties voor Suzie</vt:lpstr>
      <vt:lpstr>De heftruck wordt gestolen</vt:lpstr>
      <vt:lpstr>Consequenties voor Sammy</vt:lpstr>
      <vt:lpstr>Consequenties voor Suzie</vt:lpstr>
      <vt:lpstr>Handelingsaanwijzingen</vt:lpstr>
      <vt:lpstr>De zes opdrachten</vt:lpstr>
      <vt:lpstr>Invulblad</vt:lpstr>
      <vt:lpstr>Debriefing</vt:lpstr>
      <vt:lpstr>Debriefing</vt:lpstr>
      <vt:lpstr>Woord van dank</vt:lpstr>
      <vt:lpstr>Informatie CE M&amp;O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Henri van den Hout</dc:creator>
  <cp:lastModifiedBy>Hout,Henri H.A.J.P. van den</cp:lastModifiedBy>
  <cp:revision>133</cp:revision>
  <dcterms:created xsi:type="dcterms:W3CDTF">2017-09-15T13:25:34Z</dcterms:created>
  <dcterms:modified xsi:type="dcterms:W3CDTF">2018-07-02T09:04:37Z</dcterms:modified>
</cp:coreProperties>
</file>