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7" r:id="rId3"/>
    <p:sldId id="307" r:id="rId4"/>
    <p:sldId id="314" r:id="rId5"/>
    <p:sldId id="318" r:id="rId6"/>
    <p:sldId id="302" r:id="rId7"/>
    <p:sldId id="308" r:id="rId8"/>
    <p:sldId id="310" r:id="rId9"/>
    <p:sldId id="297" r:id="rId10"/>
    <p:sldId id="303" r:id="rId11"/>
    <p:sldId id="309" r:id="rId12"/>
    <p:sldId id="317" r:id="rId13"/>
    <p:sldId id="298" r:id="rId14"/>
    <p:sldId id="316" r:id="rId15"/>
    <p:sldId id="305" r:id="rId16"/>
    <p:sldId id="306" r:id="rId17"/>
    <p:sldId id="313" r:id="rId18"/>
    <p:sldId id="312" r:id="rId19"/>
    <p:sldId id="311" r:id="rId20"/>
    <p:sldId id="296" r:id="rId2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1003E"/>
    <a:srgbClr val="7030A0"/>
    <a:srgbClr val="0170C1"/>
    <a:srgbClr val="00B2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0F1DA1-B14A-47F0-BAB0-AB54752D4660}" v="2" dt="2018-07-02T12:27:34.209"/>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A5AB0D5-CC65-4350-9F77-F2FDBB16CC7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EE6E70D1-6473-4F24-97A6-D145036B7B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6A19A8-507B-444D-8A22-C6787FEDEF30}" type="datetimeFigureOut">
              <a:rPr lang="nl-NL" smtClean="0"/>
              <a:t>2-7-2018</a:t>
            </a:fld>
            <a:endParaRPr lang="nl-NL"/>
          </a:p>
        </p:txBody>
      </p:sp>
      <p:sp>
        <p:nvSpPr>
          <p:cNvPr id="4" name="Tijdelijke aanduiding voor voettekst 3">
            <a:extLst>
              <a:ext uri="{FF2B5EF4-FFF2-40B4-BE49-F238E27FC236}">
                <a16:creationId xmlns:a16="http://schemas.microsoft.com/office/drawing/2014/main" id="{5CB4997B-15EA-4467-8A60-20515FBEEB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9940F097-C4E3-47C6-9911-3A65359462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0C3484E-5360-43CC-9D7B-F15331AC49E5}" type="slidenum">
              <a:rPr lang="nl-NL" smtClean="0"/>
              <a:t>‹nr.›</a:t>
            </a:fld>
            <a:endParaRPr lang="nl-NL"/>
          </a:p>
        </p:txBody>
      </p:sp>
    </p:spTree>
    <p:extLst>
      <p:ext uri="{BB962C8B-B14F-4D97-AF65-F5344CB8AC3E}">
        <p14:creationId xmlns:p14="http://schemas.microsoft.com/office/powerpoint/2010/main" val="49883237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8D273E-AFCF-44E5-8DDD-40420142BC8E}"/>
              </a:ext>
            </a:extLst>
          </p:cNvPr>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a:extLst>
              <a:ext uri="{FF2B5EF4-FFF2-40B4-BE49-F238E27FC236}">
                <a16:creationId xmlns:a16="http://schemas.microsoft.com/office/drawing/2014/main" id="{A836DD84-1F0A-423F-9140-04EECCB610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a:extLst>
              <a:ext uri="{FF2B5EF4-FFF2-40B4-BE49-F238E27FC236}">
                <a16:creationId xmlns:a16="http://schemas.microsoft.com/office/drawing/2014/main" id="{1BF4ED54-0008-45CA-9DB7-95A8CB614A42}"/>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5" name="Tijdelijke aanduiding voor voettekst 4">
            <a:extLst>
              <a:ext uri="{FF2B5EF4-FFF2-40B4-BE49-F238E27FC236}">
                <a16:creationId xmlns:a16="http://schemas.microsoft.com/office/drawing/2014/main" id="{A67FFD1B-3F03-4660-84C8-23F0A0AC71B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F347A8E-B241-4AF3-9111-A01770975C1E}"/>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363832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C2E5FE-C4D6-42E2-B03D-3D088C02BA0E}"/>
              </a:ext>
            </a:extLst>
          </p:cNvPr>
          <p:cNvSpPr>
            <a:spLocks noGrp="1"/>
          </p:cNvSpPr>
          <p:nvPr>
            <p:ph type="title"/>
          </p:nvPr>
        </p:nvSpPr>
        <p:spPr/>
        <p:txBody>
          <a:bodyPr/>
          <a:lstStyle/>
          <a:p>
            <a:r>
              <a:rPr lang="nl-NL"/>
              <a:t>Klik om de stijl te bewerken</a:t>
            </a:r>
          </a:p>
        </p:txBody>
      </p:sp>
      <p:sp>
        <p:nvSpPr>
          <p:cNvPr id="3" name="Tijdelijke aanduiding voor verticale tekst 2">
            <a:extLst>
              <a:ext uri="{FF2B5EF4-FFF2-40B4-BE49-F238E27FC236}">
                <a16:creationId xmlns:a16="http://schemas.microsoft.com/office/drawing/2014/main" id="{75DA2C20-4E56-450A-A8AE-7676907913CB}"/>
              </a:ext>
            </a:extLst>
          </p:cNvPr>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B302439-EB98-4F5F-91FA-9FCB53DBE516}"/>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5" name="Tijdelijke aanduiding voor voettekst 4">
            <a:extLst>
              <a:ext uri="{FF2B5EF4-FFF2-40B4-BE49-F238E27FC236}">
                <a16:creationId xmlns:a16="http://schemas.microsoft.com/office/drawing/2014/main" id="{E84F1877-3028-4385-A85C-7DA6D962C0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0E05D375-5113-41DC-9175-88B468E64EF5}"/>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1424654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1E1A7D2-AD66-434F-B14F-0C6E5D033F0B}"/>
              </a:ext>
            </a:extLst>
          </p:cNvPr>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a:extLst>
              <a:ext uri="{FF2B5EF4-FFF2-40B4-BE49-F238E27FC236}">
                <a16:creationId xmlns:a16="http://schemas.microsoft.com/office/drawing/2014/main" id="{067F560B-3DD7-4AA9-8614-3F77515565B5}"/>
              </a:ext>
            </a:extLst>
          </p:cNvPr>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CFB1204-1E10-4CD1-82E4-D166F46ADC11}"/>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5" name="Tijdelijke aanduiding voor voettekst 4">
            <a:extLst>
              <a:ext uri="{FF2B5EF4-FFF2-40B4-BE49-F238E27FC236}">
                <a16:creationId xmlns:a16="http://schemas.microsoft.com/office/drawing/2014/main" id="{63A4976A-EE79-4D6D-86A6-EFBCD1CBFF78}"/>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7A229BC-9B50-49A9-A99F-5B482FBE24D9}"/>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168934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6DD39B-7364-4AC3-914A-2B6AABBD5317}"/>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544CB9DA-B265-4238-96D7-4266B961E585}"/>
              </a:ext>
            </a:extLst>
          </p:cNvPr>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EE9389DA-087D-47E1-AE7B-A10B953FBF7B}"/>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5" name="Tijdelijke aanduiding voor voettekst 4">
            <a:extLst>
              <a:ext uri="{FF2B5EF4-FFF2-40B4-BE49-F238E27FC236}">
                <a16:creationId xmlns:a16="http://schemas.microsoft.com/office/drawing/2014/main" id="{3934494E-1B94-414E-B9FA-1DF023FA706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362BC54-4D63-458F-872D-5299030D4EBA}"/>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1869431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8BC4CC-4503-4B0A-A0CF-DA39A0ACE176}"/>
              </a:ext>
            </a:extLst>
          </p:cNvPr>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a:extLst>
              <a:ext uri="{FF2B5EF4-FFF2-40B4-BE49-F238E27FC236}">
                <a16:creationId xmlns:a16="http://schemas.microsoft.com/office/drawing/2014/main" id="{52220A6C-841F-4681-8F53-0FF148FE56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a:extLst>
              <a:ext uri="{FF2B5EF4-FFF2-40B4-BE49-F238E27FC236}">
                <a16:creationId xmlns:a16="http://schemas.microsoft.com/office/drawing/2014/main" id="{FB097DFE-80D5-4626-8ED0-931539D12C28}"/>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5" name="Tijdelijke aanduiding voor voettekst 4">
            <a:extLst>
              <a:ext uri="{FF2B5EF4-FFF2-40B4-BE49-F238E27FC236}">
                <a16:creationId xmlns:a16="http://schemas.microsoft.com/office/drawing/2014/main" id="{08D0632F-5111-4776-87AC-C8BBDEDF1C6D}"/>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41E9AC12-25E1-43B5-9453-0C3B3D6414FE}"/>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428827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28B995-4F2C-4C49-B5DB-1056FD9A85A3}"/>
              </a:ext>
            </a:extLst>
          </p:cNvPr>
          <p:cNvSpPr>
            <a:spLocks noGrp="1"/>
          </p:cNvSpPr>
          <p:nvPr>
            <p:ph type="title"/>
          </p:nvPr>
        </p:nvSpPr>
        <p:spPr/>
        <p:txBody>
          <a:bodyPr/>
          <a:lstStyle/>
          <a:p>
            <a:r>
              <a:rPr lang="nl-NL"/>
              <a:t>Klik om de stijl te bewerken</a:t>
            </a:r>
          </a:p>
        </p:txBody>
      </p:sp>
      <p:sp>
        <p:nvSpPr>
          <p:cNvPr id="3" name="Tijdelijke aanduiding voor inhoud 2">
            <a:extLst>
              <a:ext uri="{FF2B5EF4-FFF2-40B4-BE49-F238E27FC236}">
                <a16:creationId xmlns:a16="http://schemas.microsoft.com/office/drawing/2014/main" id="{2270C5B7-DE74-42B7-883A-0C45DC2CAB8F}"/>
              </a:ext>
            </a:extLst>
          </p:cNvPr>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ACEC588F-E50A-4E2A-BDB5-CF84DC1A4ADE}"/>
              </a:ext>
            </a:extLst>
          </p:cNvPr>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363A0FE0-9A38-4206-BAB6-353C2EDBE5CA}"/>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6" name="Tijdelijke aanduiding voor voettekst 5">
            <a:extLst>
              <a:ext uri="{FF2B5EF4-FFF2-40B4-BE49-F238E27FC236}">
                <a16:creationId xmlns:a16="http://schemas.microsoft.com/office/drawing/2014/main" id="{D582F731-5F2B-4F23-8DB0-D209ED3B98F1}"/>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796A09B3-2A6A-4C42-AE58-4E7164E1AA35}"/>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750565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10132-6919-4C58-A622-B70537ADBAE7}"/>
              </a:ext>
            </a:extLst>
          </p:cNvPr>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a:extLst>
              <a:ext uri="{FF2B5EF4-FFF2-40B4-BE49-F238E27FC236}">
                <a16:creationId xmlns:a16="http://schemas.microsoft.com/office/drawing/2014/main" id="{F17C5E13-70D3-4AA9-AAAD-F10C2CDDF6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a:extLst>
              <a:ext uri="{FF2B5EF4-FFF2-40B4-BE49-F238E27FC236}">
                <a16:creationId xmlns:a16="http://schemas.microsoft.com/office/drawing/2014/main" id="{992FF067-2C96-44D5-9FC9-F2D8294114E0}"/>
              </a:ext>
            </a:extLst>
          </p:cNvPr>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7C7B7AC-5CD7-45D8-AE52-8E68C972B0E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a:extLst>
              <a:ext uri="{FF2B5EF4-FFF2-40B4-BE49-F238E27FC236}">
                <a16:creationId xmlns:a16="http://schemas.microsoft.com/office/drawing/2014/main" id="{FD6EEB2C-A93A-4205-9C9C-062ADD0E3B7C}"/>
              </a:ext>
            </a:extLst>
          </p:cNvPr>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13DAC014-C0D5-4F19-AE6B-D8BB241A104B}"/>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8" name="Tijdelijke aanduiding voor voettekst 7">
            <a:extLst>
              <a:ext uri="{FF2B5EF4-FFF2-40B4-BE49-F238E27FC236}">
                <a16:creationId xmlns:a16="http://schemas.microsoft.com/office/drawing/2014/main" id="{F5C547D4-2AC8-48DD-99D7-87F34A67AA9B}"/>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8BF628C7-D1C2-4A24-B59D-394DFE3C2696}"/>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41331405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B7D488-9404-462C-A51F-26D40E1F53B5}"/>
              </a:ext>
            </a:extLst>
          </p:cNvPr>
          <p:cNvSpPr>
            <a:spLocks noGrp="1"/>
          </p:cNvSpPr>
          <p:nvPr>
            <p:ph type="title"/>
          </p:nvPr>
        </p:nvSpPr>
        <p:spPr/>
        <p:txBody>
          <a:bodyPr/>
          <a:lstStyle/>
          <a:p>
            <a:r>
              <a:rPr lang="nl-NL"/>
              <a:t>Klik om de stijl te bewerken</a:t>
            </a:r>
          </a:p>
        </p:txBody>
      </p:sp>
      <p:sp>
        <p:nvSpPr>
          <p:cNvPr id="3" name="Tijdelijke aanduiding voor datum 2">
            <a:extLst>
              <a:ext uri="{FF2B5EF4-FFF2-40B4-BE49-F238E27FC236}">
                <a16:creationId xmlns:a16="http://schemas.microsoft.com/office/drawing/2014/main" id="{2A52F8BA-189C-48FD-B403-9E20DDA0B4BB}"/>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4" name="Tijdelijke aanduiding voor voettekst 3">
            <a:extLst>
              <a:ext uri="{FF2B5EF4-FFF2-40B4-BE49-F238E27FC236}">
                <a16:creationId xmlns:a16="http://schemas.microsoft.com/office/drawing/2014/main" id="{99A8EE40-3EEB-43C7-A1D7-EE231E57BB0C}"/>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63C1F38E-BFE1-4626-A779-128917E46BDA}"/>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42867324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C32D28F4-6F9F-4214-B1C1-5B6E85E42A41}"/>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3" name="Tijdelijke aanduiding voor voettekst 2">
            <a:extLst>
              <a:ext uri="{FF2B5EF4-FFF2-40B4-BE49-F238E27FC236}">
                <a16:creationId xmlns:a16="http://schemas.microsoft.com/office/drawing/2014/main" id="{EC7418D5-2384-4799-AEB1-F2813CD0370C}"/>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E7BBBE0A-D384-4D2A-9C5B-040829CF5CC7}"/>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4038145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CB094E-ED7E-4DFE-B8F3-7B31624507BB}"/>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a:extLst>
              <a:ext uri="{FF2B5EF4-FFF2-40B4-BE49-F238E27FC236}">
                <a16:creationId xmlns:a16="http://schemas.microsoft.com/office/drawing/2014/main" id="{19C49C5E-6E02-454B-9728-07F47D8D21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AC8922C-A83F-4DDE-AC7F-BE26A5B95F3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003156A3-C7A0-428D-9F99-073E81B1EA55}"/>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6" name="Tijdelijke aanduiding voor voettekst 5">
            <a:extLst>
              <a:ext uri="{FF2B5EF4-FFF2-40B4-BE49-F238E27FC236}">
                <a16:creationId xmlns:a16="http://schemas.microsoft.com/office/drawing/2014/main" id="{69251FDF-3124-47D8-AF01-C0E4A3DD2E69}"/>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D01BAE1-0C25-47B5-8AEC-A59829B1EB6B}"/>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2857216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790BCC-7500-455B-A5DA-4C33BB0AC369}"/>
              </a:ext>
            </a:extLst>
          </p:cNvPr>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a:extLst>
              <a:ext uri="{FF2B5EF4-FFF2-40B4-BE49-F238E27FC236}">
                <a16:creationId xmlns:a16="http://schemas.microsoft.com/office/drawing/2014/main" id="{CD17987A-8E2E-4D79-9C24-7173901ABD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87C9307-D2EC-4473-A45D-2821B78FF9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a:extLst>
              <a:ext uri="{FF2B5EF4-FFF2-40B4-BE49-F238E27FC236}">
                <a16:creationId xmlns:a16="http://schemas.microsoft.com/office/drawing/2014/main" id="{773BBC49-0CF0-419B-96F6-7E2D589647C4}"/>
              </a:ext>
            </a:extLst>
          </p:cNvPr>
          <p:cNvSpPr>
            <a:spLocks noGrp="1"/>
          </p:cNvSpPr>
          <p:nvPr>
            <p:ph type="dt" sz="half" idx="10"/>
          </p:nvPr>
        </p:nvSpPr>
        <p:spPr/>
        <p:txBody>
          <a:bodyPr/>
          <a:lstStyle/>
          <a:p>
            <a:fld id="{7DC15E92-AC95-49D8-ABA6-DA7FBCFED5B1}" type="datetimeFigureOut">
              <a:rPr lang="nl-NL" smtClean="0"/>
              <a:t>2-7-2018</a:t>
            </a:fld>
            <a:endParaRPr lang="nl-NL"/>
          </a:p>
        </p:txBody>
      </p:sp>
      <p:sp>
        <p:nvSpPr>
          <p:cNvPr id="6" name="Tijdelijke aanduiding voor voettekst 5">
            <a:extLst>
              <a:ext uri="{FF2B5EF4-FFF2-40B4-BE49-F238E27FC236}">
                <a16:creationId xmlns:a16="http://schemas.microsoft.com/office/drawing/2014/main" id="{E5946035-04D2-4CB5-BECD-9C4854F60FCF}"/>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EF247B0-A520-4914-A3B9-1E20FFB68F8B}"/>
              </a:ext>
            </a:extLst>
          </p:cNvPr>
          <p:cNvSpPr>
            <a:spLocks noGrp="1"/>
          </p:cNvSpPr>
          <p:nvPr>
            <p:ph type="sldNum" sz="quarter" idx="12"/>
          </p:nvPr>
        </p:nvSpPr>
        <p:spPr/>
        <p:txBody>
          <a:bodyPr/>
          <a:lstStyle/>
          <a:p>
            <a:fld id="{0B39CBE3-4D3A-4CBC-9AB7-1014BD6F3F38}" type="slidenum">
              <a:rPr lang="nl-NL" smtClean="0"/>
              <a:t>‹nr.›</a:t>
            </a:fld>
            <a:endParaRPr lang="nl-NL"/>
          </a:p>
        </p:txBody>
      </p:sp>
    </p:spTree>
    <p:extLst>
      <p:ext uri="{BB962C8B-B14F-4D97-AF65-F5344CB8AC3E}">
        <p14:creationId xmlns:p14="http://schemas.microsoft.com/office/powerpoint/2010/main" val="3611820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5539E49B-076F-471E-AD23-0F44EFE1057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a:extLst>
              <a:ext uri="{FF2B5EF4-FFF2-40B4-BE49-F238E27FC236}">
                <a16:creationId xmlns:a16="http://schemas.microsoft.com/office/drawing/2014/main" id="{8166C9AC-8506-47B6-8660-AF1C4EE326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767946E-47A6-442B-AC22-21340FB124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C15E92-AC95-49D8-ABA6-DA7FBCFED5B1}" type="datetimeFigureOut">
              <a:rPr lang="nl-NL" smtClean="0"/>
              <a:t>2-7-2018</a:t>
            </a:fld>
            <a:endParaRPr lang="nl-NL"/>
          </a:p>
        </p:txBody>
      </p:sp>
      <p:sp>
        <p:nvSpPr>
          <p:cNvPr id="5" name="Tijdelijke aanduiding voor voettekst 4">
            <a:extLst>
              <a:ext uri="{FF2B5EF4-FFF2-40B4-BE49-F238E27FC236}">
                <a16:creationId xmlns:a16="http://schemas.microsoft.com/office/drawing/2014/main" id="{BDE2377E-6D68-4387-9E1E-9C8D447B4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46D8CA2A-1947-4945-BA70-1C65612639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39CBE3-4D3A-4CBC-9AB7-1014BD6F3F38}" type="slidenum">
              <a:rPr lang="nl-NL" smtClean="0"/>
              <a:t>‹nr.›</a:t>
            </a:fld>
            <a:endParaRPr lang="nl-NL"/>
          </a:p>
        </p:txBody>
      </p:sp>
    </p:spTree>
    <p:extLst>
      <p:ext uri="{BB962C8B-B14F-4D97-AF65-F5344CB8AC3E}">
        <p14:creationId xmlns:p14="http://schemas.microsoft.com/office/powerpoint/2010/main" val="11670466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1.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2.wmf"/></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wmf"/><Relationship Id="rId5" Type="http://schemas.openxmlformats.org/officeDocument/2006/relationships/oleObject" Target="../embeddings/oleObject2.bin"/><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g"/><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2.png"/><Relationship Id="rId11" Type="http://schemas.openxmlformats.org/officeDocument/2006/relationships/image" Target="../media/image9.wmf"/><Relationship Id="rId5" Type="http://schemas.openxmlformats.org/officeDocument/2006/relationships/image" Target="../media/image8.wmf"/><Relationship Id="rId10" Type="http://schemas.openxmlformats.org/officeDocument/2006/relationships/oleObject" Target="../embeddings/oleObject4.bin"/><Relationship Id="rId4" Type="http://schemas.openxmlformats.org/officeDocument/2006/relationships/oleObject" Target="../embeddings/oleObject3.bin"/><Relationship Id="rId9"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1.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4.xml"/><Relationship Id="rId1" Type="http://schemas.openxmlformats.org/officeDocument/2006/relationships/vmlDrawing" Target="../drawings/vmlDrawing5.vml"/><Relationship Id="rId5" Type="http://schemas.openxmlformats.org/officeDocument/2006/relationships/image" Target="../media/image13.wmf"/><Relationship Id="rId4"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87F664-01BF-44C7-A481-3D00251D11C0}"/>
              </a:ext>
            </a:extLst>
          </p:cNvPr>
          <p:cNvSpPr>
            <a:spLocks noGrp="1"/>
          </p:cNvSpPr>
          <p:nvPr>
            <p:ph type="ctrTitle"/>
          </p:nvPr>
        </p:nvSpPr>
        <p:spPr/>
        <p:txBody>
          <a:bodyPr>
            <a:normAutofit/>
          </a:bodyPr>
          <a:lstStyle/>
          <a:p>
            <a:r>
              <a:rPr lang="nl-NL" dirty="0"/>
              <a:t>Verplichtingen en Risico’s</a:t>
            </a:r>
          </a:p>
        </p:txBody>
      </p:sp>
      <p:sp>
        <p:nvSpPr>
          <p:cNvPr id="3" name="Ondertitel 2">
            <a:extLst>
              <a:ext uri="{FF2B5EF4-FFF2-40B4-BE49-F238E27FC236}">
                <a16:creationId xmlns:a16="http://schemas.microsoft.com/office/drawing/2014/main" id="{7064AD21-ABBB-4255-9620-FE513206655D}"/>
              </a:ext>
            </a:extLst>
          </p:cNvPr>
          <p:cNvSpPr>
            <a:spLocks noGrp="1"/>
          </p:cNvSpPr>
          <p:nvPr>
            <p:ph type="subTitle" idx="1"/>
          </p:nvPr>
        </p:nvSpPr>
        <p:spPr/>
        <p:txBody>
          <a:bodyPr/>
          <a:lstStyle/>
          <a:p>
            <a:r>
              <a:rPr lang="nl-NL" dirty="0"/>
              <a:t>Peter van der Veen en Theo Roos</a:t>
            </a:r>
          </a:p>
        </p:txBody>
      </p:sp>
    </p:spTree>
    <p:extLst>
      <p:ext uri="{BB962C8B-B14F-4D97-AF65-F5344CB8AC3E}">
        <p14:creationId xmlns:p14="http://schemas.microsoft.com/office/powerpoint/2010/main" val="24985946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dirty="0">
                <a:solidFill>
                  <a:srgbClr val="C1003E"/>
                </a:solidFill>
              </a:rPr>
              <a:t>Speel het spel - Spelregels</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pPr lvl="0"/>
            <a:r>
              <a:rPr lang="nl-NL" dirty="0"/>
              <a:t>Elke speler neemt de gevolgen over op zijn spelformulier. </a:t>
            </a:r>
            <a:br>
              <a:rPr lang="nl-NL" dirty="0"/>
            </a:br>
            <a:endParaRPr lang="nl-NL" dirty="0"/>
          </a:p>
          <a:p>
            <a:pPr lvl="0"/>
            <a:r>
              <a:rPr lang="nl-NL" dirty="0"/>
              <a:t>De winst en de kosten van jaar 2 worden uitgerekend. en onderaan het spelformulier opgeschreven. Vervolgens wordt het rendement voor jaar 2 van de onderneming uitgerekend.</a:t>
            </a:r>
            <a:br>
              <a:rPr lang="nl-NL" dirty="0"/>
            </a:br>
            <a:endParaRPr lang="nl-NL" dirty="0"/>
          </a:p>
          <a:p>
            <a:endParaRPr lang="nl-NL" dirty="0"/>
          </a:p>
          <a:p>
            <a:endParaRPr lang="nl-NL" b="1" dirty="0"/>
          </a:p>
        </p:txBody>
      </p:sp>
      <p:graphicFrame>
        <p:nvGraphicFramePr>
          <p:cNvPr id="4" name="Object 3">
            <a:extLst>
              <a:ext uri="{FF2B5EF4-FFF2-40B4-BE49-F238E27FC236}">
                <a16:creationId xmlns:a16="http://schemas.microsoft.com/office/drawing/2014/main" id="{44FE8E61-ED36-4C8D-B396-2E4882F31EC8}"/>
              </a:ext>
            </a:extLst>
          </p:cNvPr>
          <p:cNvGraphicFramePr>
            <a:graphicFrameLocks noChangeAspect="1"/>
          </p:cNvGraphicFramePr>
          <p:nvPr>
            <p:extLst>
              <p:ext uri="{D42A27DB-BD31-4B8C-83A1-F6EECF244321}">
                <p14:modId xmlns:p14="http://schemas.microsoft.com/office/powerpoint/2010/main" val="936474372"/>
              </p:ext>
            </p:extLst>
          </p:nvPr>
        </p:nvGraphicFramePr>
        <p:xfrm>
          <a:off x="7964502" y="4152551"/>
          <a:ext cx="4068107" cy="1744910"/>
        </p:xfrm>
        <a:graphic>
          <a:graphicData uri="http://schemas.openxmlformats.org/presentationml/2006/ole">
            <mc:AlternateContent xmlns:mc="http://schemas.openxmlformats.org/markup-compatibility/2006">
              <mc:Choice xmlns:v="urn:schemas-microsoft-com:vml" Requires="v">
                <p:oleObj spid="_x0000_s6147" r:id="rId3" imgW="21447360" imgH="8177760" progId="">
                  <p:embed/>
                </p:oleObj>
              </mc:Choice>
              <mc:Fallback>
                <p:oleObj r:id="rId3" imgW="21447360" imgH="8177760" progId="">
                  <p:embed/>
                  <p:pic>
                    <p:nvPicPr>
                      <p:cNvPr id="4" name="Object 3">
                        <a:extLst>
                          <a:ext uri="{FF2B5EF4-FFF2-40B4-BE49-F238E27FC236}">
                            <a16:creationId xmlns:a16="http://schemas.microsoft.com/office/drawing/2014/main" id="{44FE8E61-ED36-4C8D-B396-2E4882F31EC8}"/>
                          </a:ext>
                        </a:extLst>
                      </p:cNvPr>
                      <p:cNvPicPr/>
                      <p:nvPr/>
                    </p:nvPicPr>
                    <p:blipFill>
                      <a:blip r:embed="rId4"/>
                      <a:stretch>
                        <a:fillRect/>
                      </a:stretch>
                    </p:blipFill>
                    <p:spPr>
                      <a:xfrm>
                        <a:off x="7964502" y="4152551"/>
                        <a:ext cx="4068107" cy="1744910"/>
                      </a:xfrm>
                      <a:prstGeom prst="rect">
                        <a:avLst/>
                      </a:prstGeom>
                    </p:spPr>
                  </p:pic>
                </p:oleObj>
              </mc:Fallback>
            </mc:AlternateContent>
          </a:graphicData>
        </a:graphic>
      </p:graphicFrame>
    </p:spTree>
    <p:extLst>
      <p:ext uri="{BB962C8B-B14F-4D97-AF65-F5344CB8AC3E}">
        <p14:creationId xmlns:p14="http://schemas.microsoft.com/office/powerpoint/2010/main" val="2559998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dirty="0">
                <a:solidFill>
                  <a:srgbClr val="C1003E"/>
                </a:solidFill>
              </a:rPr>
              <a:t>Speel het spel - Spelregels</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pPr lvl="0"/>
            <a:r>
              <a:rPr lang="nl-NL" dirty="0"/>
              <a:t>Deelnemers overleggen met elkaar wat nu het meeste interessante bedrijf is om over te nemen en waarom. Als in jaar 2 een ander bedrijf interessanter wordt geacht dan in jaar 1 zoeken de deelnemers hiervoor een verklaring. </a:t>
            </a:r>
            <a:br>
              <a:rPr lang="nl-NL" dirty="0"/>
            </a:br>
            <a:r>
              <a:rPr lang="nl-NL" dirty="0"/>
              <a:t>Zij vullen als groep het overlegformulier in.</a:t>
            </a:r>
          </a:p>
          <a:p>
            <a:endParaRPr lang="nl-NL" dirty="0"/>
          </a:p>
          <a:p>
            <a:endParaRPr lang="nl-NL" b="1" dirty="0"/>
          </a:p>
        </p:txBody>
      </p:sp>
      <p:graphicFrame>
        <p:nvGraphicFramePr>
          <p:cNvPr id="4" name="Object 3">
            <a:extLst>
              <a:ext uri="{FF2B5EF4-FFF2-40B4-BE49-F238E27FC236}">
                <a16:creationId xmlns:a16="http://schemas.microsoft.com/office/drawing/2014/main" id="{65A7D429-55E2-4E88-8313-707D49B5BCC9}"/>
              </a:ext>
            </a:extLst>
          </p:cNvPr>
          <p:cNvGraphicFramePr>
            <a:graphicFrameLocks noChangeAspect="1"/>
          </p:cNvGraphicFramePr>
          <p:nvPr>
            <p:extLst>
              <p:ext uri="{D42A27DB-BD31-4B8C-83A1-F6EECF244321}">
                <p14:modId xmlns:p14="http://schemas.microsoft.com/office/powerpoint/2010/main" val="1464368357"/>
              </p:ext>
            </p:extLst>
          </p:nvPr>
        </p:nvGraphicFramePr>
        <p:xfrm>
          <a:off x="7839978" y="3572901"/>
          <a:ext cx="4284910" cy="2383481"/>
        </p:xfrm>
        <a:graphic>
          <a:graphicData uri="http://schemas.openxmlformats.org/presentationml/2006/ole">
            <mc:AlternateContent xmlns:mc="http://schemas.openxmlformats.org/markup-compatibility/2006">
              <mc:Choice xmlns:v="urn:schemas-microsoft-com:vml" Requires="v">
                <p:oleObj spid="_x0000_s7171" r:id="rId3" imgW="19479240" imgH="10818720" progId="">
                  <p:embed/>
                </p:oleObj>
              </mc:Choice>
              <mc:Fallback>
                <p:oleObj r:id="rId3" imgW="19479240" imgH="10818720" progId="">
                  <p:embed/>
                  <p:pic>
                    <p:nvPicPr>
                      <p:cNvPr id="4" name="Object 3">
                        <a:extLst>
                          <a:ext uri="{FF2B5EF4-FFF2-40B4-BE49-F238E27FC236}">
                            <a16:creationId xmlns:a16="http://schemas.microsoft.com/office/drawing/2014/main" id="{65A7D429-55E2-4E88-8313-707D49B5BCC9}"/>
                          </a:ext>
                        </a:extLst>
                      </p:cNvPr>
                      <p:cNvPicPr/>
                      <p:nvPr/>
                    </p:nvPicPr>
                    <p:blipFill>
                      <a:blip r:embed="rId4"/>
                      <a:stretch>
                        <a:fillRect/>
                      </a:stretch>
                    </p:blipFill>
                    <p:spPr>
                      <a:xfrm>
                        <a:off x="7839978" y="3572901"/>
                        <a:ext cx="4284910" cy="2383481"/>
                      </a:xfrm>
                      <a:prstGeom prst="rect">
                        <a:avLst/>
                      </a:prstGeom>
                    </p:spPr>
                  </p:pic>
                </p:oleObj>
              </mc:Fallback>
            </mc:AlternateContent>
          </a:graphicData>
        </a:graphic>
      </p:graphicFrame>
    </p:spTree>
    <p:extLst>
      <p:ext uri="{BB962C8B-B14F-4D97-AF65-F5344CB8AC3E}">
        <p14:creationId xmlns:p14="http://schemas.microsoft.com/office/powerpoint/2010/main" val="1557379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dirty="0">
                <a:solidFill>
                  <a:srgbClr val="C1003E"/>
                </a:solidFill>
              </a:rPr>
              <a:t>Speel het spel - Terugblik</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pPr lvl="0"/>
            <a:r>
              <a:rPr lang="nl-NL" dirty="0"/>
              <a:t>Wat is het verschil tussen ronde 1 en ronde 2?</a:t>
            </a:r>
            <a:br>
              <a:rPr lang="nl-NL" dirty="0"/>
            </a:br>
            <a:endParaRPr lang="nl-NL" dirty="0"/>
          </a:p>
          <a:p>
            <a:r>
              <a:rPr lang="nl-NL" dirty="0"/>
              <a:t>Een badge geeft een verplichting (PPP)</a:t>
            </a:r>
          </a:p>
          <a:p>
            <a:r>
              <a:rPr lang="nl-NL" dirty="0"/>
              <a:t>Geen badge is een risico</a:t>
            </a:r>
          </a:p>
          <a:p>
            <a:endParaRPr lang="nl-NL" dirty="0"/>
          </a:p>
          <a:p>
            <a:r>
              <a:rPr lang="nl-NL" dirty="0"/>
              <a:t>Een badge (</a:t>
            </a:r>
            <a:r>
              <a:rPr lang="nl-NL" dirty="0" err="1"/>
              <a:t>Key</a:t>
            </a:r>
            <a:r>
              <a:rPr lang="nl-NL" dirty="0"/>
              <a:t>) is relevante managementinformatie</a:t>
            </a:r>
          </a:p>
          <a:p>
            <a:r>
              <a:rPr lang="nl-NL" dirty="0"/>
              <a:t>Geen badge is een risico </a:t>
            </a:r>
          </a:p>
          <a:p>
            <a:endParaRPr lang="nl-NL" b="1" dirty="0"/>
          </a:p>
        </p:txBody>
      </p:sp>
      <p:pic>
        <p:nvPicPr>
          <p:cNvPr id="5" name="Afbeelding 4">
            <a:extLst>
              <a:ext uri="{FF2B5EF4-FFF2-40B4-BE49-F238E27FC236}">
                <a16:creationId xmlns:a16="http://schemas.microsoft.com/office/drawing/2014/main" id="{09F05039-9818-48E0-837C-05540D6978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627" y="4510523"/>
            <a:ext cx="1398345" cy="1383547"/>
          </a:xfrm>
          <a:prstGeom prst="rect">
            <a:avLst/>
          </a:prstGeom>
        </p:spPr>
      </p:pic>
      <p:pic>
        <p:nvPicPr>
          <p:cNvPr id="6" name="Afbeelding 5">
            <a:extLst>
              <a:ext uri="{FF2B5EF4-FFF2-40B4-BE49-F238E27FC236}">
                <a16:creationId xmlns:a16="http://schemas.microsoft.com/office/drawing/2014/main" id="{EF355CD4-4F5E-4FCE-8065-34F12F30EB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2934954"/>
            <a:ext cx="1398343" cy="1383545"/>
          </a:xfrm>
          <a:prstGeom prst="rect">
            <a:avLst/>
          </a:prstGeom>
        </p:spPr>
      </p:pic>
      <p:pic>
        <p:nvPicPr>
          <p:cNvPr id="7" name="Afbeelding 6">
            <a:extLst>
              <a:ext uri="{FF2B5EF4-FFF2-40B4-BE49-F238E27FC236}">
                <a16:creationId xmlns:a16="http://schemas.microsoft.com/office/drawing/2014/main" id="{2412A324-5659-4BB0-821F-26181D6C8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4462" y="2934954"/>
            <a:ext cx="1398344" cy="1383546"/>
          </a:xfrm>
          <a:prstGeom prst="rect">
            <a:avLst/>
          </a:prstGeom>
        </p:spPr>
      </p:pic>
      <p:pic>
        <p:nvPicPr>
          <p:cNvPr id="8" name="Afbeelding 7">
            <a:extLst>
              <a:ext uri="{FF2B5EF4-FFF2-40B4-BE49-F238E27FC236}">
                <a16:creationId xmlns:a16="http://schemas.microsoft.com/office/drawing/2014/main" id="{EEBC0328-BAEB-4E3C-BA64-65977C3FD3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20268" y="2934952"/>
            <a:ext cx="1398345" cy="1383547"/>
          </a:xfrm>
          <a:prstGeom prst="rect">
            <a:avLst/>
          </a:prstGeom>
        </p:spPr>
      </p:pic>
    </p:spTree>
    <p:extLst>
      <p:ext uri="{BB962C8B-B14F-4D97-AF65-F5344CB8AC3E}">
        <p14:creationId xmlns:p14="http://schemas.microsoft.com/office/powerpoint/2010/main" val="431259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FAFF4F2-8A84-4427-8E2A-6D2967701586}"/>
              </a:ext>
            </a:extLst>
          </p:cNvPr>
          <p:cNvSpPr txBox="1">
            <a:spLocks/>
          </p:cNvSpPr>
          <p:nvPr/>
        </p:nvSpPr>
        <p:spPr>
          <a:xfrm>
            <a:off x="838200" y="1027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C1003E"/>
                </a:solidFill>
              </a:rPr>
              <a:t>Het Spel – hoe gaat het in de klas?</a:t>
            </a:r>
          </a:p>
        </p:txBody>
      </p:sp>
      <p:sp>
        <p:nvSpPr>
          <p:cNvPr id="5" name="Tijdelijke aanduiding voor inhoud 2">
            <a:extLst>
              <a:ext uri="{FF2B5EF4-FFF2-40B4-BE49-F238E27FC236}">
                <a16:creationId xmlns:a16="http://schemas.microsoft.com/office/drawing/2014/main" id="{1C89F8F7-4D13-437C-8A3D-D5BA176237C6}"/>
              </a:ext>
            </a:extLst>
          </p:cNvPr>
          <p:cNvSpPr txBox="1">
            <a:spLocks/>
          </p:cNvSpPr>
          <p:nvPr/>
        </p:nvSpPr>
        <p:spPr>
          <a:xfrm>
            <a:off x="838200" y="2457973"/>
            <a:ext cx="10515600" cy="371898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t>Leerlingen hebben het spel vrij snel door;</a:t>
            </a:r>
          </a:p>
          <a:p>
            <a:r>
              <a:rPr lang="nl-NL" dirty="0"/>
              <a:t>Leerlingen hebben de neiging </a:t>
            </a:r>
            <a:r>
              <a:rPr lang="nl-NL" b="1" dirty="0"/>
              <a:t>niet hardop </a:t>
            </a:r>
            <a:r>
              <a:rPr lang="nl-NL" dirty="0"/>
              <a:t>te lezen. Is wel noodzakelijk om inzicht te krijgen in de situaties;</a:t>
            </a:r>
          </a:p>
          <a:p>
            <a:r>
              <a:rPr lang="nl-NL" dirty="0"/>
              <a:t>Leerlingen zien dat er verschillen ontstaan </a:t>
            </a:r>
            <a:r>
              <a:rPr lang="nl-NL" dirty="0">
                <a:sym typeface="Wingdings" panose="05000000000000000000" pitchFamily="2" charset="2"/>
              </a:rPr>
              <a:t> </a:t>
            </a:r>
            <a:r>
              <a:rPr lang="nl-NL" dirty="0"/>
              <a:t>Hoe komt dat? ; </a:t>
            </a:r>
          </a:p>
          <a:p>
            <a:r>
              <a:rPr lang="nl-NL" dirty="0"/>
              <a:t>Meest gegeven antwoord: “door meer rendement”;</a:t>
            </a:r>
          </a:p>
          <a:p>
            <a:r>
              <a:rPr lang="nl-NL" dirty="0"/>
              <a:t>Na doorvragen komen leerlingen via “er is geïnvesteerd” tot “er is geïnvesteerd in People, </a:t>
            </a:r>
            <a:r>
              <a:rPr lang="nl-NL" dirty="0" err="1"/>
              <a:t>Planet</a:t>
            </a:r>
            <a:r>
              <a:rPr lang="nl-NL" dirty="0"/>
              <a:t>, Profit en/of </a:t>
            </a:r>
            <a:r>
              <a:rPr lang="nl-NL" dirty="0" err="1"/>
              <a:t>key</a:t>
            </a:r>
            <a:r>
              <a:rPr lang="nl-NL" dirty="0"/>
              <a:t> succes factoren”;</a:t>
            </a:r>
          </a:p>
          <a:p>
            <a:r>
              <a:rPr lang="nl-NL" dirty="0"/>
              <a:t>Het is voor leerlingen duidelijk dat er buiten de balans en winst- en verliesrekening zaken spelen die invloed hebben op de onderneming.</a:t>
            </a:r>
          </a:p>
          <a:p>
            <a:endParaRPr lang="nl-NL" dirty="0"/>
          </a:p>
          <a:p>
            <a:endParaRPr lang="nl-NL" b="1" dirty="0"/>
          </a:p>
        </p:txBody>
      </p:sp>
    </p:spTree>
    <p:extLst>
      <p:ext uri="{BB962C8B-B14F-4D97-AF65-F5344CB8AC3E}">
        <p14:creationId xmlns:p14="http://schemas.microsoft.com/office/powerpoint/2010/main" val="20915839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75AF91E9-391E-48E2-9E5E-147A2BBDA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489" y="0"/>
            <a:ext cx="4870739" cy="6858000"/>
          </a:xfrm>
          <a:prstGeom prst="rect">
            <a:avLst/>
          </a:prstGeom>
        </p:spPr>
      </p:pic>
      <p:pic>
        <p:nvPicPr>
          <p:cNvPr id="9" name="Afbeelding 8">
            <a:extLst>
              <a:ext uri="{FF2B5EF4-FFF2-40B4-BE49-F238E27FC236}">
                <a16:creationId xmlns:a16="http://schemas.microsoft.com/office/drawing/2014/main" id="{0F7D462C-C3F9-4C7E-8FE3-36B80A1A11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2774" y="0"/>
            <a:ext cx="4870739" cy="6858000"/>
          </a:xfrm>
          <a:prstGeom prst="rect">
            <a:avLst/>
          </a:prstGeom>
        </p:spPr>
      </p:pic>
    </p:spTree>
    <p:extLst>
      <p:ext uri="{BB962C8B-B14F-4D97-AF65-F5344CB8AC3E}">
        <p14:creationId xmlns:p14="http://schemas.microsoft.com/office/powerpoint/2010/main" val="3107856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199" y="475540"/>
            <a:ext cx="10515600" cy="1325563"/>
          </a:xfrm>
        </p:spPr>
        <p:txBody>
          <a:bodyPr/>
          <a:lstStyle/>
          <a:p>
            <a:r>
              <a:rPr lang="nl-NL" dirty="0">
                <a:solidFill>
                  <a:srgbClr val="C1003E"/>
                </a:solidFill>
              </a:rPr>
              <a:t>Plaats in het examen</a:t>
            </a:r>
            <a:endParaRPr lang="nl-NL" sz="2800" dirty="0">
              <a:solidFill>
                <a:srgbClr val="C1003E"/>
              </a:solidFill>
            </a:endParaRPr>
          </a:p>
        </p:txBody>
      </p:sp>
      <p:sp>
        <p:nvSpPr>
          <p:cNvPr id="3" name="Rechthoek 2">
            <a:extLst>
              <a:ext uri="{FF2B5EF4-FFF2-40B4-BE49-F238E27FC236}">
                <a16:creationId xmlns:a16="http://schemas.microsoft.com/office/drawing/2014/main" id="{2E6F24B4-699B-4D54-AAAB-2A54E28BA44A}"/>
              </a:ext>
            </a:extLst>
          </p:cNvPr>
          <p:cNvSpPr/>
          <p:nvPr/>
        </p:nvSpPr>
        <p:spPr>
          <a:xfrm>
            <a:off x="838199" y="1436012"/>
            <a:ext cx="9975209" cy="923330"/>
          </a:xfrm>
          <a:prstGeom prst="rect">
            <a:avLst/>
          </a:prstGeom>
        </p:spPr>
        <p:txBody>
          <a:bodyPr wrap="square">
            <a:spAutoFit/>
          </a:bodyPr>
          <a:lstStyle/>
          <a:p>
            <a:r>
              <a:rPr lang="nl-NL" dirty="0"/>
              <a:t>Domein G Verslaggeving in het nieuwe examenprogramma is grotendeels vergelijkbaar met domein G Externe financiële verslaggeving van het huidige examenprogramma. Er heeft vooral </a:t>
            </a:r>
            <a:r>
              <a:rPr lang="nl-NL" b="1" dirty="0"/>
              <a:t>een modernisering </a:t>
            </a:r>
            <a:r>
              <a:rPr lang="nl-NL" dirty="0"/>
              <a:t>van dit domein plaatsgevonden, waardoor beter op de dagelijkse praktijk wordt aangesloten.</a:t>
            </a:r>
          </a:p>
        </p:txBody>
      </p:sp>
      <p:graphicFrame>
        <p:nvGraphicFramePr>
          <p:cNvPr id="5" name="Tabel 4">
            <a:extLst>
              <a:ext uri="{FF2B5EF4-FFF2-40B4-BE49-F238E27FC236}">
                <a16:creationId xmlns:a16="http://schemas.microsoft.com/office/drawing/2014/main" id="{D8CE784D-6C8A-44D6-8A6B-7A0C917B8C86}"/>
              </a:ext>
            </a:extLst>
          </p:cNvPr>
          <p:cNvGraphicFramePr>
            <a:graphicFrameLocks noGrp="1"/>
          </p:cNvGraphicFramePr>
          <p:nvPr>
            <p:extLst>
              <p:ext uri="{D42A27DB-BD31-4B8C-83A1-F6EECF244321}">
                <p14:modId xmlns:p14="http://schemas.microsoft.com/office/powerpoint/2010/main" val="1750609935"/>
              </p:ext>
            </p:extLst>
          </p:nvPr>
        </p:nvGraphicFramePr>
        <p:xfrm>
          <a:off x="478173" y="2359342"/>
          <a:ext cx="11132190" cy="4419029"/>
        </p:xfrm>
        <a:graphic>
          <a:graphicData uri="http://schemas.openxmlformats.org/drawingml/2006/table">
            <a:tbl>
              <a:tblPr firstRow="1" bandRow="1">
                <a:tableStyleId>{5C22544A-7EE6-4342-B048-85BDC9FD1C3A}</a:tableStyleId>
              </a:tblPr>
              <a:tblGrid>
                <a:gridCol w="2538960">
                  <a:extLst>
                    <a:ext uri="{9D8B030D-6E8A-4147-A177-3AD203B41FA5}">
                      <a16:colId xmlns:a16="http://schemas.microsoft.com/office/drawing/2014/main" val="566585448"/>
                    </a:ext>
                  </a:extLst>
                </a:gridCol>
                <a:gridCol w="4296615">
                  <a:extLst>
                    <a:ext uri="{9D8B030D-6E8A-4147-A177-3AD203B41FA5}">
                      <a16:colId xmlns:a16="http://schemas.microsoft.com/office/drawing/2014/main" val="641720000"/>
                    </a:ext>
                  </a:extLst>
                </a:gridCol>
                <a:gridCol w="4296615">
                  <a:extLst>
                    <a:ext uri="{9D8B030D-6E8A-4147-A177-3AD203B41FA5}">
                      <a16:colId xmlns:a16="http://schemas.microsoft.com/office/drawing/2014/main" val="1832936556"/>
                    </a:ext>
                  </a:extLst>
                </a:gridCol>
              </a:tblGrid>
              <a:tr h="370840">
                <a:tc gridSpan="3">
                  <a:txBody>
                    <a:bodyPr/>
                    <a:lstStyle/>
                    <a:p>
                      <a:r>
                        <a:rPr lang="nl-NL" dirty="0"/>
                        <a:t>In dat verband kan de kandidaat</a:t>
                      </a:r>
                    </a:p>
                  </a:txBody>
                  <a:tcPr/>
                </a:tc>
                <a:tc hMerge="1">
                  <a:txBody>
                    <a:bodyPr/>
                    <a:lstStyle/>
                    <a:p>
                      <a:endParaRPr lang="nl-NL" dirty="0"/>
                    </a:p>
                  </a:txBody>
                  <a:tcPr/>
                </a:tc>
                <a:tc hMerge="1">
                  <a:txBody>
                    <a:bodyPr/>
                    <a:lstStyle/>
                    <a:p>
                      <a:endParaRPr lang="nl-NL"/>
                    </a:p>
                  </a:txBody>
                  <a:tcPr/>
                </a:tc>
                <a:extLst>
                  <a:ext uri="{0D108BD9-81ED-4DB2-BD59-A6C34878D82A}">
                    <a16:rowId xmlns:a16="http://schemas.microsoft.com/office/drawing/2014/main" val="2963411757"/>
                  </a:ext>
                </a:extLst>
              </a:tr>
              <a:tr h="370840">
                <a:tc>
                  <a:txBody>
                    <a:bodyPr/>
                    <a:lstStyle/>
                    <a:p>
                      <a:pPr>
                        <a:lnSpc>
                          <a:spcPct val="107000"/>
                        </a:lnSpc>
                        <a:spcAft>
                          <a:spcPts val="0"/>
                        </a:spcAft>
                      </a:pPr>
                      <a:r>
                        <a:rPr lang="nl-NL" sz="1400" dirty="0">
                          <a:solidFill>
                            <a:schemeClr val="tx1"/>
                          </a:solidFill>
                          <a:effectLst/>
                          <a:latin typeface="Calibri Light" panose="020F0302020204030204" pitchFamily="34" charset="0"/>
                          <a:ea typeface="SimSun" panose="02010600030101010101" pitchFamily="2" charset="-122"/>
                          <a:cs typeface="TheSerif-HP6SeBld"/>
                        </a:rPr>
                        <a:t>26.2 (havo)</a:t>
                      </a:r>
                    </a:p>
                    <a:p>
                      <a:pPr>
                        <a:lnSpc>
                          <a:spcPct val="107000"/>
                        </a:lnSpc>
                        <a:spcAft>
                          <a:spcPts val="0"/>
                        </a:spcAft>
                      </a:pPr>
                      <a:r>
                        <a:rPr lang="nl-NL" sz="1400" dirty="0">
                          <a:solidFill>
                            <a:schemeClr val="tx1"/>
                          </a:solidFill>
                          <a:effectLst/>
                          <a:latin typeface="Calibri Light" panose="020F0302020204030204" pitchFamily="34" charset="0"/>
                          <a:ea typeface="SimSun" panose="02010600030101010101" pitchFamily="2" charset="-122"/>
                          <a:cs typeface="Arial" panose="020B0604020202020204" pitchFamily="34" charset="0"/>
                        </a:rPr>
                        <a:t>32.2</a:t>
                      </a:r>
                      <a:r>
                        <a:rPr lang="nl-NL" sz="1400" baseline="0" dirty="0">
                          <a:solidFill>
                            <a:schemeClr val="tx1"/>
                          </a:solidFill>
                          <a:effectLst/>
                          <a:latin typeface="Calibri Light" panose="020F0302020204030204" pitchFamily="34" charset="0"/>
                          <a:ea typeface="SimSun" panose="02010600030101010101" pitchFamily="2" charset="-122"/>
                          <a:cs typeface="Arial" panose="020B0604020202020204" pitchFamily="34" charset="0"/>
                        </a:rPr>
                        <a:t> (vwo)</a:t>
                      </a:r>
                      <a:endParaRPr lang="nl-NL" sz="1400" dirty="0">
                        <a:solidFill>
                          <a:schemeClr val="tx1"/>
                        </a:solidFill>
                        <a:effectLst/>
                        <a:latin typeface="Calibri" panose="020F0502020204030204" pitchFamily="34" charset="0"/>
                        <a:ea typeface="SimSun" panose="02010600030101010101" pitchFamily="2" charset="-122"/>
                        <a:cs typeface="Arial" panose="020B0604020202020204" pitchFamily="34" charset="0"/>
                      </a:endParaRPr>
                    </a:p>
                  </a:txBody>
                  <a:tcPr/>
                </a:tc>
                <a:tc gridSpan="2">
                  <a:txBody>
                    <a:bodyPr/>
                    <a:lstStyle/>
                    <a:p>
                      <a:r>
                        <a:rPr lang="nl-NL" sz="1400" dirty="0">
                          <a:solidFill>
                            <a:schemeClr val="tx1"/>
                          </a:solidFill>
                          <a:effectLst/>
                          <a:highlight>
                            <a:srgbClr val="FFFF00"/>
                          </a:highlight>
                          <a:latin typeface="Calibri Light" panose="020F0302020204030204" pitchFamily="34" charset="0"/>
                          <a:ea typeface="SimSun" panose="02010600030101010101" pitchFamily="2" charset="-122"/>
                          <a:cs typeface="TheSerif-HP6SeBld"/>
                        </a:rPr>
                        <a:t>uitleggen</a:t>
                      </a:r>
                      <a:r>
                        <a:rPr lang="nl-NL" sz="1400" dirty="0">
                          <a:solidFill>
                            <a:schemeClr val="tx1"/>
                          </a:solidFill>
                          <a:effectLst/>
                          <a:latin typeface="Calibri Light" panose="020F0302020204030204" pitchFamily="34" charset="0"/>
                          <a:ea typeface="SimSun" panose="02010600030101010101" pitchFamily="2" charset="-122"/>
                          <a:cs typeface="TheSerif-HP6SeBld"/>
                        </a:rPr>
                        <a:t> wat de relevantie is van “niet uit de balans blijkende verplichtingen en risico’s”. </a:t>
                      </a:r>
                      <a:endParaRPr lang="nl-NL" sz="1400" dirty="0">
                        <a:solidFill>
                          <a:schemeClr val="tx1"/>
                        </a:solidFill>
                      </a:endParaRPr>
                    </a:p>
                  </a:txBody>
                  <a:tcPr/>
                </a:tc>
                <a:tc hMerge="1">
                  <a:txBody>
                    <a:bodyPr/>
                    <a:lstStyle/>
                    <a:p>
                      <a:endParaRPr lang="nl-NL"/>
                    </a:p>
                  </a:txBody>
                  <a:tcPr/>
                </a:tc>
                <a:extLst>
                  <a:ext uri="{0D108BD9-81ED-4DB2-BD59-A6C34878D82A}">
                    <a16:rowId xmlns:a16="http://schemas.microsoft.com/office/drawing/2014/main" val="176915757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u="none" strike="noStrike" kern="1200" baseline="0" dirty="0">
                          <a:solidFill>
                            <a:schemeClr val="dk1"/>
                          </a:solidFill>
                          <a:latin typeface="+mn-lt"/>
                          <a:ea typeface="+mn-ea"/>
                          <a:cs typeface="+mn-cs"/>
                        </a:rPr>
                        <a:t>Belangrijkste begrippen </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kern="1200" dirty="0">
                          <a:solidFill>
                            <a:schemeClr val="dk1"/>
                          </a:solidFill>
                          <a:effectLst/>
                          <a:latin typeface="+mn-lt"/>
                          <a:ea typeface="+mn-ea"/>
                          <a:cs typeface="+mn-cs"/>
                        </a:rPr>
                        <a:t>niet uit de balans blijkende verplichtingen en risico’s </a:t>
                      </a:r>
                    </a:p>
                    <a:p>
                      <a:endParaRPr lang="nl-NL" sz="1400" dirty="0"/>
                    </a:p>
                  </a:txBody>
                  <a:tcPr/>
                </a:tc>
                <a:tc hMerge="1">
                  <a:txBody>
                    <a:bodyPr/>
                    <a:lstStyle/>
                    <a:p>
                      <a:endParaRPr lang="nl-NL"/>
                    </a:p>
                  </a:txBody>
                  <a:tcPr/>
                </a:tc>
                <a:extLst>
                  <a:ext uri="{0D108BD9-81ED-4DB2-BD59-A6C34878D82A}">
                    <a16:rowId xmlns:a16="http://schemas.microsoft.com/office/drawing/2014/main" val="190093220"/>
                  </a:ext>
                </a:extLst>
              </a:tr>
              <a:tr h="370840">
                <a:tc>
                  <a:txBody>
                    <a:bodyPr/>
                    <a:lstStyle/>
                    <a:p>
                      <a:r>
                        <a:rPr lang="nl-NL" sz="1400" dirty="0"/>
                        <a:t>24.2 (havo)</a:t>
                      </a:r>
                      <a:br>
                        <a:rPr lang="nl-NL" sz="1400" dirty="0"/>
                      </a:br>
                      <a:r>
                        <a:rPr lang="nl-NL" sz="1400" dirty="0"/>
                        <a:t>29.2 (vwo)</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1" i="0" u="none" strike="noStrike" kern="1200" baseline="0" dirty="0">
                          <a:solidFill>
                            <a:schemeClr val="dk1"/>
                          </a:solidFill>
                          <a:latin typeface="+mn-lt"/>
                          <a:ea typeface="+mn-ea"/>
                          <a:cs typeface="+mn-cs"/>
                        </a:rPr>
                        <a:t>uitleggen</a:t>
                      </a:r>
                      <a:r>
                        <a:rPr lang="nl-NL" sz="1400" b="0" i="0" u="none" strike="noStrike" kern="1200" baseline="0" dirty="0">
                          <a:solidFill>
                            <a:schemeClr val="dk1"/>
                          </a:solidFill>
                          <a:latin typeface="+mn-lt"/>
                          <a:ea typeface="+mn-ea"/>
                          <a:cs typeface="+mn-cs"/>
                        </a:rPr>
                        <a:t> welke niet-financiële informatie als managementinformatie relevant is op het terrein van marktontwikkelingen, innovatie, klanten, efficiency en de kwaliteit van bedrijfsprocessen. 	</a:t>
                      </a:r>
                    </a:p>
                  </a:txBody>
                  <a:tcPr/>
                </a:tc>
                <a:tc hMerge="1">
                  <a:txBody>
                    <a:bodyPr/>
                    <a:lstStyle/>
                    <a:p>
                      <a:endParaRPr lang="nl-NL"/>
                    </a:p>
                  </a:txBody>
                  <a:tcPr/>
                </a:tc>
                <a:extLst>
                  <a:ext uri="{0D108BD9-81ED-4DB2-BD59-A6C34878D82A}">
                    <a16:rowId xmlns:a16="http://schemas.microsoft.com/office/drawing/2014/main" val="3278737949"/>
                  </a:ext>
                </a:extLst>
              </a:tr>
              <a:tr h="370840">
                <a:tc>
                  <a:txBody>
                    <a:bodyPr/>
                    <a:lstStyle/>
                    <a:p>
                      <a:r>
                        <a:rPr lang="nl-NL" sz="1400" dirty="0"/>
                        <a:t>24.3 (havo)</a:t>
                      </a:r>
                      <a:br>
                        <a:rPr lang="nl-NL" sz="1400" dirty="0"/>
                      </a:br>
                      <a:r>
                        <a:rPr lang="nl-NL" sz="1400" dirty="0"/>
                        <a:t>29.3 (vwo)</a:t>
                      </a:r>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u="none" strike="noStrike" kern="1200" baseline="0" dirty="0">
                          <a:solidFill>
                            <a:schemeClr val="dk1"/>
                          </a:solidFill>
                          <a:latin typeface="+mn-lt"/>
                          <a:ea typeface="+mn-ea"/>
                          <a:cs typeface="+mn-cs"/>
                        </a:rPr>
                        <a:t>kritische succesfactoren uitleggen aan de hand van prestatie-indicatoren. </a:t>
                      </a:r>
                    </a:p>
                  </a:txBody>
                  <a:tcPr/>
                </a:tc>
                <a:tc hMerge="1">
                  <a:txBody>
                    <a:bodyPr/>
                    <a:lstStyle/>
                    <a:p>
                      <a:endParaRPr lang="nl-NL"/>
                    </a:p>
                  </a:txBody>
                  <a:tcPr/>
                </a:tc>
                <a:extLst>
                  <a:ext uri="{0D108BD9-81ED-4DB2-BD59-A6C34878D82A}">
                    <a16:rowId xmlns:a16="http://schemas.microsoft.com/office/drawing/2014/main" val="61499437"/>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b="0" i="0" u="none" strike="noStrike" kern="1200" baseline="0">
                          <a:solidFill>
                            <a:schemeClr val="dk1"/>
                          </a:solidFill>
                          <a:latin typeface="+mn-lt"/>
                          <a:ea typeface="+mn-ea"/>
                          <a:cs typeface="+mn-cs"/>
                        </a:rPr>
                        <a:t>Belangrijkste begrippen </a:t>
                      </a:r>
                    </a:p>
                  </a:txBody>
                  <a:tcPr/>
                </a:tc>
                <a:tc>
                  <a:txBody>
                    <a:bodyPr/>
                    <a:lstStyle/>
                    <a:p>
                      <a:pPr marL="285750" indent="-285750">
                        <a:buFont typeface="Arial" panose="020B0604020202020204" pitchFamily="34" charset="0"/>
                        <a:buChar char="•"/>
                      </a:pPr>
                      <a:r>
                        <a:rPr lang="nl-NL" sz="1400" b="0" i="0" u="none" strike="noStrike" kern="1200" baseline="0" dirty="0">
                          <a:solidFill>
                            <a:schemeClr val="dk1"/>
                          </a:solidFill>
                          <a:latin typeface="+mn-lt"/>
                          <a:ea typeface="+mn-ea"/>
                          <a:cs typeface="+mn-cs"/>
                        </a:rPr>
                        <a:t>niet-financiële informatie </a:t>
                      </a:r>
                    </a:p>
                  </a:txBody>
                  <a:tcPr/>
                </a:tc>
                <a:tc>
                  <a:txBody>
                    <a:bodyPr/>
                    <a:lstStyle/>
                    <a:p>
                      <a:endParaRPr lang="nl-NL" sz="1400" dirty="0"/>
                    </a:p>
                  </a:txBody>
                  <a:tcPr/>
                </a:tc>
                <a:extLst>
                  <a:ext uri="{0D108BD9-81ED-4DB2-BD59-A6C34878D82A}">
                    <a16:rowId xmlns:a16="http://schemas.microsoft.com/office/drawing/2014/main" val="2498136838"/>
                  </a:ext>
                </a:extLst>
              </a:tr>
              <a:tr h="370840">
                <a:tc>
                  <a:txBody>
                    <a:bodyPr/>
                    <a:lstStyle/>
                    <a:p>
                      <a:endParaRPr lang="nl-NL" sz="1400" dirty="0"/>
                    </a:p>
                  </a:txBody>
                  <a:tcPr/>
                </a:tc>
                <a:tc>
                  <a:txBody>
                    <a:bodyPr/>
                    <a:lstStyle/>
                    <a:p>
                      <a:pPr marL="285750" indent="-285750">
                        <a:buFont typeface="Arial" panose="020B0604020202020204" pitchFamily="34" charset="0"/>
                        <a:buChar char="•"/>
                      </a:pPr>
                      <a:r>
                        <a:rPr lang="nl-NL" sz="1400" b="0" i="0" u="none" strike="noStrike" kern="1200" baseline="0" dirty="0">
                          <a:solidFill>
                            <a:schemeClr val="dk1"/>
                          </a:solidFill>
                          <a:latin typeface="+mn-lt"/>
                          <a:ea typeface="+mn-ea"/>
                          <a:cs typeface="+mn-cs"/>
                        </a:rPr>
                        <a:t>kritische succesfactoren /</a:t>
                      </a:r>
                      <a:br>
                        <a:rPr lang="nl-NL" sz="1400" b="0" i="0" u="none" strike="noStrike" kern="1200" baseline="0" dirty="0">
                          <a:solidFill>
                            <a:schemeClr val="dk1"/>
                          </a:solidFill>
                          <a:latin typeface="+mn-lt"/>
                          <a:ea typeface="+mn-ea"/>
                          <a:cs typeface="+mn-cs"/>
                        </a:rPr>
                      </a:br>
                      <a:r>
                        <a:rPr lang="nl-NL" sz="1400" b="0" i="0" u="none" strike="noStrike" kern="1200" baseline="0" dirty="0">
                          <a:solidFill>
                            <a:schemeClr val="dk1"/>
                          </a:solidFill>
                          <a:latin typeface="+mn-lt"/>
                          <a:ea typeface="+mn-ea"/>
                          <a:cs typeface="+mn-cs"/>
                        </a:rPr>
                        <a:t>prestatie-indicator </a:t>
                      </a:r>
                      <a:endParaRPr lang="nl-NL" sz="1400" dirty="0"/>
                    </a:p>
                  </a:txBody>
                  <a:tcPr/>
                </a:tc>
                <a:tc>
                  <a:txBody>
                    <a:bodyPr/>
                    <a:lstStyle/>
                    <a:p>
                      <a:pPr marL="285750" indent="-285750">
                        <a:buFont typeface="Arial" panose="020B0604020202020204" pitchFamily="34" charset="0"/>
                        <a:buChar char="•"/>
                      </a:pPr>
                      <a:r>
                        <a:rPr lang="nl-NL" sz="1400" b="0" i="0" u="none" strike="noStrike" kern="1200" baseline="0" dirty="0">
                          <a:solidFill>
                            <a:schemeClr val="dk1"/>
                          </a:solidFill>
                          <a:latin typeface="+mn-lt"/>
                          <a:ea typeface="+mn-ea"/>
                          <a:cs typeface="+mn-cs"/>
                        </a:rPr>
                        <a:t>assortiment </a:t>
                      </a:r>
                    </a:p>
                    <a:p>
                      <a:pPr marL="285750" indent="-285750">
                        <a:buFont typeface="Arial" panose="020B0604020202020204" pitchFamily="34" charset="0"/>
                        <a:buChar char="•"/>
                      </a:pPr>
                      <a:r>
                        <a:rPr lang="nl-NL" sz="1400" b="0" i="0" u="none" strike="noStrike" kern="1200" baseline="0" dirty="0">
                          <a:solidFill>
                            <a:schemeClr val="dk1"/>
                          </a:solidFill>
                          <a:latin typeface="+mn-lt"/>
                          <a:ea typeface="+mn-ea"/>
                          <a:cs typeface="+mn-cs"/>
                        </a:rPr>
                        <a:t>innovatiekracht </a:t>
                      </a:r>
                    </a:p>
                    <a:p>
                      <a:pPr marL="285750" indent="-285750">
                        <a:buFont typeface="Arial" panose="020B0604020202020204" pitchFamily="34" charset="0"/>
                        <a:buChar char="•"/>
                      </a:pPr>
                      <a:r>
                        <a:rPr lang="nl-NL" sz="1400" b="0" i="0" u="none" strike="noStrike" kern="1200" baseline="0" dirty="0">
                          <a:solidFill>
                            <a:schemeClr val="dk1"/>
                          </a:solidFill>
                          <a:latin typeface="+mn-lt"/>
                          <a:ea typeface="+mn-ea"/>
                          <a:cs typeface="+mn-cs"/>
                        </a:rPr>
                        <a:t>leveringstermijn </a:t>
                      </a:r>
                    </a:p>
                    <a:p>
                      <a:pPr marL="285750" indent="-285750">
                        <a:buFont typeface="Arial" panose="020B0604020202020204" pitchFamily="34" charset="0"/>
                        <a:buChar char="•"/>
                      </a:pPr>
                      <a:r>
                        <a:rPr lang="nl-NL" sz="1400" b="0" i="0" u="none" strike="noStrike" kern="1200" baseline="0" dirty="0">
                          <a:solidFill>
                            <a:schemeClr val="dk1"/>
                          </a:solidFill>
                          <a:latin typeface="+mn-lt"/>
                          <a:ea typeface="+mn-ea"/>
                          <a:cs typeface="+mn-cs"/>
                        </a:rPr>
                        <a:t>efficiency </a:t>
                      </a:r>
                    </a:p>
                    <a:p>
                      <a:pPr marL="285750" indent="-285750">
                        <a:buFont typeface="Arial" panose="020B0604020202020204" pitchFamily="34" charset="0"/>
                        <a:buChar char="•"/>
                      </a:pPr>
                      <a:r>
                        <a:rPr lang="nl-NL" sz="1400" b="0" i="0" u="none" strike="noStrike" kern="1200" baseline="0" dirty="0">
                          <a:solidFill>
                            <a:schemeClr val="dk1"/>
                          </a:solidFill>
                          <a:latin typeface="+mn-lt"/>
                          <a:ea typeface="+mn-ea"/>
                          <a:cs typeface="+mn-cs"/>
                        </a:rPr>
                        <a:t>kwaliteit processen / trainingsdagen </a:t>
                      </a:r>
                    </a:p>
                    <a:p>
                      <a:pPr marL="285750" indent="-285750">
                        <a:buFont typeface="Arial" panose="020B0604020202020204" pitchFamily="34" charset="0"/>
                        <a:buChar char="•"/>
                      </a:pPr>
                      <a:r>
                        <a:rPr lang="nl-NL" sz="1400" b="0" i="0" u="none" strike="noStrike" kern="1200" baseline="0" dirty="0">
                          <a:solidFill>
                            <a:schemeClr val="dk1"/>
                          </a:solidFill>
                          <a:latin typeface="+mn-lt"/>
                          <a:ea typeface="+mn-ea"/>
                          <a:cs typeface="+mn-cs"/>
                        </a:rPr>
                        <a:t>klanttevredenheid / klachten</a:t>
                      </a:r>
                    </a:p>
                    <a:p>
                      <a:pPr marL="285750" indent="-285750">
                        <a:buFont typeface="Arial" panose="020B0604020202020204" pitchFamily="34" charset="0"/>
                        <a:buChar char="•"/>
                      </a:pPr>
                      <a:r>
                        <a:rPr lang="nl-NL" sz="1400" b="0" i="0" u="none" strike="noStrike" kern="1200" baseline="0" dirty="0">
                          <a:solidFill>
                            <a:schemeClr val="dk1"/>
                          </a:solidFill>
                          <a:latin typeface="+mn-lt"/>
                          <a:ea typeface="+mn-ea"/>
                          <a:cs typeface="+mn-cs"/>
                        </a:rPr>
                        <a:t>communicatie / frequentie interne communicatie </a:t>
                      </a:r>
                      <a:endParaRPr lang="nl-NL" sz="1400" dirty="0"/>
                    </a:p>
                  </a:txBody>
                  <a:tcPr/>
                </a:tc>
                <a:extLst>
                  <a:ext uri="{0D108BD9-81ED-4DB2-BD59-A6C34878D82A}">
                    <a16:rowId xmlns:a16="http://schemas.microsoft.com/office/drawing/2014/main" val="2545026152"/>
                  </a:ext>
                </a:extLst>
              </a:tr>
            </a:tbl>
          </a:graphicData>
        </a:graphic>
      </p:graphicFrame>
    </p:spTree>
    <p:extLst>
      <p:ext uri="{BB962C8B-B14F-4D97-AF65-F5344CB8AC3E}">
        <p14:creationId xmlns:p14="http://schemas.microsoft.com/office/powerpoint/2010/main" val="291631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FAFF4F2-8A84-4427-8E2A-6D2967701586}"/>
              </a:ext>
            </a:extLst>
          </p:cNvPr>
          <p:cNvSpPr txBox="1">
            <a:spLocks/>
          </p:cNvSpPr>
          <p:nvPr/>
        </p:nvSpPr>
        <p:spPr>
          <a:xfrm>
            <a:off x="838200" y="1027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C1003E"/>
                </a:solidFill>
              </a:rPr>
              <a:t>Doel van deze opdracht</a:t>
            </a:r>
          </a:p>
        </p:txBody>
      </p:sp>
      <p:sp>
        <p:nvSpPr>
          <p:cNvPr id="5" name="Tijdelijke aanduiding voor inhoud 2">
            <a:extLst>
              <a:ext uri="{FF2B5EF4-FFF2-40B4-BE49-F238E27FC236}">
                <a16:creationId xmlns:a16="http://schemas.microsoft.com/office/drawing/2014/main" id="{1C89F8F7-4D13-437C-8A3D-D5BA176237C6}"/>
              </a:ext>
            </a:extLst>
          </p:cNvPr>
          <p:cNvSpPr txBox="1">
            <a:spLocks/>
          </p:cNvSpPr>
          <p:nvPr/>
        </p:nvSpPr>
        <p:spPr>
          <a:xfrm>
            <a:off x="838200" y="2457973"/>
            <a:ext cx="10515600" cy="37189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dirty="0"/>
              <a:t>Games</a:t>
            </a:r>
            <a:r>
              <a:rPr lang="nl-NL" dirty="0"/>
              <a:t> zijn competitieve, gesitueerde, interactieve(leer)omgevingen, gebaseerd op een set van regels en/of een onderliggend model, waarin - met inachtneming van een aantal beperkingen - onder onzekere omstandigheden een uitdagend doel nagestreefd wordt (Henny Leemkuil en Ton de Jong, 2004 ).</a:t>
            </a:r>
          </a:p>
          <a:p>
            <a:endParaRPr lang="nl-NL" dirty="0"/>
          </a:p>
          <a:p>
            <a:endParaRPr lang="nl-NL" b="1" dirty="0"/>
          </a:p>
        </p:txBody>
      </p:sp>
    </p:spTree>
    <p:extLst>
      <p:ext uri="{BB962C8B-B14F-4D97-AF65-F5344CB8AC3E}">
        <p14:creationId xmlns:p14="http://schemas.microsoft.com/office/powerpoint/2010/main" val="4136981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FAFF4F2-8A84-4427-8E2A-6D2967701586}"/>
              </a:ext>
            </a:extLst>
          </p:cNvPr>
          <p:cNvSpPr txBox="1">
            <a:spLocks/>
          </p:cNvSpPr>
          <p:nvPr/>
        </p:nvSpPr>
        <p:spPr>
          <a:xfrm>
            <a:off x="838200" y="1027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C1003E"/>
                </a:solidFill>
              </a:rPr>
              <a:t>Games</a:t>
            </a:r>
          </a:p>
        </p:txBody>
      </p:sp>
      <p:sp>
        <p:nvSpPr>
          <p:cNvPr id="5" name="Tijdelijke aanduiding voor inhoud 2">
            <a:extLst>
              <a:ext uri="{FF2B5EF4-FFF2-40B4-BE49-F238E27FC236}">
                <a16:creationId xmlns:a16="http://schemas.microsoft.com/office/drawing/2014/main" id="{1C89F8F7-4D13-437C-8A3D-D5BA176237C6}"/>
              </a:ext>
            </a:extLst>
          </p:cNvPr>
          <p:cNvSpPr txBox="1">
            <a:spLocks/>
          </p:cNvSpPr>
          <p:nvPr/>
        </p:nvSpPr>
        <p:spPr>
          <a:xfrm>
            <a:off x="838200" y="2457973"/>
            <a:ext cx="10515600" cy="4116563"/>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dirty="0"/>
              <a:t>Voorbereiding:</a:t>
            </a:r>
          </a:p>
          <a:p>
            <a:r>
              <a:rPr lang="nl-NL" dirty="0"/>
              <a:t>Per game moet het volgende bekend zijn: </a:t>
            </a:r>
          </a:p>
          <a:p>
            <a:pPr marL="285750" indent="-285750"/>
            <a:r>
              <a:rPr lang="nl-NL" dirty="0"/>
              <a:t>Welke leerdoelen worden nagestreefd?</a:t>
            </a:r>
          </a:p>
          <a:p>
            <a:pPr marL="285750" indent="-285750"/>
            <a:r>
              <a:rPr lang="nl-NL" dirty="0"/>
              <a:t>Welke relatie hebben deze leerdoelen met het eindexamenprogramma? </a:t>
            </a:r>
          </a:p>
          <a:p>
            <a:pPr marL="285750" indent="-285750"/>
            <a:r>
              <a:rPr lang="nl-NL" dirty="0"/>
              <a:t>Welke ondersteunende leermiddelen zijn nodig en wat is de doorlooptijd van de game?</a:t>
            </a:r>
          </a:p>
          <a:p>
            <a:endParaRPr lang="nl-NL" dirty="0"/>
          </a:p>
          <a:p>
            <a:r>
              <a:rPr lang="nl-NL" b="1" dirty="0"/>
              <a:t>Uitvoering:</a:t>
            </a:r>
          </a:p>
          <a:p>
            <a:r>
              <a:rPr lang="nl-NL" dirty="0"/>
              <a:t>De instructie zal zich richten op het geven van informatie over: </a:t>
            </a:r>
          </a:p>
          <a:p>
            <a:pPr marL="285750" indent="-285750"/>
            <a:r>
              <a:rPr lang="nl-NL" dirty="0"/>
              <a:t>(Het leerdoel van de game: op welke vaardigheden en eindtermen is de game gericht) </a:t>
            </a:r>
          </a:p>
          <a:p>
            <a:pPr marL="285750" indent="-285750"/>
            <a:r>
              <a:rPr lang="nl-NL" dirty="0"/>
              <a:t>De startsituatie van de game </a:t>
            </a:r>
          </a:p>
          <a:p>
            <a:pPr marL="285750" indent="-285750"/>
            <a:r>
              <a:rPr lang="nl-NL" dirty="0"/>
              <a:t>Door de kennis en ervaring van een docent van de game is het mogelijk leerling gericht instructie te geven over mogelijke aanpakken en belangrijke strategische afwegingen</a:t>
            </a:r>
            <a:br>
              <a:rPr lang="nl-NL" dirty="0"/>
            </a:br>
            <a:r>
              <a:rPr lang="nl-NL" dirty="0"/>
              <a:t>- zit impliciet in de game en expliciet bij overlegformulier</a:t>
            </a:r>
          </a:p>
        </p:txBody>
      </p:sp>
    </p:spTree>
    <p:extLst>
      <p:ext uri="{BB962C8B-B14F-4D97-AF65-F5344CB8AC3E}">
        <p14:creationId xmlns:p14="http://schemas.microsoft.com/office/powerpoint/2010/main" val="2199579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FAFF4F2-8A84-4427-8E2A-6D2967701586}"/>
              </a:ext>
            </a:extLst>
          </p:cNvPr>
          <p:cNvSpPr txBox="1">
            <a:spLocks/>
          </p:cNvSpPr>
          <p:nvPr/>
        </p:nvSpPr>
        <p:spPr>
          <a:xfrm>
            <a:off x="838200" y="1027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C1003E"/>
                </a:solidFill>
              </a:rPr>
              <a:t>Games</a:t>
            </a:r>
          </a:p>
        </p:txBody>
      </p:sp>
      <p:sp>
        <p:nvSpPr>
          <p:cNvPr id="5" name="Tijdelijke aanduiding voor inhoud 2">
            <a:extLst>
              <a:ext uri="{FF2B5EF4-FFF2-40B4-BE49-F238E27FC236}">
                <a16:creationId xmlns:a16="http://schemas.microsoft.com/office/drawing/2014/main" id="{1C89F8F7-4D13-437C-8A3D-D5BA176237C6}"/>
              </a:ext>
            </a:extLst>
          </p:cNvPr>
          <p:cNvSpPr txBox="1">
            <a:spLocks/>
          </p:cNvSpPr>
          <p:nvPr/>
        </p:nvSpPr>
        <p:spPr>
          <a:xfrm>
            <a:off x="838200" y="2457973"/>
            <a:ext cx="10515600" cy="371898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dirty="0"/>
              <a:t>Verwerking:</a:t>
            </a:r>
          </a:p>
          <a:p>
            <a:r>
              <a:rPr lang="nl-NL" dirty="0"/>
              <a:t>Door het geven van gerichte opdrachten aan de leerlingen per ronde of per niveau is het mogelijk voor leerlingen om de bestaande kennis te verwerken. Door het vergelijken van de resultaten van meerdere rondes is het voor leerlingen mogelijk om nieuwe inzichten te construeren over de werking van (economische) werkelijkheid. Belangrijk hiervoor is dat leerlingen oorzaken en gevolgrelaties beschrijven. Welke handeling/keuze heeft geleidt tot welke situatie. </a:t>
            </a:r>
          </a:p>
          <a:p>
            <a:pPr marL="285750" indent="-285750"/>
            <a:endParaRPr lang="nl-NL" dirty="0"/>
          </a:p>
          <a:p>
            <a:r>
              <a:rPr lang="nl-NL" b="1" dirty="0"/>
              <a:t>Reflectie:</a:t>
            </a:r>
          </a:p>
          <a:p>
            <a:r>
              <a:rPr lang="nl-NL" dirty="0"/>
              <a:t>De belangrijkste vraag bij reflectie is wat wilde ik/we bereiken en welke gevolgen hebben onze beslissingen gehad en wat had anders gekund/gemoeten (zie: in de klas). Welke les heb ik/hebben wij hieruit geleerd. Op welke problemen ben ik gestuit en hoe adequaat of niet-adequaat hebben wij deze problemen opgelost. Een docent kan dit laten zien door het behandelen van standaardvragen. </a:t>
            </a:r>
          </a:p>
          <a:p>
            <a:endParaRPr lang="nl-NL" dirty="0"/>
          </a:p>
          <a:p>
            <a:endParaRPr lang="nl-NL" dirty="0"/>
          </a:p>
          <a:p>
            <a:endParaRPr lang="nl-NL" b="1" dirty="0"/>
          </a:p>
        </p:txBody>
      </p:sp>
    </p:spTree>
    <p:extLst>
      <p:ext uri="{BB962C8B-B14F-4D97-AF65-F5344CB8AC3E}">
        <p14:creationId xmlns:p14="http://schemas.microsoft.com/office/powerpoint/2010/main" val="20995466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EFAFF4F2-8A84-4427-8E2A-6D2967701586}"/>
              </a:ext>
            </a:extLst>
          </p:cNvPr>
          <p:cNvSpPr txBox="1">
            <a:spLocks/>
          </p:cNvSpPr>
          <p:nvPr/>
        </p:nvSpPr>
        <p:spPr>
          <a:xfrm>
            <a:off x="838200" y="102785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dirty="0">
                <a:solidFill>
                  <a:srgbClr val="C1003E"/>
                </a:solidFill>
              </a:rPr>
              <a:t>Games</a:t>
            </a:r>
          </a:p>
        </p:txBody>
      </p:sp>
      <p:sp>
        <p:nvSpPr>
          <p:cNvPr id="5" name="Tijdelijke aanduiding voor inhoud 2">
            <a:extLst>
              <a:ext uri="{FF2B5EF4-FFF2-40B4-BE49-F238E27FC236}">
                <a16:creationId xmlns:a16="http://schemas.microsoft.com/office/drawing/2014/main" id="{1C89F8F7-4D13-437C-8A3D-D5BA176237C6}"/>
              </a:ext>
            </a:extLst>
          </p:cNvPr>
          <p:cNvSpPr txBox="1">
            <a:spLocks/>
          </p:cNvSpPr>
          <p:nvPr/>
        </p:nvSpPr>
        <p:spPr>
          <a:xfrm>
            <a:off x="838200" y="2457973"/>
            <a:ext cx="10515600" cy="371898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b="1" dirty="0"/>
              <a:t>Positieve leereffecten</a:t>
            </a:r>
          </a:p>
          <a:p>
            <a:pPr marL="285750" indent="-285750"/>
            <a:r>
              <a:rPr lang="nl-NL" dirty="0"/>
              <a:t>Een speelse manier van bewustwording</a:t>
            </a:r>
          </a:p>
          <a:p>
            <a:pPr marL="285750" indent="-285750"/>
            <a:r>
              <a:rPr lang="nl-NL" dirty="0"/>
              <a:t>Vraagt een actieve en kritische houding en een grote eigen inbreng van leerlingen</a:t>
            </a:r>
          </a:p>
          <a:p>
            <a:pPr marL="285750" indent="-285750"/>
            <a:r>
              <a:rPr lang="nl-NL" dirty="0"/>
              <a:t>Hoog realiteitsgehalte</a:t>
            </a:r>
          </a:p>
          <a:p>
            <a:pPr marL="285750" indent="-285750"/>
            <a:r>
              <a:rPr lang="nl-NL" dirty="0"/>
              <a:t>Door de vorm beklijft de materie beter en wordt tastbaar gemaakt</a:t>
            </a:r>
          </a:p>
          <a:p>
            <a:pPr marL="285750" indent="-285750"/>
            <a:r>
              <a:rPr lang="nl-NL" dirty="0"/>
              <a:t>Doet een beroep op interpersoonlijke, communicatie- en onderhandelingsvaardigheden</a:t>
            </a:r>
          </a:p>
          <a:p>
            <a:pPr marL="285750" indent="-285750"/>
            <a:r>
              <a:rPr lang="nl-NL" dirty="0"/>
              <a:t>Vernieuwende innovatieve en frisse onderwijsvorm</a:t>
            </a:r>
          </a:p>
          <a:p>
            <a:endParaRPr lang="nl-NL" dirty="0"/>
          </a:p>
          <a:p>
            <a:r>
              <a:rPr lang="nl-NL" b="1" dirty="0"/>
              <a:t>Nadeel van games </a:t>
            </a:r>
          </a:p>
          <a:p>
            <a:pPr marL="285750" indent="-285750"/>
            <a:r>
              <a:rPr lang="nl-NL" dirty="0"/>
              <a:t>De speelse vorm van de game wordt niet altijd even serieus genomen. </a:t>
            </a:r>
          </a:p>
          <a:p>
            <a:pPr marL="285750" indent="-285750"/>
            <a:r>
              <a:rPr lang="nl-NL" dirty="0"/>
              <a:t>En de afhankelijkheid van de inzet van andere leerlingen wordt niet altijd als prettig ervaren: (het zo genaamde free-</a:t>
            </a:r>
            <a:r>
              <a:rPr lang="nl-NL" dirty="0" err="1"/>
              <a:t>rider</a:t>
            </a:r>
            <a:r>
              <a:rPr lang="nl-NL" dirty="0"/>
              <a:t> gedrag). </a:t>
            </a:r>
          </a:p>
          <a:p>
            <a:endParaRPr lang="nl-NL" dirty="0"/>
          </a:p>
          <a:p>
            <a:endParaRPr lang="nl-NL" dirty="0"/>
          </a:p>
          <a:p>
            <a:endParaRPr lang="nl-NL" b="1" dirty="0"/>
          </a:p>
        </p:txBody>
      </p:sp>
    </p:spTree>
    <p:extLst>
      <p:ext uri="{BB962C8B-B14F-4D97-AF65-F5344CB8AC3E}">
        <p14:creationId xmlns:p14="http://schemas.microsoft.com/office/powerpoint/2010/main" val="1121409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dirty="0">
                <a:solidFill>
                  <a:srgbClr val="C1003E"/>
                </a:solidFill>
              </a:rPr>
              <a:t>Speel het spel - Spelregels</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4077051"/>
          </a:xfrm>
        </p:spPr>
        <p:txBody>
          <a:bodyPr>
            <a:normAutofit fontScale="85000" lnSpcReduction="20000"/>
          </a:bodyPr>
          <a:lstStyle/>
          <a:p>
            <a:pPr marL="0" indent="0">
              <a:buNone/>
            </a:pPr>
            <a:r>
              <a:rPr lang="nl-NL" dirty="0"/>
              <a:t>De bedoeling van dit spel is om een gezond bedrijf te ontwikkelen.  Elk bedrijf begint met een winst van </a:t>
            </a:r>
            <a:br>
              <a:rPr lang="nl-NL" dirty="0"/>
            </a:br>
            <a:r>
              <a:rPr lang="nl-NL" dirty="0"/>
              <a:t>€ 300.000 per jaar.</a:t>
            </a:r>
          </a:p>
          <a:p>
            <a:pPr marL="0" indent="0">
              <a:buNone/>
            </a:pPr>
            <a:endParaRPr lang="nl-NL" dirty="0"/>
          </a:p>
          <a:p>
            <a:r>
              <a:rPr lang="nl-NL" dirty="0"/>
              <a:t>Spelers beginnen buiten het speelveld. De gene die het hoogste gooit met de dobbelsteen mag starten.</a:t>
            </a:r>
            <a:br>
              <a:rPr lang="nl-NL" dirty="0"/>
            </a:br>
            <a:endParaRPr lang="nl-NL" dirty="0"/>
          </a:p>
          <a:p>
            <a:r>
              <a:rPr lang="nl-NL" dirty="0"/>
              <a:t>Als een speler op een vlak zonder nummer, maar met logo komt ontvangt de speler een badge: Een rode badge is een Peoplebadge, groen een </a:t>
            </a:r>
            <a:br>
              <a:rPr lang="nl-NL" dirty="0"/>
            </a:br>
            <a:r>
              <a:rPr lang="nl-NL" dirty="0"/>
              <a:t>Planetbadge, blauw een Profitbadge en paars een Keybadge. De speler </a:t>
            </a:r>
            <a:br>
              <a:rPr lang="nl-NL" dirty="0"/>
            </a:br>
            <a:r>
              <a:rPr lang="nl-NL" dirty="0"/>
              <a:t>bewaart deze badge gedurende het vervolg van het spel. Als een speler de </a:t>
            </a:r>
            <a:br>
              <a:rPr lang="nl-NL" dirty="0"/>
            </a:br>
            <a:r>
              <a:rPr lang="nl-NL" dirty="0"/>
              <a:t>betreffende badge al heeft, pakt hij een kaart van dezelfde kleur van de </a:t>
            </a:r>
            <a:br>
              <a:rPr lang="nl-NL" dirty="0"/>
            </a:br>
            <a:r>
              <a:rPr lang="nl-NL" dirty="0"/>
              <a:t>stapel.</a:t>
            </a:r>
            <a:endParaRPr lang="nl-NL" b="1" dirty="0"/>
          </a:p>
        </p:txBody>
      </p:sp>
      <p:pic>
        <p:nvPicPr>
          <p:cNvPr id="5" name="Afbeelding 4">
            <a:extLst>
              <a:ext uri="{FF2B5EF4-FFF2-40B4-BE49-F238E27FC236}">
                <a16:creationId xmlns:a16="http://schemas.microsoft.com/office/drawing/2014/main" id="{B37C39A3-4B60-423D-873D-663E771B9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627" y="4510523"/>
            <a:ext cx="1398345" cy="1383547"/>
          </a:xfrm>
          <a:prstGeom prst="rect">
            <a:avLst/>
          </a:prstGeom>
        </p:spPr>
      </p:pic>
      <p:pic>
        <p:nvPicPr>
          <p:cNvPr id="7" name="Afbeelding 6">
            <a:extLst>
              <a:ext uri="{FF2B5EF4-FFF2-40B4-BE49-F238E27FC236}">
                <a16:creationId xmlns:a16="http://schemas.microsoft.com/office/drawing/2014/main" id="{6D5D62E4-FEEF-4BDA-91F3-8DE47EBC0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629" y="215655"/>
            <a:ext cx="1398343" cy="1383545"/>
          </a:xfrm>
          <a:prstGeom prst="rect">
            <a:avLst/>
          </a:prstGeom>
        </p:spPr>
      </p:pic>
      <p:pic>
        <p:nvPicPr>
          <p:cNvPr id="9" name="Afbeelding 8">
            <a:extLst>
              <a:ext uri="{FF2B5EF4-FFF2-40B4-BE49-F238E27FC236}">
                <a16:creationId xmlns:a16="http://schemas.microsoft.com/office/drawing/2014/main" id="{6C25414A-5035-4A6E-8D6F-00895A974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558" y="1641797"/>
            <a:ext cx="1398344" cy="1383546"/>
          </a:xfrm>
          <a:prstGeom prst="rect">
            <a:avLst/>
          </a:prstGeom>
        </p:spPr>
      </p:pic>
      <p:pic>
        <p:nvPicPr>
          <p:cNvPr id="11" name="Afbeelding 10">
            <a:extLst>
              <a:ext uri="{FF2B5EF4-FFF2-40B4-BE49-F238E27FC236}">
                <a16:creationId xmlns:a16="http://schemas.microsoft.com/office/drawing/2014/main" id="{EBF59E17-7289-40BA-B600-F55054E4B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558" y="3054980"/>
            <a:ext cx="1398345" cy="1383547"/>
          </a:xfrm>
          <a:prstGeom prst="rect">
            <a:avLst/>
          </a:prstGeom>
        </p:spPr>
      </p:pic>
    </p:spTree>
    <p:extLst>
      <p:ext uri="{BB962C8B-B14F-4D97-AF65-F5344CB8AC3E}">
        <p14:creationId xmlns:p14="http://schemas.microsoft.com/office/powerpoint/2010/main" val="1475141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inhoud 5" descr="Afbeelding met gereedschap&#10;&#10;Beschrijving is gegenereerd met zeer hoge betrouwbaarheid">
            <a:extLst>
              <a:ext uri="{FF2B5EF4-FFF2-40B4-BE49-F238E27FC236}">
                <a16:creationId xmlns:a16="http://schemas.microsoft.com/office/drawing/2014/main" id="{4FBC286B-53A1-40DC-93F6-11401D58EA9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0880" y="2003038"/>
            <a:ext cx="4709611" cy="4086148"/>
          </a:xfrm>
        </p:spPr>
      </p:pic>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b="1" dirty="0"/>
              <a:t>Spel!</a:t>
            </a:r>
          </a:p>
        </p:txBody>
      </p:sp>
    </p:spTree>
    <p:extLst>
      <p:ext uri="{BB962C8B-B14F-4D97-AF65-F5344CB8AC3E}">
        <p14:creationId xmlns:p14="http://schemas.microsoft.com/office/powerpoint/2010/main" val="25866540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dirty="0">
                <a:solidFill>
                  <a:srgbClr val="C1003E"/>
                </a:solidFill>
              </a:rPr>
              <a:t>Speel het spel - Spelregels</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fontScale="70000" lnSpcReduction="20000"/>
          </a:bodyPr>
          <a:lstStyle/>
          <a:p>
            <a:pPr marL="0" indent="0">
              <a:buNone/>
            </a:pPr>
            <a:r>
              <a:rPr lang="nl-NL" dirty="0"/>
              <a:t>De bedoeling van dit spel is om een gezond bedrijf te </a:t>
            </a:r>
            <a:br>
              <a:rPr lang="nl-NL" dirty="0"/>
            </a:br>
            <a:r>
              <a:rPr lang="nl-NL" dirty="0"/>
              <a:t>ontwikkelen.  Elk bedrijf begint met een winst van </a:t>
            </a:r>
            <a:br>
              <a:rPr lang="nl-NL" dirty="0"/>
            </a:br>
            <a:r>
              <a:rPr lang="nl-NL" dirty="0"/>
              <a:t>€ 300.000 per jaar.</a:t>
            </a:r>
          </a:p>
          <a:p>
            <a:pPr marL="0" indent="0">
              <a:buNone/>
            </a:pPr>
            <a:endParaRPr lang="nl-NL" dirty="0"/>
          </a:p>
          <a:p>
            <a:r>
              <a:rPr lang="nl-NL" dirty="0"/>
              <a:t>Als een speler op één van de kleuren rood, groen, </a:t>
            </a:r>
            <a:br>
              <a:rPr lang="nl-NL" dirty="0"/>
            </a:br>
            <a:r>
              <a:rPr lang="nl-NL" dirty="0"/>
              <a:t>blauw of paars komt, pakt de speler een kaart van </a:t>
            </a:r>
            <a:br>
              <a:rPr lang="nl-NL" dirty="0"/>
            </a:br>
            <a:r>
              <a:rPr lang="nl-NL" dirty="0"/>
              <a:t>dezelfde kleur van stapel en </a:t>
            </a:r>
            <a:r>
              <a:rPr lang="nl-NL" sz="4700" dirty="0">
                <a:solidFill>
                  <a:srgbClr val="FF0000"/>
                </a:solidFill>
              </a:rPr>
              <a:t>leest</a:t>
            </a:r>
            <a:r>
              <a:rPr lang="nl-NL" dirty="0"/>
              <a:t> de kaart voor. </a:t>
            </a:r>
            <a:br>
              <a:rPr lang="nl-NL" dirty="0"/>
            </a:br>
            <a:r>
              <a:rPr lang="nl-NL" dirty="0"/>
              <a:t>De kaart schetst een situatie op de markt. </a:t>
            </a:r>
            <a:br>
              <a:rPr lang="nl-NL" dirty="0"/>
            </a:br>
            <a:r>
              <a:rPr lang="nl-NL" dirty="0"/>
              <a:t>Elke kaart geeft ook aan hoe je de betreffende situatie </a:t>
            </a:r>
            <a:br>
              <a:rPr lang="nl-NL" dirty="0"/>
            </a:br>
            <a:r>
              <a:rPr lang="nl-NL" dirty="0"/>
              <a:t>moet verwerken op je spelformulier. </a:t>
            </a:r>
            <a:br>
              <a:rPr lang="nl-NL" dirty="0"/>
            </a:br>
            <a:r>
              <a:rPr lang="nl-NL" dirty="0"/>
              <a:t>Dus: </a:t>
            </a:r>
            <a:r>
              <a:rPr lang="nl-NL" b="1" dirty="0"/>
              <a:t>Elke kaart betekent informatie op je spelformulier!</a:t>
            </a:r>
            <a:br>
              <a:rPr lang="nl-NL" dirty="0"/>
            </a:br>
            <a:r>
              <a:rPr lang="nl-NL" dirty="0"/>
              <a:t>Noteer ook het </a:t>
            </a:r>
            <a:br>
              <a:rPr lang="nl-NL" dirty="0"/>
            </a:br>
            <a:r>
              <a:rPr lang="nl-NL" dirty="0"/>
              <a:t>nummer van de kaart (A2, P3, W5 enz.) op het </a:t>
            </a:r>
            <a:br>
              <a:rPr lang="nl-NL" dirty="0"/>
            </a:br>
            <a:r>
              <a:rPr lang="nl-NL" dirty="0"/>
              <a:t>spelformulier.</a:t>
            </a:r>
          </a:p>
          <a:p>
            <a:endParaRPr lang="nl-NL" b="1" dirty="0"/>
          </a:p>
        </p:txBody>
      </p:sp>
      <p:graphicFrame>
        <p:nvGraphicFramePr>
          <p:cNvPr id="5" name="Object 4">
            <a:extLst>
              <a:ext uri="{FF2B5EF4-FFF2-40B4-BE49-F238E27FC236}">
                <a16:creationId xmlns:a16="http://schemas.microsoft.com/office/drawing/2014/main" id="{949D929D-13A2-4B6C-AC60-C103D8440A34}"/>
              </a:ext>
            </a:extLst>
          </p:cNvPr>
          <p:cNvGraphicFramePr>
            <a:graphicFrameLocks noChangeAspect="1"/>
          </p:cNvGraphicFramePr>
          <p:nvPr>
            <p:extLst>
              <p:ext uri="{D42A27DB-BD31-4B8C-83A1-F6EECF244321}">
                <p14:modId xmlns:p14="http://schemas.microsoft.com/office/powerpoint/2010/main" val="2744516526"/>
              </p:ext>
            </p:extLst>
          </p:nvPr>
        </p:nvGraphicFramePr>
        <p:xfrm>
          <a:off x="8201636" y="1322068"/>
          <a:ext cx="3788388" cy="2713037"/>
        </p:xfrm>
        <a:graphic>
          <a:graphicData uri="http://schemas.openxmlformats.org/presentationml/2006/ole">
            <mc:AlternateContent xmlns:mc="http://schemas.openxmlformats.org/markup-compatibility/2006">
              <mc:Choice xmlns:v="urn:schemas-microsoft-com:vml" Requires="v">
                <p:oleObj spid="_x0000_s1028" r:id="rId3" imgW="1828800" imgH="1310400" progId="">
                  <p:embed/>
                </p:oleObj>
              </mc:Choice>
              <mc:Fallback>
                <p:oleObj r:id="rId3" imgW="1828800" imgH="1310400" progId="">
                  <p:embed/>
                  <p:pic>
                    <p:nvPicPr>
                      <p:cNvPr id="5" name="Object 4">
                        <a:extLst>
                          <a:ext uri="{FF2B5EF4-FFF2-40B4-BE49-F238E27FC236}">
                            <a16:creationId xmlns:a16="http://schemas.microsoft.com/office/drawing/2014/main" id="{949D929D-13A2-4B6C-AC60-C103D8440A34}"/>
                          </a:ext>
                        </a:extLst>
                      </p:cNvPr>
                      <p:cNvPicPr/>
                      <p:nvPr/>
                    </p:nvPicPr>
                    <p:blipFill>
                      <a:blip r:embed="rId4"/>
                      <a:stretch>
                        <a:fillRect/>
                      </a:stretch>
                    </p:blipFill>
                    <p:spPr>
                      <a:xfrm>
                        <a:off x="8201636" y="1322068"/>
                        <a:ext cx="3788388" cy="2713037"/>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8F3E8F7F-7C3F-44E0-8B60-25801B45FD9E}"/>
              </a:ext>
            </a:extLst>
          </p:cNvPr>
          <p:cNvGraphicFramePr>
            <a:graphicFrameLocks noChangeAspect="1"/>
          </p:cNvGraphicFramePr>
          <p:nvPr>
            <p:extLst>
              <p:ext uri="{D42A27DB-BD31-4B8C-83A1-F6EECF244321}">
                <p14:modId xmlns:p14="http://schemas.microsoft.com/office/powerpoint/2010/main" val="704658992"/>
              </p:ext>
            </p:extLst>
          </p:nvPr>
        </p:nvGraphicFramePr>
        <p:xfrm>
          <a:off x="8192528" y="4035105"/>
          <a:ext cx="3797496" cy="2577735"/>
        </p:xfrm>
        <a:graphic>
          <a:graphicData uri="http://schemas.openxmlformats.org/presentationml/2006/ole">
            <mc:AlternateContent xmlns:mc="http://schemas.openxmlformats.org/markup-compatibility/2006">
              <mc:Choice xmlns:v="urn:schemas-microsoft-com:vml" Requires="v">
                <p:oleObj spid="_x0000_s1029" r:id="rId5" imgW="16291800" imgH="11047320" progId="">
                  <p:embed/>
                </p:oleObj>
              </mc:Choice>
              <mc:Fallback>
                <p:oleObj r:id="rId5" imgW="16291800" imgH="11047320" progId="">
                  <p:embed/>
                  <p:pic>
                    <p:nvPicPr>
                      <p:cNvPr id="8" name="Object 7">
                        <a:extLst>
                          <a:ext uri="{FF2B5EF4-FFF2-40B4-BE49-F238E27FC236}">
                            <a16:creationId xmlns:a16="http://schemas.microsoft.com/office/drawing/2014/main" id="{8F3E8F7F-7C3F-44E0-8B60-25801B45FD9E}"/>
                          </a:ext>
                        </a:extLst>
                      </p:cNvPr>
                      <p:cNvPicPr/>
                      <p:nvPr/>
                    </p:nvPicPr>
                    <p:blipFill>
                      <a:blip r:embed="rId6"/>
                      <a:stretch>
                        <a:fillRect/>
                      </a:stretch>
                    </p:blipFill>
                    <p:spPr>
                      <a:xfrm>
                        <a:off x="8192528" y="4035105"/>
                        <a:ext cx="3797496" cy="2577735"/>
                      </a:xfrm>
                      <a:prstGeom prst="rect">
                        <a:avLst/>
                      </a:prstGeom>
                    </p:spPr>
                  </p:pic>
                </p:oleObj>
              </mc:Fallback>
            </mc:AlternateContent>
          </a:graphicData>
        </a:graphic>
      </p:graphicFrame>
    </p:spTree>
    <p:extLst>
      <p:ext uri="{BB962C8B-B14F-4D97-AF65-F5344CB8AC3E}">
        <p14:creationId xmlns:p14="http://schemas.microsoft.com/office/powerpoint/2010/main" val="65015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Afbeelding 12">
            <a:extLst>
              <a:ext uri="{FF2B5EF4-FFF2-40B4-BE49-F238E27FC236}">
                <a16:creationId xmlns:a16="http://schemas.microsoft.com/office/drawing/2014/main" id="{D4B102E0-5D80-4298-AD19-0796C09CD4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35246">
            <a:off x="5872593" y="5824381"/>
            <a:ext cx="1056489" cy="914269"/>
          </a:xfrm>
          <a:prstGeom prst="rect">
            <a:avLst/>
          </a:prstGeom>
        </p:spPr>
      </p:pic>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dirty="0">
                <a:solidFill>
                  <a:srgbClr val="C1003E"/>
                </a:solidFill>
              </a:rPr>
              <a:t>Speel het spel - Spelregels</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endParaRPr lang="nl-NL" b="1" dirty="0"/>
          </a:p>
        </p:txBody>
      </p:sp>
      <p:graphicFrame>
        <p:nvGraphicFramePr>
          <p:cNvPr id="7" name="Object 6">
            <a:extLst>
              <a:ext uri="{FF2B5EF4-FFF2-40B4-BE49-F238E27FC236}">
                <a16:creationId xmlns:a16="http://schemas.microsoft.com/office/drawing/2014/main" id="{6918AB17-640C-443A-89EF-D6EDC7B3BB27}"/>
              </a:ext>
            </a:extLst>
          </p:cNvPr>
          <p:cNvGraphicFramePr>
            <a:graphicFrameLocks noChangeAspect="1"/>
          </p:cNvGraphicFramePr>
          <p:nvPr>
            <p:extLst>
              <p:ext uri="{D42A27DB-BD31-4B8C-83A1-F6EECF244321}">
                <p14:modId xmlns:p14="http://schemas.microsoft.com/office/powerpoint/2010/main" val="3358353391"/>
              </p:ext>
            </p:extLst>
          </p:nvPr>
        </p:nvGraphicFramePr>
        <p:xfrm>
          <a:off x="138098" y="2447745"/>
          <a:ext cx="5298280" cy="3451510"/>
        </p:xfrm>
        <a:graphic>
          <a:graphicData uri="http://schemas.openxmlformats.org/presentationml/2006/ole">
            <mc:AlternateContent xmlns:mc="http://schemas.openxmlformats.org/markup-compatibility/2006">
              <mc:Choice xmlns:v="urn:schemas-microsoft-com:vml" Requires="v">
                <p:oleObj spid="_x0000_s2052" r:id="rId4" imgW="8930520" imgH="5818320" progId="">
                  <p:embed/>
                </p:oleObj>
              </mc:Choice>
              <mc:Fallback>
                <p:oleObj r:id="rId4" imgW="8930520" imgH="5818320" progId="">
                  <p:embed/>
                  <p:pic>
                    <p:nvPicPr>
                      <p:cNvPr id="7" name="Object 6">
                        <a:extLst>
                          <a:ext uri="{FF2B5EF4-FFF2-40B4-BE49-F238E27FC236}">
                            <a16:creationId xmlns:a16="http://schemas.microsoft.com/office/drawing/2014/main" id="{6918AB17-640C-443A-89EF-D6EDC7B3BB27}"/>
                          </a:ext>
                        </a:extLst>
                      </p:cNvPr>
                      <p:cNvPicPr/>
                      <p:nvPr/>
                    </p:nvPicPr>
                    <p:blipFill>
                      <a:blip r:embed="rId5"/>
                      <a:stretch>
                        <a:fillRect/>
                      </a:stretch>
                    </p:blipFill>
                    <p:spPr>
                      <a:xfrm>
                        <a:off x="138098" y="2447745"/>
                        <a:ext cx="5298280" cy="3451510"/>
                      </a:xfrm>
                      <a:prstGeom prst="rect">
                        <a:avLst/>
                      </a:prstGeom>
                    </p:spPr>
                  </p:pic>
                </p:oleObj>
              </mc:Fallback>
            </mc:AlternateContent>
          </a:graphicData>
        </a:graphic>
      </p:graphicFrame>
      <p:pic>
        <p:nvPicPr>
          <p:cNvPr id="8" name="Afbeelding 7">
            <a:extLst>
              <a:ext uri="{FF2B5EF4-FFF2-40B4-BE49-F238E27FC236}">
                <a16:creationId xmlns:a16="http://schemas.microsoft.com/office/drawing/2014/main" id="{3C8F0879-D115-4658-BB7A-2366FF598B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54627" y="4510523"/>
            <a:ext cx="1398345" cy="1383547"/>
          </a:xfrm>
          <a:prstGeom prst="rect">
            <a:avLst/>
          </a:prstGeom>
        </p:spPr>
      </p:pic>
      <p:pic>
        <p:nvPicPr>
          <p:cNvPr id="9" name="Afbeelding 8">
            <a:extLst>
              <a:ext uri="{FF2B5EF4-FFF2-40B4-BE49-F238E27FC236}">
                <a16:creationId xmlns:a16="http://schemas.microsoft.com/office/drawing/2014/main" id="{E1BC6836-C67E-4460-AB53-B028BCA56EC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654629" y="215655"/>
            <a:ext cx="1398343" cy="1383545"/>
          </a:xfrm>
          <a:prstGeom prst="rect">
            <a:avLst/>
          </a:prstGeom>
        </p:spPr>
      </p:pic>
      <p:pic>
        <p:nvPicPr>
          <p:cNvPr id="10" name="Afbeelding 9">
            <a:extLst>
              <a:ext uri="{FF2B5EF4-FFF2-40B4-BE49-F238E27FC236}">
                <a16:creationId xmlns:a16="http://schemas.microsoft.com/office/drawing/2014/main" id="{5BB2A068-6FDB-416B-84E8-421054E32FE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5558" y="1641797"/>
            <a:ext cx="1398344" cy="1383546"/>
          </a:xfrm>
          <a:prstGeom prst="rect">
            <a:avLst/>
          </a:prstGeom>
        </p:spPr>
      </p:pic>
      <p:pic>
        <p:nvPicPr>
          <p:cNvPr id="11" name="Afbeelding 10">
            <a:extLst>
              <a:ext uri="{FF2B5EF4-FFF2-40B4-BE49-F238E27FC236}">
                <a16:creationId xmlns:a16="http://schemas.microsoft.com/office/drawing/2014/main" id="{1DC78E97-06F7-4603-87C7-DCA5970FBBA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655558" y="3054980"/>
            <a:ext cx="1398345" cy="1383547"/>
          </a:xfrm>
          <a:prstGeom prst="rect">
            <a:avLst/>
          </a:prstGeom>
        </p:spPr>
      </p:pic>
      <p:graphicFrame>
        <p:nvGraphicFramePr>
          <p:cNvPr id="12" name="Object 11">
            <a:extLst>
              <a:ext uri="{FF2B5EF4-FFF2-40B4-BE49-F238E27FC236}">
                <a16:creationId xmlns:a16="http://schemas.microsoft.com/office/drawing/2014/main" id="{1DFEE938-D561-4873-BE37-AFB189B8FA7B}"/>
              </a:ext>
            </a:extLst>
          </p:cNvPr>
          <p:cNvGraphicFramePr>
            <a:graphicFrameLocks noChangeAspect="1"/>
          </p:cNvGraphicFramePr>
          <p:nvPr>
            <p:extLst>
              <p:ext uri="{D42A27DB-BD31-4B8C-83A1-F6EECF244321}">
                <p14:modId xmlns:p14="http://schemas.microsoft.com/office/powerpoint/2010/main" val="3904291770"/>
              </p:ext>
            </p:extLst>
          </p:nvPr>
        </p:nvGraphicFramePr>
        <p:xfrm>
          <a:off x="5436378" y="2466289"/>
          <a:ext cx="5198879" cy="3414422"/>
        </p:xfrm>
        <a:graphic>
          <a:graphicData uri="http://schemas.openxmlformats.org/presentationml/2006/ole">
            <mc:AlternateContent xmlns:mc="http://schemas.openxmlformats.org/markup-compatibility/2006">
              <mc:Choice xmlns:v="urn:schemas-microsoft-com:vml" Requires="v">
                <p:oleObj spid="_x0000_s2053" r:id="rId10" imgW="9028440" imgH="5929920" progId="">
                  <p:embed/>
                </p:oleObj>
              </mc:Choice>
              <mc:Fallback>
                <p:oleObj r:id="rId10" imgW="9028440" imgH="5929920" progId="">
                  <p:embed/>
                  <p:pic>
                    <p:nvPicPr>
                      <p:cNvPr id="12" name="Object 11">
                        <a:extLst>
                          <a:ext uri="{FF2B5EF4-FFF2-40B4-BE49-F238E27FC236}">
                            <a16:creationId xmlns:a16="http://schemas.microsoft.com/office/drawing/2014/main" id="{1DFEE938-D561-4873-BE37-AFB189B8FA7B}"/>
                          </a:ext>
                        </a:extLst>
                      </p:cNvPr>
                      <p:cNvPicPr/>
                      <p:nvPr/>
                    </p:nvPicPr>
                    <p:blipFill>
                      <a:blip r:embed="rId11"/>
                      <a:stretch>
                        <a:fillRect/>
                      </a:stretch>
                    </p:blipFill>
                    <p:spPr>
                      <a:xfrm>
                        <a:off x="5436378" y="2466289"/>
                        <a:ext cx="5198879" cy="3414422"/>
                      </a:xfrm>
                      <a:prstGeom prst="rect">
                        <a:avLst/>
                      </a:prstGeom>
                    </p:spPr>
                  </p:pic>
                </p:oleObj>
              </mc:Fallback>
            </mc:AlternateContent>
          </a:graphicData>
        </a:graphic>
      </p:graphicFrame>
    </p:spTree>
    <p:extLst>
      <p:ext uri="{BB962C8B-B14F-4D97-AF65-F5344CB8AC3E}">
        <p14:creationId xmlns:p14="http://schemas.microsoft.com/office/powerpoint/2010/main" val="122509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nodePh="1">
                                  <p:stCondLst>
                                    <p:cond delay="0"/>
                                  </p:stCondLst>
                                  <p:endCondLst>
                                    <p:cond evt="begin" delay="0">
                                      <p:tn val="5"/>
                                    </p:cond>
                                  </p:end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dirty="0">
                <a:solidFill>
                  <a:srgbClr val="C1003E"/>
                </a:solidFill>
              </a:rPr>
              <a:t>Speel het spel - Spelregels</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199" y="2033767"/>
            <a:ext cx="10515600" cy="4077051"/>
          </a:xfrm>
        </p:spPr>
        <p:txBody>
          <a:bodyPr>
            <a:normAutofit lnSpcReduction="10000"/>
          </a:bodyPr>
          <a:lstStyle/>
          <a:p>
            <a:pPr marL="0" indent="0">
              <a:buNone/>
            </a:pPr>
            <a:r>
              <a:rPr lang="nl-NL" dirty="0"/>
              <a:t>De bedoeling van dit spel is om een gezond bedrijf te ontwikkelen.  Elk bedrijf begint met een winst van € 300.000 per jaar.</a:t>
            </a:r>
          </a:p>
          <a:p>
            <a:pPr marL="0" indent="0">
              <a:buNone/>
            </a:pPr>
            <a:endParaRPr lang="nl-NL" dirty="0"/>
          </a:p>
          <a:p>
            <a:r>
              <a:rPr lang="nl-NL" dirty="0"/>
              <a:t>Grijs vakje: geen gevolgen</a:t>
            </a:r>
          </a:p>
          <a:p>
            <a:r>
              <a:rPr lang="nl-NL" dirty="0"/>
              <a:t>Gekleurd vakje met logo: badge pakken</a:t>
            </a:r>
            <a:br>
              <a:rPr lang="nl-NL" dirty="0"/>
            </a:br>
            <a:r>
              <a:rPr lang="nl-NL" sz="1800" dirty="0"/>
              <a:t>Als je al een badge hebt pak je een kaartje</a:t>
            </a:r>
          </a:p>
          <a:p>
            <a:r>
              <a:rPr lang="nl-NL" dirty="0"/>
              <a:t>Gekleurd vakje met nummer: kaartje pakken</a:t>
            </a:r>
          </a:p>
          <a:p>
            <a:pPr lvl="1"/>
            <a:r>
              <a:rPr lang="nl-NL" dirty="0"/>
              <a:t>Voorlezen</a:t>
            </a:r>
          </a:p>
          <a:p>
            <a:pPr lvl="1"/>
            <a:r>
              <a:rPr lang="nl-NL" dirty="0"/>
              <a:t>Neem de gevolgen, de juiste regel, over op je spelformulier</a:t>
            </a:r>
          </a:p>
          <a:p>
            <a:pPr lvl="1"/>
            <a:r>
              <a:rPr lang="nl-NL" dirty="0"/>
              <a:t>Altijd iets invullen op je spelformulier</a:t>
            </a:r>
          </a:p>
          <a:p>
            <a:endParaRPr lang="nl-NL" dirty="0"/>
          </a:p>
        </p:txBody>
      </p:sp>
      <p:pic>
        <p:nvPicPr>
          <p:cNvPr id="5" name="Afbeelding 4">
            <a:extLst>
              <a:ext uri="{FF2B5EF4-FFF2-40B4-BE49-F238E27FC236}">
                <a16:creationId xmlns:a16="http://schemas.microsoft.com/office/drawing/2014/main" id="{B37C39A3-4B60-423D-873D-663E771B98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54627" y="4510523"/>
            <a:ext cx="1398345" cy="1383547"/>
          </a:xfrm>
          <a:prstGeom prst="rect">
            <a:avLst/>
          </a:prstGeom>
        </p:spPr>
      </p:pic>
      <p:pic>
        <p:nvPicPr>
          <p:cNvPr id="7" name="Afbeelding 6">
            <a:extLst>
              <a:ext uri="{FF2B5EF4-FFF2-40B4-BE49-F238E27FC236}">
                <a16:creationId xmlns:a16="http://schemas.microsoft.com/office/drawing/2014/main" id="{6D5D62E4-FEEF-4BDA-91F3-8DE47EBC0F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54629" y="215655"/>
            <a:ext cx="1398343" cy="1383545"/>
          </a:xfrm>
          <a:prstGeom prst="rect">
            <a:avLst/>
          </a:prstGeom>
        </p:spPr>
      </p:pic>
      <p:pic>
        <p:nvPicPr>
          <p:cNvPr id="9" name="Afbeelding 8">
            <a:extLst>
              <a:ext uri="{FF2B5EF4-FFF2-40B4-BE49-F238E27FC236}">
                <a16:creationId xmlns:a16="http://schemas.microsoft.com/office/drawing/2014/main" id="{6C25414A-5035-4A6E-8D6F-00895A9741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55558" y="1641797"/>
            <a:ext cx="1398344" cy="1383546"/>
          </a:xfrm>
          <a:prstGeom prst="rect">
            <a:avLst/>
          </a:prstGeom>
        </p:spPr>
      </p:pic>
      <p:pic>
        <p:nvPicPr>
          <p:cNvPr id="11" name="Afbeelding 10">
            <a:extLst>
              <a:ext uri="{FF2B5EF4-FFF2-40B4-BE49-F238E27FC236}">
                <a16:creationId xmlns:a16="http://schemas.microsoft.com/office/drawing/2014/main" id="{EBF59E17-7289-40BA-B600-F55054E4B02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55558" y="3054980"/>
            <a:ext cx="1398345" cy="1383547"/>
          </a:xfrm>
          <a:prstGeom prst="rect">
            <a:avLst/>
          </a:prstGeom>
        </p:spPr>
      </p:pic>
    </p:spTree>
    <p:extLst>
      <p:ext uri="{BB962C8B-B14F-4D97-AF65-F5344CB8AC3E}">
        <p14:creationId xmlns:p14="http://schemas.microsoft.com/office/powerpoint/2010/main" val="2049086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dirty="0">
                <a:solidFill>
                  <a:srgbClr val="C1003E"/>
                </a:solidFill>
              </a:rPr>
              <a:t>Speel het spel - Spelregels</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lnSpcReduction="10000"/>
          </a:bodyPr>
          <a:lstStyle/>
          <a:p>
            <a:pPr marL="0" indent="0">
              <a:buNone/>
            </a:pPr>
            <a:r>
              <a:rPr lang="nl-NL" dirty="0"/>
              <a:t>De bedoeling van dit spel is om een gezond bedrijf te ontwikkelen.  Elk bedrijf begint met een winst van € 300.000 per jaar.</a:t>
            </a:r>
          </a:p>
          <a:p>
            <a:pPr marL="0" indent="0">
              <a:buNone/>
            </a:pPr>
            <a:endParaRPr lang="nl-NL" dirty="0"/>
          </a:p>
          <a:p>
            <a:pPr lvl="0"/>
            <a:r>
              <a:rPr lang="nl-NL" dirty="0"/>
              <a:t>Als de tijd is verstreken wordt een spelronde afgemaakt (</a:t>
            </a:r>
            <a:r>
              <a:rPr lang="nl-NL" i="1" dirty="0"/>
              <a:t>zodat iedereen evenveel beurten heeft gehad</a:t>
            </a:r>
            <a:r>
              <a:rPr lang="nl-NL" dirty="0"/>
              <a:t>). </a:t>
            </a:r>
            <a:br>
              <a:rPr lang="nl-NL" dirty="0"/>
            </a:br>
            <a:r>
              <a:rPr lang="nl-NL" dirty="0"/>
              <a:t>De winst en de kosten van jaar 1 worden </a:t>
            </a:r>
            <a:br>
              <a:rPr lang="nl-NL" dirty="0"/>
            </a:br>
            <a:r>
              <a:rPr lang="nl-NL" dirty="0"/>
              <a:t>uitgerekend. en onderaan het spelformulier </a:t>
            </a:r>
            <a:br>
              <a:rPr lang="nl-NL" dirty="0"/>
            </a:br>
            <a:r>
              <a:rPr lang="nl-NL" dirty="0"/>
              <a:t>opgeschreven. Vervolgens wordt het rendement</a:t>
            </a:r>
            <a:br>
              <a:rPr lang="nl-NL" dirty="0"/>
            </a:br>
            <a:r>
              <a:rPr lang="nl-NL" dirty="0"/>
              <a:t>voor jaar 1 van de onderneming uitgerekend.</a:t>
            </a:r>
          </a:p>
          <a:p>
            <a:endParaRPr lang="nl-NL" dirty="0"/>
          </a:p>
          <a:p>
            <a:endParaRPr lang="nl-NL" b="1" dirty="0"/>
          </a:p>
        </p:txBody>
      </p:sp>
      <p:graphicFrame>
        <p:nvGraphicFramePr>
          <p:cNvPr id="4" name="Object 3">
            <a:extLst>
              <a:ext uri="{FF2B5EF4-FFF2-40B4-BE49-F238E27FC236}">
                <a16:creationId xmlns:a16="http://schemas.microsoft.com/office/drawing/2014/main" id="{A585CB18-092C-41A5-8D05-6222D45EC27B}"/>
              </a:ext>
            </a:extLst>
          </p:cNvPr>
          <p:cNvGraphicFramePr>
            <a:graphicFrameLocks noChangeAspect="1"/>
          </p:cNvGraphicFramePr>
          <p:nvPr>
            <p:extLst>
              <p:ext uri="{D42A27DB-BD31-4B8C-83A1-F6EECF244321}">
                <p14:modId xmlns:p14="http://schemas.microsoft.com/office/powerpoint/2010/main" val="2415674627"/>
              </p:ext>
            </p:extLst>
          </p:nvPr>
        </p:nvGraphicFramePr>
        <p:xfrm>
          <a:off x="8123893" y="4152551"/>
          <a:ext cx="4068107" cy="1744910"/>
        </p:xfrm>
        <a:graphic>
          <a:graphicData uri="http://schemas.openxmlformats.org/presentationml/2006/ole">
            <mc:AlternateContent xmlns:mc="http://schemas.openxmlformats.org/markup-compatibility/2006">
              <mc:Choice xmlns:v="urn:schemas-microsoft-com:vml" Requires="v">
                <p:oleObj spid="_x0000_s3075" r:id="rId3" imgW="21447360" imgH="8177760" progId="">
                  <p:embed/>
                </p:oleObj>
              </mc:Choice>
              <mc:Fallback>
                <p:oleObj r:id="rId3" imgW="21447360" imgH="8177760" progId="">
                  <p:embed/>
                  <p:pic>
                    <p:nvPicPr>
                      <p:cNvPr id="4" name="Object 3">
                        <a:extLst>
                          <a:ext uri="{FF2B5EF4-FFF2-40B4-BE49-F238E27FC236}">
                            <a16:creationId xmlns:a16="http://schemas.microsoft.com/office/drawing/2014/main" id="{A585CB18-092C-41A5-8D05-6222D45EC27B}"/>
                          </a:ext>
                        </a:extLst>
                      </p:cNvPr>
                      <p:cNvPicPr/>
                      <p:nvPr/>
                    </p:nvPicPr>
                    <p:blipFill>
                      <a:blip r:embed="rId4"/>
                      <a:stretch>
                        <a:fillRect/>
                      </a:stretch>
                    </p:blipFill>
                    <p:spPr>
                      <a:xfrm>
                        <a:off x="8123893" y="4152551"/>
                        <a:ext cx="4068107" cy="1744910"/>
                      </a:xfrm>
                      <a:prstGeom prst="rect">
                        <a:avLst/>
                      </a:prstGeom>
                    </p:spPr>
                  </p:pic>
                </p:oleObj>
              </mc:Fallback>
            </mc:AlternateContent>
          </a:graphicData>
        </a:graphic>
      </p:graphicFrame>
    </p:spTree>
    <p:extLst>
      <p:ext uri="{BB962C8B-B14F-4D97-AF65-F5344CB8AC3E}">
        <p14:creationId xmlns:p14="http://schemas.microsoft.com/office/powerpoint/2010/main" val="3379926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dirty="0">
                <a:solidFill>
                  <a:srgbClr val="C1003E"/>
                </a:solidFill>
              </a:rPr>
              <a:t>Speel het spel - Spelregels</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pPr marL="0" indent="0">
              <a:buNone/>
            </a:pPr>
            <a:r>
              <a:rPr lang="nl-NL" dirty="0"/>
              <a:t>De bedoeling van dit spel is om een gezond bedrijf te ontwikkelen.  Elk bedrijf begint met een winst van € 300.000 per jaar.</a:t>
            </a:r>
          </a:p>
          <a:p>
            <a:pPr marL="0" lvl="0" indent="0">
              <a:buNone/>
            </a:pPr>
            <a:endParaRPr lang="nl-NL" dirty="0"/>
          </a:p>
          <a:p>
            <a:pPr lvl="0"/>
            <a:r>
              <a:rPr lang="nl-NL" dirty="0"/>
              <a:t>Deelnemers beslissen onderling welk bedrijf </a:t>
            </a:r>
            <a:br>
              <a:rPr lang="nl-NL" dirty="0"/>
            </a:br>
            <a:r>
              <a:rPr lang="nl-NL" dirty="0"/>
              <a:t>het meest interessant is om over te nemen en </a:t>
            </a:r>
            <a:br>
              <a:rPr lang="nl-NL" dirty="0"/>
            </a:br>
            <a:r>
              <a:rPr lang="nl-NL" dirty="0"/>
              <a:t>waarom dat zo zou zijn. </a:t>
            </a:r>
            <a:br>
              <a:rPr lang="nl-NL" dirty="0"/>
            </a:br>
            <a:r>
              <a:rPr lang="nl-NL" dirty="0"/>
              <a:t>Zij vullen als groep het overlegformulier in.</a:t>
            </a:r>
            <a:br>
              <a:rPr lang="nl-NL" dirty="0"/>
            </a:br>
            <a:endParaRPr lang="nl-NL" dirty="0"/>
          </a:p>
          <a:p>
            <a:endParaRPr lang="nl-NL" dirty="0"/>
          </a:p>
          <a:p>
            <a:endParaRPr lang="nl-NL" b="1" dirty="0"/>
          </a:p>
        </p:txBody>
      </p:sp>
      <p:graphicFrame>
        <p:nvGraphicFramePr>
          <p:cNvPr id="4" name="Object 3">
            <a:extLst>
              <a:ext uri="{FF2B5EF4-FFF2-40B4-BE49-F238E27FC236}">
                <a16:creationId xmlns:a16="http://schemas.microsoft.com/office/drawing/2014/main" id="{4FD0835F-A3D2-477E-87BD-E9052534DAEF}"/>
              </a:ext>
            </a:extLst>
          </p:cNvPr>
          <p:cNvGraphicFramePr>
            <a:graphicFrameLocks noChangeAspect="1"/>
          </p:cNvGraphicFramePr>
          <p:nvPr>
            <p:extLst>
              <p:ext uri="{D42A27DB-BD31-4B8C-83A1-F6EECF244321}">
                <p14:modId xmlns:p14="http://schemas.microsoft.com/office/powerpoint/2010/main" val="117413180"/>
              </p:ext>
            </p:extLst>
          </p:nvPr>
        </p:nvGraphicFramePr>
        <p:xfrm>
          <a:off x="7990980" y="3312842"/>
          <a:ext cx="4284910" cy="2383481"/>
        </p:xfrm>
        <a:graphic>
          <a:graphicData uri="http://schemas.openxmlformats.org/presentationml/2006/ole">
            <mc:AlternateContent xmlns:mc="http://schemas.openxmlformats.org/markup-compatibility/2006">
              <mc:Choice xmlns:v="urn:schemas-microsoft-com:vml" Requires="v">
                <p:oleObj spid="_x0000_s4099" r:id="rId3" imgW="19479240" imgH="10818720" progId="">
                  <p:embed/>
                </p:oleObj>
              </mc:Choice>
              <mc:Fallback>
                <p:oleObj r:id="rId3" imgW="19479240" imgH="10818720" progId="">
                  <p:embed/>
                  <p:pic>
                    <p:nvPicPr>
                      <p:cNvPr id="4" name="Object 3">
                        <a:extLst>
                          <a:ext uri="{FF2B5EF4-FFF2-40B4-BE49-F238E27FC236}">
                            <a16:creationId xmlns:a16="http://schemas.microsoft.com/office/drawing/2014/main" id="{4FD0835F-A3D2-477E-87BD-E9052534DAEF}"/>
                          </a:ext>
                        </a:extLst>
                      </p:cNvPr>
                      <p:cNvPicPr/>
                      <p:nvPr/>
                    </p:nvPicPr>
                    <p:blipFill>
                      <a:blip r:embed="rId4"/>
                      <a:stretch>
                        <a:fillRect/>
                      </a:stretch>
                    </p:blipFill>
                    <p:spPr>
                      <a:xfrm>
                        <a:off x="7990980" y="3312842"/>
                        <a:ext cx="4284910" cy="2383481"/>
                      </a:xfrm>
                      <a:prstGeom prst="rect">
                        <a:avLst/>
                      </a:prstGeom>
                    </p:spPr>
                  </p:pic>
                </p:oleObj>
              </mc:Fallback>
            </mc:AlternateContent>
          </a:graphicData>
        </a:graphic>
      </p:graphicFrame>
    </p:spTree>
    <p:extLst>
      <p:ext uri="{BB962C8B-B14F-4D97-AF65-F5344CB8AC3E}">
        <p14:creationId xmlns:p14="http://schemas.microsoft.com/office/powerpoint/2010/main" val="213870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F27811-6D18-4A41-B520-B9EBC104D36F}"/>
              </a:ext>
            </a:extLst>
          </p:cNvPr>
          <p:cNvSpPr>
            <a:spLocks noGrp="1"/>
          </p:cNvSpPr>
          <p:nvPr>
            <p:ph type="title"/>
          </p:nvPr>
        </p:nvSpPr>
        <p:spPr>
          <a:xfrm>
            <a:off x="838200" y="1027855"/>
            <a:ext cx="10515600" cy="1325563"/>
          </a:xfrm>
        </p:spPr>
        <p:txBody>
          <a:bodyPr/>
          <a:lstStyle/>
          <a:p>
            <a:r>
              <a:rPr lang="nl-NL" dirty="0">
                <a:solidFill>
                  <a:srgbClr val="C1003E"/>
                </a:solidFill>
              </a:rPr>
              <a:t>Speel het spel - Spelregels</a:t>
            </a:r>
          </a:p>
        </p:txBody>
      </p:sp>
      <p:sp>
        <p:nvSpPr>
          <p:cNvPr id="3" name="Tijdelijke aanduiding voor inhoud 2">
            <a:extLst>
              <a:ext uri="{FF2B5EF4-FFF2-40B4-BE49-F238E27FC236}">
                <a16:creationId xmlns:a16="http://schemas.microsoft.com/office/drawing/2014/main" id="{66F52668-9D12-47BC-8478-BA5627017373}"/>
              </a:ext>
            </a:extLst>
          </p:cNvPr>
          <p:cNvSpPr>
            <a:spLocks noGrp="1"/>
          </p:cNvSpPr>
          <p:nvPr>
            <p:ph idx="1"/>
          </p:nvPr>
        </p:nvSpPr>
        <p:spPr>
          <a:xfrm>
            <a:off x="838200" y="2457973"/>
            <a:ext cx="10515600" cy="3718989"/>
          </a:xfrm>
        </p:spPr>
        <p:txBody>
          <a:bodyPr>
            <a:normAutofit/>
          </a:bodyPr>
          <a:lstStyle/>
          <a:p>
            <a:pPr marL="0" indent="0">
              <a:buNone/>
            </a:pPr>
            <a:r>
              <a:rPr lang="nl-NL" dirty="0"/>
              <a:t>De bedoeling van dit spel is om een gezond bedrijf te ontwikkelen.  Elk bedrijf begint met een winst van € 300.000 per jaar.</a:t>
            </a:r>
          </a:p>
          <a:p>
            <a:pPr marL="0" lvl="0" indent="0">
              <a:buNone/>
            </a:pPr>
            <a:endParaRPr lang="nl-NL" dirty="0"/>
          </a:p>
          <a:p>
            <a:r>
              <a:rPr lang="nl-NL" dirty="0"/>
              <a:t>De kaarten met gevolgen worden uitgedeeld.</a:t>
            </a:r>
          </a:p>
          <a:p>
            <a:pPr lvl="0"/>
            <a:endParaRPr lang="nl-NL" dirty="0"/>
          </a:p>
          <a:p>
            <a:endParaRPr lang="nl-NL" dirty="0"/>
          </a:p>
          <a:p>
            <a:endParaRPr lang="nl-NL" b="1" dirty="0"/>
          </a:p>
        </p:txBody>
      </p:sp>
    </p:spTree>
    <p:extLst>
      <p:ext uri="{BB962C8B-B14F-4D97-AF65-F5344CB8AC3E}">
        <p14:creationId xmlns:p14="http://schemas.microsoft.com/office/powerpoint/2010/main" val="2558607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a:extLst>
              <a:ext uri="{FF2B5EF4-FFF2-40B4-BE49-F238E27FC236}">
                <a16:creationId xmlns:a16="http://schemas.microsoft.com/office/drawing/2014/main" id="{FAA8EE85-8C5E-484D-A5AA-9C1A46E439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535246">
            <a:off x="9035243" y="4730624"/>
            <a:ext cx="1056489" cy="914269"/>
          </a:xfrm>
          <a:prstGeom prst="rect">
            <a:avLst/>
          </a:prstGeom>
        </p:spPr>
      </p:pic>
      <p:graphicFrame>
        <p:nvGraphicFramePr>
          <p:cNvPr id="21" name="Tabel 20">
            <a:extLst>
              <a:ext uri="{FF2B5EF4-FFF2-40B4-BE49-F238E27FC236}">
                <a16:creationId xmlns:a16="http://schemas.microsoft.com/office/drawing/2014/main" id="{561FEF91-CB8F-43B9-86B4-972943966C50}"/>
              </a:ext>
            </a:extLst>
          </p:cNvPr>
          <p:cNvGraphicFramePr>
            <a:graphicFrameLocks noGrp="1"/>
          </p:cNvGraphicFramePr>
          <p:nvPr>
            <p:extLst>
              <p:ext uri="{D42A27DB-BD31-4B8C-83A1-F6EECF244321}">
                <p14:modId xmlns:p14="http://schemas.microsoft.com/office/powerpoint/2010/main" val="3012761476"/>
              </p:ext>
            </p:extLst>
          </p:nvPr>
        </p:nvGraphicFramePr>
        <p:xfrm>
          <a:off x="1" y="3429000"/>
          <a:ext cx="6096000" cy="1630725"/>
        </p:xfrm>
        <a:graphic>
          <a:graphicData uri="http://schemas.openxmlformats.org/drawingml/2006/table">
            <a:tbl>
              <a:tblPr firstRow="1" firstCol="1" bandRow="1">
                <a:tableStyleId>{5C22544A-7EE6-4342-B048-85BDC9FD1C3A}</a:tableStyleId>
              </a:tblPr>
              <a:tblGrid>
                <a:gridCol w="959507">
                  <a:extLst>
                    <a:ext uri="{9D8B030D-6E8A-4147-A177-3AD203B41FA5}">
                      <a16:colId xmlns:a16="http://schemas.microsoft.com/office/drawing/2014/main" val="4011912376"/>
                    </a:ext>
                  </a:extLst>
                </a:gridCol>
                <a:gridCol w="2006614">
                  <a:extLst>
                    <a:ext uri="{9D8B030D-6E8A-4147-A177-3AD203B41FA5}">
                      <a16:colId xmlns:a16="http://schemas.microsoft.com/office/drawing/2014/main" val="51576806"/>
                    </a:ext>
                  </a:extLst>
                </a:gridCol>
                <a:gridCol w="1524914">
                  <a:extLst>
                    <a:ext uri="{9D8B030D-6E8A-4147-A177-3AD203B41FA5}">
                      <a16:colId xmlns:a16="http://schemas.microsoft.com/office/drawing/2014/main" val="265547215"/>
                    </a:ext>
                  </a:extLst>
                </a:gridCol>
                <a:gridCol w="1604965">
                  <a:extLst>
                    <a:ext uri="{9D8B030D-6E8A-4147-A177-3AD203B41FA5}">
                      <a16:colId xmlns:a16="http://schemas.microsoft.com/office/drawing/2014/main" val="2101922180"/>
                    </a:ext>
                  </a:extLst>
                </a:gridCol>
              </a:tblGrid>
              <a:tr h="543575">
                <a:tc>
                  <a:txBody>
                    <a:bodyPr/>
                    <a:lstStyle/>
                    <a:p>
                      <a:pPr>
                        <a:lnSpc>
                          <a:spcPct val="107000"/>
                        </a:lnSpc>
                        <a:spcAft>
                          <a:spcPts val="0"/>
                        </a:spcAft>
                      </a:pPr>
                      <a:r>
                        <a:rPr lang="nl-NL" sz="2000" dirty="0">
                          <a:effectLst/>
                        </a:rPr>
                        <a:t>badge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nSpc>
                          <a:spcPct val="107000"/>
                        </a:lnSpc>
                        <a:spcAft>
                          <a:spcPts val="0"/>
                        </a:spcAft>
                      </a:pPr>
                      <a:r>
                        <a:rPr lang="nl-NL" sz="2000" dirty="0">
                          <a:effectLst/>
                        </a:rPr>
                        <a:t>Oorzaak</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nSpc>
                          <a:spcPct val="107000"/>
                        </a:lnSpc>
                        <a:spcAft>
                          <a:spcPts val="0"/>
                        </a:spcAft>
                      </a:pPr>
                      <a:r>
                        <a:rPr lang="nl-NL" sz="2000">
                          <a:effectLst/>
                        </a:rPr>
                        <a:t>Winst Jaar 2</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nSpc>
                          <a:spcPct val="107000"/>
                        </a:lnSpc>
                        <a:spcAft>
                          <a:spcPts val="0"/>
                        </a:spcAft>
                      </a:pPr>
                      <a:r>
                        <a:rPr lang="nl-NL" sz="2000" dirty="0">
                          <a:effectLst/>
                        </a:rPr>
                        <a:t>Kosten Jaar 2</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extLst>
                  <a:ext uri="{0D108BD9-81ED-4DB2-BD59-A6C34878D82A}">
                    <a16:rowId xmlns:a16="http://schemas.microsoft.com/office/drawing/2014/main" val="3880130694"/>
                  </a:ext>
                </a:extLst>
              </a:tr>
              <a:tr h="543575">
                <a:tc>
                  <a:txBody>
                    <a:bodyPr/>
                    <a:lstStyle/>
                    <a:p>
                      <a:pPr>
                        <a:lnSpc>
                          <a:spcPct val="107000"/>
                        </a:lnSpc>
                        <a:spcAft>
                          <a:spcPts val="0"/>
                        </a:spcAft>
                      </a:pPr>
                      <a:r>
                        <a:rPr lang="nl-NL" sz="2000" dirty="0">
                          <a:effectLst/>
                        </a:rPr>
                        <a:t>People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nSpc>
                          <a:spcPct val="107000"/>
                        </a:lnSpc>
                        <a:spcAft>
                          <a:spcPts val="0"/>
                        </a:spcAft>
                      </a:pPr>
                      <a:r>
                        <a:rPr lang="nl-NL" sz="2000" dirty="0">
                          <a:effectLst/>
                        </a:rPr>
                        <a:t>Fitness</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nl-NL" sz="2000" dirty="0">
                          <a:effectLst/>
                        </a:rPr>
                        <a:t>€ 10.000</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5604292"/>
                  </a:ext>
                </a:extLst>
              </a:tr>
              <a:tr h="543575">
                <a:tc>
                  <a:txBody>
                    <a:bodyPr/>
                    <a:lstStyle/>
                    <a:p>
                      <a:pPr>
                        <a:lnSpc>
                          <a:spcPct val="107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c>
                  <a:txBody>
                    <a:bodyPr/>
                    <a:lstStyle/>
                    <a:p>
                      <a:pPr>
                        <a:lnSpc>
                          <a:spcPct val="107000"/>
                        </a:lnSpc>
                        <a:spcAft>
                          <a:spcPts val="0"/>
                        </a:spcAft>
                      </a:pPr>
                      <a:r>
                        <a:rPr lang="nl-NL" sz="2000">
                          <a:effectLst/>
                        </a:rPr>
                        <a:t>Geen Fitness</a:t>
                      </a:r>
                      <a:endParaRPr lang="nl-NL"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nl-NL" sz="2000" dirty="0">
                          <a:effectLst/>
                        </a:rPr>
                        <a:t>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07000"/>
                        </a:lnSpc>
                        <a:spcAft>
                          <a:spcPts val="0"/>
                        </a:spcAft>
                      </a:pPr>
                      <a:r>
                        <a:rPr lang="nl-NL" sz="2000" dirty="0">
                          <a:effectLst/>
                        </a:rPr>
                        <a:t>€ 11.000</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98250160"/>
                  </a:ext>
                </a:extLst>
              </a:tr>
            </a:tbl>
          </a:graphicData>
        </a:graphic>
      </p:graphicFrame>
      <p:sp>
        <p:nvSpPr>
          <p:cNvPr id="24" name="Tekstvak 23">
            <a:extLst>
              <a:ext uri="{FF2B5EF4-FFF2-40B4-BE49-F238E27FC236}">
                <a16:creationId xmlns:a16="http://schemas.microsoft.com/office/drawing/2014/main" id="{501AB8B1-134D-48F1-A388-5E6FB1D5CEF9}"/>
              </a:ext>
            </a:extLst>
          </p:cNvPr>
          <p:cNvSpPr txBox="1"/>
          <p:nvPr/>
        </p:nvSpPr>
        <p:spPr>
          <a:xfrm>
            <a:off x="1" y="976683"/>
            <a:ext cx="6333688" cy="2400657"/>
          </a:xfrm>
          <a:prstGeom prst="rect">
            <a:avLst/>
          </a:prstGeom>
          <a:solidFill>
            <a:schemeClr val="bg1"/>
          </a:solidFill>
        </p:spPr>
        <p:txBody>
          <a:bodyPr wrap="square" rtlCol="0">
            <a:spAutoFit/>
          </a:bodyPr>
          <a:lstStyle/>
          <a:p>
            <a:r>
              <a:rPr lang="nl-NL" sz="2400" dirty="0"/>
              <a:t>              </a:t>
            </a:r>
            <a:r>
              <a:rPr lang="nl-NL" dirty="0"/>
              <a:t>Je hebt gekozen om in je bedrijf een sportzaal in   </a:t>
            </a:r>
            <a:br>
              <a:rPr lang="nl-NL" dirty="0"/>
            </a:br>
            <a:r>
              <a:rPr lang="nl-NL" dirty="0"/>
              <a:t>                 te richten. De kosten voor het tweede jaar zijn </a:t>
            </a:r>
            <a:br>
              <a:rPr lang="nl-NL" dirty="0"/>
            </a:br>
            <a:r>
              <a:rPr lang="nl-NL" dirty="0"/>
              <a:t>€ 2.500 Je hebt hierdoor gezondere en meer gemotiveerde medewerkers. De arbeidsproductiviteit gaat hierdoor omhoog en je hebt minder verloop onder je werknemers. Dit zorgt voor een bijdrage aan de nettowinst van € 10.000. </a:t>
            </a:r>
            <a:br>
              <a:rPr lang="nl-NL" dirty="0"/>
            </a:br>
            <a:r>
              <a:rPr lang="nl-NL" dirty="0"/>
              <a:t>Het niet inrichten van een fitnesszaal veroorzaakt een hoger ziekteverzuim. De extra kosten hiervoor bedragen € 11.000</a:t>
            </a:r>
          </a:p>
        </p:txBody>
      </p:sp>
      <p:sp>
        <p:nvSpPr>
          <p:cNvPr id="29" name="Tekstvak 28">
            <a:extLst>
              <a:ext uri="{FF2B5EF4-FFF2-40B4-BE49-F238E27FC236}">
                <a16:creationId xmlns:a16="http://schemas.microsoft.com/office/drawing/2014/main" id="{DCB4C2CD-1079-4B25-B515-B0F8FF57C4AC}"/>
              </a:ext>
            </a:extLst>
          </p:cNvPr>
          <p:cNvSpPr txBox="1"/>
          <p:nvPr/>
        </p:nvSpPr>
        <p:spPr>
          <a:xfrm>
            <a:off x="0" y="850848"/>
            <a:ext cx="982961" cy="1015663"/>
          </a:xfrm>
          <a:prstGeom prst="rect">
            <a:avLst/>
          </a:prstGeom>
          <a:noFill/>
        </p:spPr>
        <p:txBody>
          <a:bodyPr wrap="none" rtlCol="0">
            <a:spAutoFit/>
          </a:bodyPr>
          <a:lstStyle/>
          <a:p>
            <a:r>
              <a:rPr lang="nl-NL" sz="6000" b="1" dirty="0"/>
              <a:t>P5</a:t>
            </a:r>
          </a:p>
        </p:txBody>
      </p:sp>
      <p:graphicFrame>
        <p:nvGraphicFramePr>
          <p:cNvPr id="9" name="Object 8">
            <a:extLst>
              <a:ext uri="{FF2B5EF4-FFF2-40B4-BE49-F238E27FC236}">
                <a16:creationId xmlns:a16="http://schemas.microsoft.com/office/drawing/2014/main" id="{DA22FCE6-668A-4A30-A6D4-03A3CFC31583}"/>
              </a:ext>
            </a:extLst>
          </p:cNvPr>
          <p:cNvGraphicFramePr>
            <a:graphicFrameLocks noChangeAspect="1"/>
          </p:cNvGraphicFramePr>
          <p:nvPr>
            <p:extLst>
              <p:ext uri="{D42A27DB-BD31-4B8C-83A1-F6EECF244321}">
                <p14:modId xmlns:p14="http://schemas.microsoft.com/office/powerpoint/2010/main" val="2103716103"/>
              </p:ext>
            </p:extLst>
          </p:nvPr>
        </p:nvGraphicFramePr>
        <p:xfrm>
          <a:off x="6165947" y="976683"/>
          <a:ext cx="5908606" cy="3880543"/>
        </p:xfrm>
        <a:graphic>
          <a:graphicData uri="http://schemas.openxmlformats.org/presentationml/2006/ole">
            <mc:AlternateContent xmlns:mc="http://schemas.openxmlformats.org/markup-compatibility/2006">
              <mc:Choice xmlns:v="urn:schemas-microsoft-com:vml" Requires="v">
                <p:oleObj spid="_x0000_s5123" r:id="rId4" imgW="9028440" imgH="5929920" progId="">
                  <p:embed/>
                </p:oleObj>
              </mc:Choice>
              <mc:Fallback>
                <p:oleObj r:id="rId4" imgW="9028440" imgH="5929920" progId="">
                  <p:embed/>
                  <p:pic>
                    <p:nvPicPr>
                      <p:cNvPr id="9" name="Object 8">
                        <a:extLst>
                          <a:ext uri="{FF2B5EF4-FFF2-40B4-BE49-F238E27FC236}">
                            <a16:creationId xmlns:a16="http://schemas.microsoft.com/office/drawing/2014/main" id="{DA22FCE6-668A-4A30-A6D4-03A3CFC31583}"/>
                          </a:ext>
                        </a:extLst>
                      </p:cNvPr>
                      <p:cNvPicPr/>
                      <p:nvPr/>
                    </p:nvPicPr>
                    <p:blipFill>
                      <a:blip r:embed="rId5"/>
                      <a:stretch>
                        <a:fillRect/>
                      </a:stretch>
                    </p:blipFill>
                    <p:spPr>
                      <a:xfrm>
                        <a:off x="6165947" y="976683"/>
                        <a:ext cx="5908606" cy="3880543"/>
                      </a:xfrm>
                      <a:prstGeom prst="rect">
                        <a:avLst/>
                      </a:prstGeom>
                    </p:spPr>
                  </p:pic>
                </p:oleObj>
              </mc:Fallback>
            </mc:AlternateContent>
          </a:graphicData>
        </a:graphic>
      </p:graphicFrame>
    </p:spTree>
    <p:extLst>
      <p:ext uri="{BB962C8B-B14F-4D97-AF65-F5344CB8AC3E}">
        <p14:creationId xmlns:p14="http://schemas.microsoft.com/office/powerpoint/2010/main" val="37217655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1438</TotalTime>
  <Words>976</Words>
  <Application>Microsoft Office PowerPoint</Application>
  <PresentationFormat>Breedbeeld</PresentationFormat>
  <Paragraphs>123</Paragraphs>
  <Slides>20</Slides>
  <Notes>0</Notes>
  <HiddenSlides>0</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0</vt:i4>
      </vt:variant>
      <vt:variant>
        <vt:lpstr>Diatitels</vt:lpstr>
      </vt:variant>
      <vt:variant>
        <vt:i4>20</vt:i4>
      </vt:variant>
    </vt:vector>
  </HeadingPairs>
  <TitlesOfParts>
    <vt:vector size="28" baseType="lpstr">
      <vt:lpstr>SimSun</vt:lpstr>
      <vt:lpstr>Arial</vt:lpstr>
      <vt:lpstr>Calibri</vt:lpstr>
      <vt:lpstr>Calibri Light</vt:lpstr>
      <vt:lpstr>TheSerif-HP6SeBld</vt:lpstr>
      <vt:lpstr>Times New Roman</vt:lpstr>
      <vt:lpstr>Wingdings</vt:lpstr>
      <vt:lpstr>Kantoorthema</vt:lpstr>
      <vt:lpstr>Verplichtingen en Risico’s</vt:lpstr>
      <vt:lpstr>Speel het spel - Spelregels</vt:lpstr>
      <vt:lpstr>Speel het spel - Spelregels</vt:lpstr>
      <vt:lpstr>Speel het spel - Spelregels</vt:lpstr>
      <vt:lpstr>Speel het spel - Spelregels</vt:lpstr>
      <vt:lpstr>Speel het spel - Spelregels</vt:lpstr>
      <vt:lpstr>Speel het spel - Spelregels</vt:lpstr>
      <vt:lpstr>Speel het spel - Spelregels</vt:lpstr>
      <vt:lpstr>PowerPoint-presentatie</vt:lpstr>
      <vt:lpstr>Speel het spel - Spelregels</vt:lpstr>
      <vt:lpstr>Speel het spel - Spelregels</vt:lpstr>
      <vt:lpstr>Speel het spel - Terugblik</vt:lpstr>
      <vt:lpstr>PowerPoint-presentatie</vt:lpstr>
      <vt:lpstr>PowerPoint-presentatie</vt:lpstr>
      <vt:lpstr>Plaats in het examen</vt:lpstr>
      <vt:lpstr>PowerPoint-presentatie</vt:lpstr>
      <vt:lpstr>PowerPoint-presentatie</vt:lpstr>
      <vt:lpstr>PowerPoint-presentatie</vt:lpstr>
      <vt:lpstr>PowerPoint-presentatie</vt:lpstr>
      <vt:lpstr>Spel!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Theo Roos</dc:creator>
  <cp:lastModifiedBy>Theo Roos</cp:lastModifiedBy>
  <cp:revision>19</cp:revision>
  <cp:lastPrinted>2018-07-02T11:31:22Z</cp:lastPrinted>
  <dcterms:created xsi:type="dcterms:W3CDTF">2017-09-15T13:25:34Z</dcterms:created>
  <dcterms:modified xsi:type="dcterms:W3CDTF">2018-07-02T12:27:35Z</dcterms:modified>
</cp:coreProperties>
</file>