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media1.m4v" ContentType="video/unknown"/>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9" name="Shape 139"/>
          <p:cNvSpPr/>
          <p:nvPr>
            <p:ph type="sldImg"/>
          </p:nvPr>
        </p:nvSpPr>
        <p:spPr>
          <a:xfrm>
            <a:off x="1143000" y="685800"/>
            <a:ext cx="4572000" cy="3429000"/>
          </a:xfrm>
          <a:prstGeom prst="rect">
            <a:avLst/>
          </a:prstGeom>
        </p:spPr>
        <p:txBody>
          <a:bodyPr/>
          <a:lstStyle/>
          <a:p>
            <a:pPr/>
          </a:p>
        </p:txBody>
      </p:sp>
      <p:sp>
        <p:nvSpPr>
          <p:cNvPr id="140" name="Shape 1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dia">
    <p:spTree>
      <p:nvGrpSpPr>
        <p:cNvPr id="1" name=""/>
        <p:cNvGrpSpPr/>
        <p:nvPr/>
      </p:nvGrpSpPr>
      <p:grpSpPr>
        <a:xfrm>
          <a:off x="0" y="0"/>
          <a:ext cx="0" cy="0"/>
          <a:chOff x="0" y="0"/>
          <a:chExt cx="0" cy="0"/>
        </a:xfrm>
      </p:grpSpPr>
      <p:sp>
        <p:nvSpPr>
          <p:cNvPr id="11" name="Titeltekst"/>
          <p:cNvSpPr txBox="1"/>
          <p:nvPr>
            <p:ph type="title"/>
          </p:nvPr>
        </p:nvSpPr>
        <p:spPr>
          <a:xfrm>
            <a:off x="1524000" y="1122362"/>
            <a:ext cx="9144000" cy="2387601"/>
          </a:xfrm>
          <a:prstGeom prst="rect">
            <a:avLst/>
          </a:prstGeom>
        </p:spPr>
        <p:txBody>
          <a:bodyPr anchor="b"/>
          <a:lstStyle>
            <a:lvl1pPr algn="ctr">
              <a:defRPr sz="6000"/>
            </a:lvl1pPr>
          </a:lstStyle>
          <a:p>
            <a:pPr/>
            <a:r>
              <a:t>Titeltekst</a:t>
            </a:r>
          </a:p>
        </p:txBody>
      </p:sp>
      <p:sp>
        <p:nvSpPr>
          <p:cNvPr id="12" name="Hoofdtekst - niveau één…"/>
          <p:cNvSpPr txBox="1"/>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verticale tekst">
    <p:spTree>
      <p:nvGrpSpPr>
        <p:cNvPr id="1" name=""/>
        <p:cNvGrpSpPr/>
        <p:nvPr/>
      </p:nvGrpSpPr>
      <p:grpSpPr>
        <a:xfrm>
          <a:off x="0" y="0"/>
          <a:ext cx="0" cy="0"/>
          <a:chOff x="0" y="0"/>
          <a:chExt cx="0" cy="0"/>
        </a:xfrm>
      </p:grpSpPr>
      <p:sp>
        <p:nvSpPr>
          <p:cNvPr id="92" name="Titeltekst"/>
          <p:cNvSpPr txBox="1"/>
          <p:nvPr>
            <p:ph type="title"/>
          </p:nvPr>
        </p:nvSpPr>
        <p:spPr>
          <a:prstGeom prst="rect">
            <a:avLst/>
          </a:prstGeom>
        </p:spPr>
        <p:txBody>
          <a:bodyPr/>
          <a:lstStyle/>
          <a:p>
            <a:pPr/>
            <a:r>
              <a:t>Titeltekst</a:t>
            </a:r>
          </a:p>
        </p:txBody>
      </p:sp>
      <p:sp>
        <p:nvSpPr>
          <p:cNvPr id="93" name="Hoofdtekst - niveau één…"/>
          <p:cNvSpPr txBox="1"/>
          <p:nvPr>
            <p:ph type="body"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94"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e titel en tekst">
    <p:spTree>
      <p:nvGrpSpPr>
        <p:cNvPr id="1" name=""/>
        <p:cNvGrpSpPr/>
        <p:nvPr/>
      </p:nvGrpSpPr>
      <p:grpSpPr>
        <a:xfrm>
          <a:off x="0" y="0"/>
          <a:ext cx="0" cy="0"/>
          <a:chOff x="0" y="0"/>
          <a:chExt cx="0" cy="0"/>
        </a:xfrm>
      </p:grpSpPr>
      <p:sp>
        <p:nvSpPr>
          <p:cNvPr id="101" name="Titeltekst"/>
          <p:cNvSpPr txBox="1"/>
          <p:nvPr>
            <p:ph type="title"/>
          </p:nvPr>
        </p:nvSpPr>
        <p:spPr>
          <a:xfrm>
            <a:off x="8724900" y="365125"/>
            <a:ext cx="2628900" cy="5811838"/>
          </a:xfrm>
          <a:prstGeom prst="rect">
            <a:avLst/>
          </a:prstGeom>
        </p:spPr>
        <p:txBody>
          <a:bodyPr/>
          <a:lstStyle/>
          <a:p>
            <a:pPr/>
            <a:r>
              <a:t>Titeltekst</a:t>
            </a:r>
          </a:p>
        </p:txBody>
      </p:sp>
      <p:sp>
        <p:nvSpPr>
          <p:cNvPr id="102" name="Hoofdtekst - niveau één…"/>
          <p:cNvSpPr txBox="1"/>
          <p:nvPr>
            <p:ph type="body" idx="1"/>
          </p:nvPr>
        </p:nvSpPr>
        <p:spPr>
          <a:xfrm>
            <a:off x="838200" y="365125"/>
            <a:ext cx="7734300" cy="5811838"/>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0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bject">
    <p:bg>
      <p:bgPr>
        <a:solidFill>
          <a:srgbClr val="FFFFFF"/>
        </a:solidFill>
      </p:bgPr>
    </p:bg>
    <p:spTree>
      <p:nvGrpSpPr>
        <p:cNvPr id="1" name=""/>
        <p:cNvGrpSpPr/>
        <p:nvPr/>
      </p:nvGrpSpPr>
      <p:grpSpPr>
        <a:xfrm>
          <a:off x="0" y="0"/>
          <a:ext cx="0" cy="0"/>
          <a:chOff x="0" y="0"/>
          <a:chExt cx="0" cy="0"/>
        </a:xfrm>
      </p:grpSpPr>
      <p:pic>
        <p:nvPicPr>
          <p:cNvPr id="110" name="Afbeelding 8" descr="Afbeelding 8"/>
          <p:cNvPicPr>
            <a:picLocks noChangeAspect="1"/>
          </p:cNvPicPr>
          <p:nvPr/>
        </p:nvPicPr>
        <p:blipFill>
          <a:blip r:embed="rId2">
            <a:extLst/>
          </a:blip>
          <a:stretch>
            <a:fillRect/>
          </a:stretch>
        </p:blipFill>
        <p:spPr>
          <a:xfrm>
            <a:off x="6350" y="0"/>
            <a:ext cx="1065214" cy="6858000"/>
          </a:xfrm>
          <a:prstGeom prst="rect">
            <a:avLst/>
          </a:prstGeom>
          <a:ln w="12700">
            <a:miter lim="400000"/>
          </a:ln>
        </p:spPr>
      </p:pic>
      <p:sp>
        <p:nvSpPr>
          <p:cNvPr id="111" name="Rechthoek 9"/>
          <p:cNvSpPr/>
          <p:nvPr/>
        </p:nvSpPr>
        <p:spPr>
          <a:xfrm>
            <a:off x="6351" y="0"/>
            <a:ext cx="1065213" cy="6858000"/>
          </a:xfrm>
          <a:prstGeom prst="rect">
            <a:avLst/>
          </a:prstGeom>
          <a:gradFill>
            <a:gsLst>
              <a:gs pos="75000">
                <a:srgbClr val="000000">
                  <a:alpha val="0"/>
                </a:srgbClr>
              </a:gs>
              <a:gs pos="100000">
                <a:srgbClr val="000000">
                  <a:alpha val="25000"/>
                </a:srgbClr>
              </a:gs>
            </a:gsLst>
          </a:gradFill>
          <a:ln w="12700">
            <a:miter lim="400000"/>
          </a:ln>
        </p:spPr>
        <p:txBody>
          <a:bodyPr lIns="45718" tIns="45718" rIns="45718" bIns="45718" anchor="ctr"/>
          <a:lstStyle/>
          <a:p>
            <a:pPr algn="ctr">
              <a:defRPr>
                <a:solidFill>
                  <a:srgbClr val="FFFFFF"/>
                </a:solidFill>
                <a:latin typeface="Cambria"/>
                <a:ea typeface="Cambria"/>
                <a:cs typeface="Cambria"/>
                <a:sym typeface="Cambria"/>
              </a:defRPr>
            </a:pPr>
          </a:p>
        </p:txBody>
      </p:sp>
      <p:sp>
        <p:nvSpPr>
          <p:cNvPr id="112" name="Titeltekst"/>
          <p:cNvSpPr txBox="1"/>
          <p:nvPr>
            <p:ph type="title"/>
          </p:nvPr>
        </p:nvSpPr>
        <p:spPr>
          <a:xfrm>
            <a:off x="1528762" y="381000"/>
            <a:ext cx="9829801" cy="1219200"/>
          </a:xfrm>
          <a:prstGeom prst="rect">
            <a:avLst/>
          </a:prstGeom>
        </p:spPr>
        <p:txBody>
          <a:bodyPr anchor="b"/>
          <a:lstStyle>
            <a:lvl1pPr>
              <a:defRPr sz="3600">
                <a:solidFill>
                  <a:srgbClr val="F7C547"/>
                </a:solidFill>
                <a:latin typeface="Cambria"/>
                <a:ea typeface="Cambria"/>
                <a:cs typeface="Cambria"/>
                <a:sym typeface="Cambria"/>
              </a:defRPr>
            </a:lvl1pPr>
          </a:lstStyle>
          <a:p>
            <a:pPr/>
            <a:r>
              <a:t>Titeltekst</a:t>
            </a:r>
          </a:p>
        </p:txBody>
      </p:sp>
      <p:sp>
        <p:nvSpPr>
          <p:cNvPr id="113" name="Hoofdtekst - niveau één…"/>
          <p:cNvSpPr txBox="1"/>
          <p:nvPr>
            <p:ph type="body" idx="1"/>
          </p:nvPr>
        </p:nvSpPr>
        <p:spPr>
          <a:xfrm>
            <a:off x="1528762" y="1981200"/>
            <a:ext cx="9829801" cy="4187825"/>
          </a:xfrm>
          <a:prstGeom prst="rect">
            <a:avLst/>
          </a:prstGeom>
        </p:spPr>
        <p:txBody>
          <a:bodyPr/>
          <a:lstStyle>
            <a:lvl1pPr marL="223838" indent="-223838">
              <a:spcBef>
                <a:spcPts val="1800"/>
              </a:spcBef>
              <a:buClr>
                <a:srgbClr val="989898"/>
              </a:buClr>
              <a:buSzPct val="80000"/>
              <a:defRPr sz="2400">
                <a:solidFill>
                  <a:srgbClr val="303030"/>
                </a:solidFill>
                <a:latin typeface="Cambria"/>
                <a:ea typeface="Cambria"/>
                <a:cs typeface="Cambria"/>
                <a:sym typeface="Cambria"/>
              </a:defRPr>
            </a:lvl1pPr>
            <a:lvl2pPr marL="556894" indent="-274319">
              <a:spcBef>
                <a:spcPts val="1800"/>
              </a:spcBef>
              <a:buClr>
                <a:srgbClr val="989898"/>
              </a:buClr>
              <a:buSzPct val="80000"/>
              <a:defRPr sz="2400">
                <a:solidFill>
                  <a:srgbClr val="303030"/>
                </a:solidFill>
                <a:latin typeface="Cambria"/>
                <a:ea typeface="Cambria"/>
                <a:cs typeface="Cambria"/>
                <a:sym typeface="Cambria"/>
              </a:defRPr>
            </a:lvl2pPr>
            <a:lvl3pPr marL="744007" indent="-232832">
              <a:spcBef>
                <a:spcPts val="1800"/>
              </a:spcBef>
              <a:buClr>
                <a:srgbClr val="989898"/>
              </a:buClr>
              <a:buSzPct val="80000"/>
              <a:defRPr sz="2400">
                <a:solidFill>
                  <a:srgbClr val="303030"/>
                </a:solidFill>
                <a:latin typeface="Cambria"/>
                <a:ea typeface="Cambria"/>
                <a:cs typeface="Cambria"/>
                <a:sym typeface="Cambria"/>
              </a:defRPr>
            </a:lvl3pPr>
            <a:lvl4pPr marL="947737" indent="-261937">
              <a:spcBef>
                <a:spcPts val="1800"/>
              </a:spcBef>
              <a:buClr>
                <a:srgbClr val="989898"/>
              </a:buClr>
              <a:buSzPct val="80000"/>
              <a:defRPr sz="2400">
                <a:solidFill>
                  <a:srgbClr val="303030"/>
                </a:solidFill>
                <a:latin typeface="Cambria"/>
                <a:ea typeface="Cambria"/>
                <a:cs typeface="Cambria"/>
                <a:sym typeface="Cambria"/>
              </a:defRPr>
            </a:lvl4pPr>
            <a:lvl5pPr marL="1119982" indent="-259557">
              <a:spcBef>
                <a:spcPts val="1800"/>
              </a:spcBef>
              <a:buClr>
                <a:srgbClr val="989898"/>
              </a:buClr>
              <a:buSzPct val="80000"/>
              <a:defRPr sz="2400">
                <a:solidFill>
                  <a:srgbClr val="303030"/>
                </a:solidFill>
                <a:latin typeface="Cambria"/>
                <a:ea typeface="Cambria"/>
                <a:cs typeface="Cambria"/>
                <a:sym typeface="Cambria"/>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14" name="Rechte verbindingslijn 6"/>
          <p:cNvSpPr/>
          <p:nvPr/>
        </p:nvSpPr>
        <p:spPr>
          <a:xfrm>
            <a:off x="1665285" y="1709059"/>
            <a:ext cx="9617079" cy="1"/>
          </a:xfrm>
          <a:prstGeom prst="line">
            <a:avLst/>
          </a:prstGeom>
          <a:ln w="12700">
            <a:solidFill>
              <a:srgbClr val="F7C547"/>
            </a:solidFill>
            <a:miter/>
          </a:ln>
        </p:spPr>
        <p:txBody>
          <a:bodyPr lIns="45718" tIns="45718" rIns="45718" bIns="45718"/>
          <a:lstStyle/>
          <a:p>
            <a:pPr/>
          </a:p>
        </p:txBody>
      </p:sp>
      <p:sp>
        <p:nvSpPr>
          <p:cNvPr id="115" name="Dianummer"/>
          <p:cNvSpPr txBox="1"/>
          <p:nvPr>
            <p:ph type="sldNum" sz="quarter" idx="2"/>
          </p:nvPr>
        </p:nvSpPr>
        <p:spPr>
          <a:xfrm>
            <a:off x="11127429" y="6426043"/>
            <a:ext cx="231137" cy="225742"/>
          </a:xfrm>
          <a:prstGeom prst="rect">
            <a:avLst/>
          </a:prstGeom>
        </p:spPr>
        <p:txBody>
          <a:bodyPr/>
          <a:lstStyle>
            <a:lvl1pPr>
              <a:defRPr sz="1000">
                <a:solidFill>
                  <a:srgbClr val="303030"/>
                </a:solidFill>
                <a:latin typeface="Cambria"/>
                <a:ea typeface="Cambria"/>
                <a:cs typeface="Cambria"/>
                <a:sym typeface="Cambr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bject">
    <p:spTree>
      <p:nvGrpSpPr>
        <p:cNvPr id="1" name=""/>
        <p:cNvGrpSpPr/>
        <p:nvPr/>
      </p:nvGrpSpPr>
      <p:grpSpPr>
        <a:xfrm>
          <a:off x="0" y="0"/>
          <a:ext cx="0" cy="0"/>
          <a:chOff x="0" y="0"/>
          <a:chExt cx="0" cy="0"/>
        </a:xfrm>
      </p:grpSpPr>
      <p:sp>
        <p:nvSpPr>
          <p:cNvPr id="122" name="Titeltekst"/>
          <p:cNvSpPr txBox="1"/>
          <p:nvPr>
            <p:ph type="title"/>
          </p:nvPr>
        </p:nvSpPr>
        <p:spPr>
          <a:prstGeom prst="rect">
            <a:avLst/>
          </a:prstGeom>
        </p:spPr>
        <p:txBody>
          <a:bodyPr lIns="45719" tIns="45719" rIns="45719" bIns="45719"/>
          <a:lstStyle/>
          <a:p>
            <a:pPr/>
            <a:r>
              <a:t>Titeltekst</a:t>
            </a:r>
          </a:p>
        </p:txBody>
      </p:sp>
      <p:sp>
        <p:nvSpPr>
          <p:cNvPr id="123" name="Hoofdtekst - niveau één…"/>
          <p:cNvSpPr txBox="1"/>
          <p:nvPr>
            <p:ph type="body" idx="1"/>
          </p:nvPr>
        </p:nvSpPr>
        <p:spPr>
          <a:prstGeom prst="rect">
            <a:avLst/>
          </a:prstGeom>
        </p:spPr>
        <p:txBody>
          <a:bodyPr lIns="45719" tIns="45719" rIns="45719" bIns="45719"/>
          <a:lstStyle>
            <a:lvl3pPr marL="1234439" indent="-320039"/>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24" name="Dianummer"/>
          <p:cNvSpPr txBox="1"/>
          <p:nvPr>
            <p:ph type="sldNum" sz="quarter" idx="2"/>
          </p:nvPr>
        </p:nvSpPr>
        <p:spPr>
          <a:xfrm>
            <a:off x="11089818" y="6404292"/>
            <a:ext cx="263983" cy="269241"/>
          </a:xfrm>
          <a:prstGeom prst="rect">
            <a:avLst/>
          </a:prstGeom>
        </p:spPr>
        <p:txBody>
          <a:bodyPr lIns="45719" tIns="45719" rIns="45719" bIns="45719"/>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bject">
    <p:spTree>
      <p:nvGrpSpPr>
        <p:cNvPr id="1" name=""/>
        <p:cNvGrpSpPr/>
        <p:nvPr/>
      </p:nvGrpSpPr>
      <p:grpSpPr>
        <a:xfrm>
          <a:off x="0" y="0"/>
          <a:ext cx="0" cy="0"/>
          <a:chOff x="0" y="0"/>
          <a:chExt cx="0" cy="0"/>
        </a:xfrm>
      </p:grpSpPr>
      <p:sp>
        <p:nvSpPr>
          <p:cNvPr id="131" name="Titeltekst"/>
          <p:cNvSpPr txBox="1"/>
          <p:nvPr>
            <p:ph type="title"/>
          </p:nvPr>
        </p:nvSpPr>
        <p:spPr>
          <a:xfrm>
            <a:off x="2152650" y="1131093"/>
            <a:ext cx="7886700" cy="994174"/>
          </a:xfrm>
          <a:prstGeom prst="rect">
            <a:avLst/>
          </a:prstGeom>
        </p:spPr>
        <p:txBody>
          <a:bodyPr lIns="34289" tIns="34289" rIns="34289" bIns="34289"/>
          <a:lstStyle/>
          <a:p>
            <a:pPr/>
            <a:r>
              <a:t>Titeltekst</a:t>
            </a:r>
          </a:p>
        </p:txBody>
      </p:sp>
      <p:sp>
        <p:nvSpPr>
          <p:cNvPr id="132" name="Hoofdtekst - niveau één…"/>
          <p:cNvSpPr txBox="1"/>
          <p:nvPr>
            <p:ph type="body" sz="half" idx="1"/>
          </p:nvPr>
        </p:nvSpPr>
        <p:spPr>
          <a:xfrm>
            <a:off x="2152650" y="2226468"/>
            <a:ext cx="7886700" cy="3263505"/>
          </a:xfrm>
          <a:prstGeom prst="rect">
            <a:avLst/>
          </a:prstGeom>
        </p:spPr>
        <p:txBody>
          <a:bodyPr lIns="34289" tIns="34289" rIns="34289" bIns="34289"/>
          <a:lstStyle>
            <a:lvl3pPr marL="1234439" indent="-320039"/>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33" name="Dianummer"/>
          <p:cNvSpPr txBox="1"/>
          <p:nvPr>
            <p:ph type="sldNum" sz="quarter" idx="2"/>
          </p:nvPr>
        </p:nvSpPr>
        <p:spPr>
          <a:xfrm>
            <a:off x="9798228" y="5638244"/>
            <a:ext cx="241122" cy="246381"/>
          </a:xfrm>
          <a:prstGeom prst="rect">
            <a:avLst/>
          </a:prstGeom>
        </p:spPr>
        <p:txBody>
          <a:bodyPr lIns="34289" tIns="34289" rIns="34289" bIns="34289"/>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bject">
    <p:spTree>
      <p:nvGrpSpPr>
        <p:cNvPr id="1" name=""/>
        <p:cNvGrpSpPr/>
        <p:nvPr/>
      </p:nvGrpSpPr>
      <p:grpSpPr>
        <a:xfrm>
          <a:off x="0" y="0"/>
          <a:ext cx="0" cy="0"/>
          <a:chOff x="0" y="0"/>
          <a:chExt cx="0" cy="0"/>
        </a:xfrm>
      </p:grpSpPr>
      <p:sp>
        <p:nvSpPr>
          <p:cNvPr id="20" name="Titeltekst"/>
          <p:cNvSpPr txBox="1"/>
          <p:nvPr>
            <p:ph type="title"/>
          </p:nvPr>
        </p:nvSpPr>
        <p:spPr>
          <a:prstGeom prst="rect">
            <a:avLst/>
          </a:prstGeom>
        </p:spPr>
        <p:txBody>
          <a:bodyPr/>
          <a:lstStyle/>
          <a:p>
            <a:pPr/>
            <a:r>
              <a:t>Titeltekst</a:t>
            </a:r>
          </a:p>
        </p:txBody>
      </p:sp>
      <p:sp>
        <p:nvSpPr>
          <p:cNvPr id="21" name="Hoofdtekst - niveau één…"/>
          <p:cNvSpPr txBox="1"/>
          <p:nvPr>
            <p:ph type="body"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ekop">
    <p:spTree>
      <p:nvGrpSpPr>
        <p:cNvPr id="1" name=""/>
        <p:cNvGrpSpPr/>
        <p:nvPr/>
      </p:nvGrpSpPr>
      <p:grpSpPr>
        <a:xfrm>
          <a:off x="0" y="0"/>
          <a:ext cx="0" cy="0"/>
          <a:chOff x="0" y="0"/>
          <a:chExt cx="0" cy="0"/>
        </a:xfrm>
      </p:grpSpPr>
      <p:sp>
        <p:nvSpPr>
          <p:cNvPr id="29" name="Titeltekst"/>
          <p:cNvSpPr txBox="1"/>
          <p:nvPr>
            <p:ph type="title"/>
          </p:nvPr>
        </p:nvSpPr>
        <p:spPr>
          <a:xfrm>
            <a:off x="831850" y="1709738"/>
            <a:ext cx="10515600" cy="2852737"/>
          </a:xfrm>
          <a:prstGeom prst="rect">
            <a:avLst/>
          </a:prstGeom>
        </p:spPr>
        <p:txBody>
          <a:bodyPr anchor="b"/>
          <a:lstStyle>
            <a:lvl1pPr>
              <a:defRPr sz="6000"/>
            </a:lvl1pPr>
          </a:lstStyle>
          <a:p>
            <a:pPr/>
            <a:r>
              <a:t>Titeltekst</a:t>
            </a:r>
          </a:p>
        </p:txBody>
      </p:sp>
      <p:sp>
        <p:nvSpPr>
          <p:cNvPr id="30" name="Hoofdtekst - niveau één…"/>
          <p:cNvSpPr txBox="1"/>
          <p:nvPr>
            <p:ph type="body" sz="quarter" idx="1"/>
          </p:nvPr>
        </p:nvSpPr>
        <p:spPr>
          <a:xfrm>
            <a:off x="831850" y="4589462"/>
            <a:ext cx="10515600" cy="1500190"/>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3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oud van twee">
    <p:spTree>
      <p:nvGrpSpPr>
        <p:cNvPr id="1" name=""/>
        <p:cNvGrpSpPr/>
        <p:nvPr/>
      </p:nvGrpSpPr>
      <p:grpSpPr>
        <a:xfrm>
          <a:off x="0" y="0"/>
          <a:ext cx="0" cy="0"/>
          <a:chOff x="0" y="0"/>
          <a:chExt cx="0" cy="0"/>
        </a:xfrm>
      </p:grpSpPr>
      <p:sp>
        <p:nvSpPr>
          <p:cNvPr id="38" name="Titeltekst"/>
          <p:cNvSpPr txBox="1"/>
          <p:nvPr>
            <p:ph type="title"/>
          </p:nvPr>
        </p:nvSpPr>
        <p:spPr>
          <a:prstGeom prst="rect">
            <a:avLst/>
          </a:prstGeom>
        </p:spPr>
        <p:txBody>
          <a:bodyPr/>
          <a:lstStyle/>
          <a:p>
            <a:pPr/>
            <a:r>
              <a:t>Titeltekst</a:t>
            </a:r>
          </a:p>
        </p:txBody>
      </p:sp>
      <p:sp>
        <p:nvSpPr>
          <p:cNvPr id="39" name="Hoofdtekst - niveau één…"/>
          <p:cNvSpPr txBox="1"/>
          <p:nvPr>
            <p:ph type="body" sz="half" idx="1"/>
          </p:nvPr>
        </p:nvSpPr>
        <p:spPr>
          <a:xfrm>
            <a:off x="838200" y="1825625"/>
            <a:ext cx="5181600" cy="4351338"/>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gelijking">
    <p:spTree>
      <p:nvGrpSpPr>
        <p:cNvPr id="1" name=""/>
        <p:cNvGrpSpPr/>
        <p:nvPr/>
      </p:nvGrpSpPr>
      <p:grpSpPr>
        <a:xfrm>
          <a:off x="0" y="0"/>
          <a:ext cx="0" cy="0"/>
          <a:chOff x="0" y="0"/>
          <a:chExt cx="0" cy="0"/>
        </a:xfrm>
      </p:grpSpPr>
      <p:sp>
        <p:nvSpPr>
          <p:cNvPr id="47" name="Titeltekst"/>
          <p:cNvSpPr txBox="1"/>
          <p:nvPr>
            <p:ph type="title"/>
          </p:nvPr>
        </p:nvSpPr>
        <p:spPr>
          <a:xfrm>
            <a:off x="839787" y="365125"/>
            <a:ext cx="10515601" cy="1325563"/>
          </a:xfrm>
          <a:prstGeom prst="rect">
            <a:avLst/>
          </a:prstGeom>
        </p:spPr>
        <p:txBody>
          <a:bodyPr/>
          <a:lstStyle/>
          <a:p>
            <a:pPr/>
            <a:r>
              <a:t>Titeltekst</a:t>
            </a:r>
          </a:p>
        </p:txBody>
      </p:sp>
      <p:sp>
        <p:nvSpPr>
          <p:cNvPr id="48" name="Hoofdtekst - niveau één…"/>
          <p:cNvSpPr txBox="1"/>
          <p:nvPr>
            <p:ph type="body" sz="quarter" idx="1"/>
          </p:nvPr>
        </p:nvSpPr>
        <p:spPr>
          <a:xfrm>
            <a:off x="839787" y="1681163"/>
            <a:ext cx="5157790" cy="82391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9" name="Tijdelijke aanduiding voor tekst 4"/>
          <p:cNvSpPr/>
          <p:nvPr>
            <p:ph type="body" sz="quarter" idx="13"/>
          </p:nvPr>
        </p:nvSpPr>
        <p:spPr>
          <a:xfrm>
            <a:off x="6172200" y="1681163"/>
            <a:ext cx="5183188" cy="823914"/>
          </a:xfrm>
          <a:prstGeom prst="rect">
            <a:avLst/>
          </a:prstGeom>
        </p:spPr>
        <p:txBody>
          <a:bodyPr anchor="b"/>
          <a:lstStyle/>
          <a:p>
            <a:pPr/>
          </a:p>
        </p:txBody>
      </p:sp>
      <p:sp>
        <p:nvSpPr>
          <p:cNvPr id="5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lleen titel">
    <p:spTree>
      <p:nvGrpSpPr>
        <p:cNvPr id="1" name=""/>
        <p:cNvGrpSpPr/>
        <p:nvPr/>
      </p:nvGrpSpPr>
      <p:grpSpPr>
        <a:xfrm>
          <a:off x="0" y="0"/>
          <a:ext cx="0" cy="0"/>
          <a:chOff x="0" y="0"/>
          <a:chExt cx="0" cy="0"/>
        </a:xfrm>
      </p:grpSpPr>
      <p:sp>
        <p:nvSpPr>
          <p:cNvPr id="57" name="Titeltekst"/>
          <p:cNvSpPr txBox="1"/>
          <p:nvPr>
            <p:ph type="title"/>
          </p:nvPr>
        </p:nvSpPr>
        <p:spPr>
          <a:prstGeom prst="rect">
            <a:avLst/>
          </a:prstGeom>
        </p:spPr>
        <p:txBody>
          <a:bodyPr/>
          <a:lstStyle/>
          <a:p>
            <a:pPr/>
            <a:r>
              <a:t>Titeltekst</a:t>
            </a:r>
          </a:p>
        </p:txBody>
      </p:sp>
      <p:sp>
        <p:nvSpPr>
          <p:cNvPr id="5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g">
    <p:spTree>
      <p:nvGrpSpPr>
        <p:cNvPr id="1" name=""/>
        <p:cNvGrpSpPr/>
        <p:nvPr/>
      </p:nvGrpSpPr>
      <p:grpSpPr>
        <a:xfrm>
          <a:off x="0" y="0"/>
          <a:ext cx="0" cy="0"/>
          <a:chOff x="0" y="0"/>
          <a:chExt cx="0" cy="0"/>
        </a:xfrm>
      </p:grpSpPr>
      <p:sp>
        <p:nvSpPr>
          <p:cNvPr id="6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oud met bijschrift">
    <p:spTree>
      <p:nvGrpSpPr>
        <p:cNvPr id="1" name=""/>
        <p:cNvGrpSpPr/>
        <p:nvPr/>
      </p:nvGrpSpPr>
      <p:grpSpPr>
        <a:xfrm>
          <a:off x="0" y="0"/>
          <a:ext cx="0" cy="0"/>
          <a:chOff x="0" y="0"/>
          <a:chExt cx="0" cy="0"/>
        </a:xfrm>
      </p:grpSpPr>
      <p:sp>
        <p:nvSpPr>
          <p:cNvPr id="72" name="Titeltekst"/>
          <p:cNvSpPr txBox="1"/>
          <p:nvPr>
            <p:ph type="title"/>
          </p:nvPr>
        </p:nvSpPr>
        <p:spPr>
          <a:xfrm>
            <a:off x="839787" y="457200"/>
            <a:ext cx="3932240" cy="1600200"/>
          </a:xfrm>
          <a:prstGeom prst="rect">
            <a:avLst/>
          </a:prstGeom>
        </p:spPr>
        <p:txBody>
          <a:bodyPr anchor="b"/>
          <a:lstStyle>
            <a:lvl1pPr>
              <a:defRPr sz="3200"/>
            </a:lvl1pPr>
          </a:lstStyle>
          <a:p>
            <a:pPr/>
            <a:r>
              <a:t>Titeltekst</a:t>
            </a:r>
          </a:p>
        </p:txBody>
      </p:sp>
      <p:sp>
        <p:nvSpPr>
          <p:cNvPr id="73" name="Hoofdtekst - niveau één…"/>
          <p:cNvSpPr txBox="1"/>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74" name="Tijdelijke aanduiding voor tekst 3"/>
          <p:cNvSpPr/>
          <p:nvPr>
            <p:ph type="body" sz="quarter" idx="13"/>
          </p:nvPr>
        </p:nvSpPr>
        <p:spPr>
          <a:xfrm>
            <a:off x="839787" y="2057400"/>
            <a:ext cx="3932238" cy="3811588"/>
          </a:xfrm>
          <a:prstGeom prst="rect">
            <a:avLst/>
          </a:prstGeom>
        </p:spPr>
        <p:txBody>
          <a:bodyPr/>
          <a:lstStyle/>
          <a:p>
            <a:pPr/>
          </a:p>
        </p:txBody>
      </p:sp>
      <p:sp>
        <p:nvSpPr>
          <p:cNvPr id="7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fbeelding met bijschrift">
    <p:spTree>
      <p:nvGrpSpPr>
        <p:cNvPr id="1" name=""/>
        <p:cNvGrpSpPr/>
        <p:nvPr/>
      </p:nvGrpSpPr>
      <p:grpSpPr>
        <a:xfrm>
          <a:off x="0" y="0"/>
          <a:ext cx="0" cy="0"/>
          <a:chOff x="0" y="0"/>
          <a:chExt cx="0" cy="0"/>
        </a:xfrm>
      </p:grpSpPr>
      <p:sp>
        <p:nvSpPr>
          <p:cNvPr id="82" name="Titeltekst"/>
          <p:cNvSpPr txBox="1"/>
          <p:nvPr>
            <p:ph type="title"/>
          </p:nvPr>
        </p:nvSpPr>
        <p:spPr>
          <a:xfrm>
            <a:off x="839787" y="457200"/>
            <a:ext cx="3932240" cy="1600200"/>
          </a:xfrm>
          <a:prstGeom prst="rect">
            <a:avLst/>
          </a:prstGeom>
        </p:spPr>
        <p:txBody>
          <a:bodyPr anchor="b"/>
          <a:lstStyle>
            <a:lvl1pPr>
              <a:defRPr sz="3200"/>
            </a:lvl1pPr>
          </a:lstStyle>
          <a:p>
            <a:pPr/>
            <a:r>
              <a:t>Titeltekst</a:t>
            </a:r>
          </a:p>
        </p:txBody>
      </p:sp>
      <p:sp>
        <p:nvSpPr>
          <p:cNvPr id="83" name="Tijdelijke aanduiding voor afbeelding 2"/>
          <p:cNvSpPr/>
          <p:nvPr>
            <p:ph type="pic" sz="half" idx="13"/>
          </p:nvPr>
        </p:nvSpPr>
        <p:spPr>
          <a:xfrm>
            <a:off x="5183187" y="987425"/>
            <a:ext cx="6172203" cy="4873625"/>
          </a:xfrm>
          <a:prstGeom prst="rect">
            <a:avLst/>
          </a:prstGeom>
        </p:spPr>
        <p:txBody>
          <a:bodyPr lIns="91439" tIns="45719" rIns="91439" bIns="45719">
            <a:noAutofit/>
          </a:bodyPr>
          <a:lstStyle/>
          <a:p>
            <a:pPr/>
          </a:p>
        </p:txBody>
      </p:sp>
      <p:sp>
        <p:nvSpPr>
          <p:cNvPr id="84" name="Hoofdtekst - niveau één…"/>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8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elteks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Titeltekst</a:t>
            </a:r>
          </a:p>
        </p:txBody>
      </p:sp>
      <p:sp>
        <p:nvSpPr>
          <p:cNvPr id="3" name="Hoofdtekst - niveau één…"/>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p:nvPr>
            <p:ph type="sldNum" sz="quarter" idx="2"/>
          </p:nvPr>
        </p:nvSpPr>
        <p:spPr>
          <a:xfrm>
            <a:off x="11089823" y="6404294"/>
            <a:ext cx="263978"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Titel 1"/>
          <p:cNvSpPr txBox="1"/>
          <p:nvPr>
            <p:ph type="ctrTitle"/>
          </p:nvPr>
        </p:nvSpPr>
        <p:spPr>
          <a:xfrm>
            <a:off x="2794000" y="1096962"/>
            <a:ext cx="9144000" cy="2387601"/>
          </a:xfrm>
          <a:prstGeom prst="rect">
            <a:avLst/>
          </a:prstGeom>
        </p:spPr>
        <p:txBody>
          <a:bodyPr/>
          <a:lstStyle/>
          <a:p>
            <a:pPr algn="r" defTabSz="804672">
              <a:spcBef>
                <a:spcPts val="800"/>
              </a:spcBef>
              <a:defRPr b="1" sz="4200">
                <a:latin typeface="Euphemia UCAS"/>
                <a:ea typeface="Euphemia UCAS"/>
                <a:cs typeface="Euphemia UCAS"/>
                <a:sym typeface="Euphemia UCAS"/>
              </a:defRPr>
            </a:pPr>
            <a:r>
              <a:t>Off-balance </a:t>
            </a:r>
          </a:p>
          <a:p>
            <a:pPr algn="r" defTabSz="804672">
              <a:spcBef>
                <a:spcPts val="800"/>
              </a:spcBef>
              <a:defRPr b="1" sz="4200">
                <a:latin typeface="Euphemia UCAS"/>
                <a:ea typeface="Euphemia UCAS"/>
                <a:cs typeface="Euphemia UCAS"/>
                <a:sym typeface="Euphemia UCAS"/>
              </a:defRPr>
            </a:pPr>
            <a:r>
              <a:t>sheet financiering</a:t>
            </a:r>
          </a:p>
          <a:p>
            <a:pPr algn="r" defTabSz="804672">
              <a:spcBef>
                <a:spcPts val="800"/>
              </a:spcBef>
              <a:defRPr b="1" sz="4200">
                <a:latin typeface="Euphemia UCAS"/>
                <a:ea typeface="Euphemia UCAS"/>
                <a:cs typeface="Euphemia UCAS"/>
                <a:sym typeface="Euphemia UCAS"/>
              </a:defRPr>
            </a:pPr>
            <a:r>
              <a:t> en risico’s  </a:t>
            </a:r>
          </a:p>
        </p:txBody>
      </p:sp>
      <p:sp>
        <p:nvSpPr>
          <p:cNvPr id="143" name="Ondertitel 2"/>
          <p:cNvSpPr txBox="1"/>
          <p:nvPr>
            <p:ph type="subTitle" sz="quarter" idx="1"/>
          </p:nvPr>
        </p:nvSpPr>
        <p:spPr>
          <a:xfrm>
            <a:off x="2794000" y="3448065"/>
            <a:ext cx="9144000" cy="1655762"/>
          </a:xfrm>
          <a:prstGeom prst="rect">
            <a:avLst/>
          </a:prstGeom>
        </p:spPr>
        <p:txBody>
          <a:bodyPr/>
          <a:lstStyle/>
          <a:p>
            <a:pPr algn="r" defTabSz="420037">
              <a:spcBef>
                <a:spcPts val="0"/>
              </a:spcBef>
              <a:defRPr sz="1600">
                <a:effectLst>
                  <a:outerShdw sx="100000" sy="100000" kx="0" ky="0" algn="b" rotWithShape="0" blurRad="25400" dist="11667" dir="5400000">
                    <a:srgbClr val="000000">
                      <a:alpha val="25000"/>
                    </a:srgbClr>
                  </a:outerShdw>
                </a:effectLst>
                <a:latin typeface="Euphemia UCAS"/>
                <a:ea typeface="Euphemia UCAS"/>
                <a:cs typeface="Euphemia UCAS"/>
                <a:sym typeface="Euphemia UCAS"/>
              </a:defRPr>
            </a:pPr>
            <a:r>
              <a:t>Nascholing Bedrijfseconomie</a:t>
            </a:r>
          </a:p>
          <a:p>
            <a:pPr algn="r" defTabSz="420037">
              <a:spcBef>
                <a:spcPts val="0"/>
              </a:spcBef>
              <a:defRPr sz="1600">
                <a:effectLst>
                  <a:outerShdw sx="100000" sy="100000" kx="0" ky="0" algn="b" rotWithShape="0" blurRad="25400" dist="11667" dir="5400000">
                    <a:srgbClr val="000000">
                      <a:alpha val="25000"/>
                    </a:srgbClr>
                  </a:outerShdw>
                </a:effectLst>
                <a:latin typeface="Euphemia UCAS"/>
                <a:ea typeface="Euphemia UCAS"/>
                <a:cs typeface="Euphemia UCAS"/>
                <a:sym typeface="Euphemia UCAS"/>
              </a:defRPr>
            </a:pPr>
          </a:p>
          <a:p>
            <a:pPr algn="r" defTabSz="420037">
              <a:spcBef>
                <a:spcPts val="0"/>
              </a:spcBef>
              <a:defRPr sz="1600">
                <a:effectLst>
                  <a:outerShdw sx="100000" sy="100000" kx="0" ky="0" algn="b" rotWithShape="0" blurRad="25400" dist="11667" dir="5400000">
                    <a:srgbClr val="000000">
                      <a:alpha val="25000"/>
                    </a:srgbClr>
                  </a:outerShdw>
                </a:effectLst>
                <a:latin typeface="Euphemia UCAS"/>
                <a:ea typeface="Euphemia UCAS"/>
                <a:cs typeface="Euphemia UCAS"/>
                <a:sym typeface="Euphemia UCAS"/>
              </a:defRPr>
            </a:pPr>
            <a:r>
              <a:t>Amsterdam, 28.06.’18</a:t>
            </a:r>
          </a:p>
          <a:p>
            <a:pPr algn="r" defTabSz="420037">
              <a:spcBef>
                <a:spcPts val="0"/>
              </a:spcBef>
              <a:defRPr sz="1600">
                <a:effectLst>
                  <a:outerShdw sx="100000" sy="100000" kx="0" ky="0" algn="b" rotWithShape="0" blurRad="25400" dist="11667" dir="5400000">
                    <a:srgbClr val="000000">
                      <a:alpha val="25000"/>
                    </a:srgbClr>
                  </a:outerShdw>
                </a:effectLst>
                <a:latin typeface="Euphemia UCAS"/>
                <a:ea typeface="Euphemia UCAS"/>
                <a:cs typeface="Euphemia UCAS"/>
                <a:sym typeface="Euphemia UCAS"/>
              </a:defRPr>
            </a:pPr>
          </a:p>
          <a:p>
            <a:pPr algn="r" defTabSz="420037">
              <a:spcBef>
                <a:spcPts val="0"/>
              </a:spcBef>
              <a:defRPr sz="1600">
                <a:effectLst>
                  <a:outerShdw sx="100000" sy="100000" kx="0" ky="0" algn="b" rotWithShape="0" blurRad="25400" dist="11667" dir="5400000">
                    <a:srgbClr val="000000">
                      <a:alpha val="25000"/>
                    </a:srgbClr>
                  </a:outerShdw>
                </a:effectLst>
                <a:latin typeface="Euphemia UCAS"/>
                <a:ea typeface="Euphemia UCAS"/>
                <a:cs typeface="Euphemia UCAS"/>
                <a:sym typeface="Euphemia UCAS"/>
              </a:defRPr>
            </a:pPr>
            <a:r>
              <a:t>Mariska van Son</a:t>
            </a:r>
          </a:p>
          <a:p>
            <a:pPr algn="r" defTabSz="420037">
              <a:spcBef>
                <a:spcPts val="0"/>
              </a:spcBef>
              <a:defRPr sz="1600">
                <a:effectLst>
                  <a:outerShdw sx="100000" sy="100000" kx="0" ky="0" algn="b" rotWithShape="0" blurRad="25400" dist="11667" dir="5400000">
                    <a:srgbClr val="000000">
                      <a:alpha val="25000"/>
                    </a:srgbClr>
                  </a:outerShdw>
                </a:effectLst>
                <a:latin typeface="Euphemia UCAS"/>
                <a:ea typeface="Euphemia UCAS"/>
                <a:cs typeface="Euphemia UCAS"/>
                <a:sym typeface="Euphemia UCAS"/>
              </a:defRPr>
            </a:pPr>
            <a:r>
              <a:t>Richard de Jong</a:t>
            </a:r>
          </a:p>
        </p:txBody>
      </p:sp>
      <p:sp>
        <p:nvSpPr>
          <p:cNvPr id="144" name="Kopen of huren"/>
          <p:cNvSpPr txBox="1"/>
          <p:nvPr/>
        </p:nvSpPr>
        <p:spPr>
          <a:xfrm>
            <a:off x="510238" y="4394039"/>
            <a:ext cx="6108107" cy="11176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r">
              <a:lnSpc>
                <a:spcPct val="90000"/>
              </a:lnSpc>
              <a:spcBef>
                <a:spcPts val="1000"/>
              </a:spcBef>
              <a:defRPr sz="2000">
                <a:solidFill>
                  <a:srgbClr val="FFFFFF"/>
                </a:solidFill>
                <a:latin typeface="Trebuchet MS"/>
                <a:ea typeface="Trebuchet MS"/>
                <a:cs typeface="Trebuchet MS"/>
                <a:sym typeface="Trebuchet MS"/>
              </a:defRPr>
            </a:lvl1pPr>
          </a:lstStyle>
          <a:p>
            <a:pPr/>
            <a:r>
              <a:t>Kopen of huren</a:t>
            </a:r>
          </a:p>
        </p:txBody>
      </p:sp>
      <p:pic>
        <p:nvPicPr>
          <p:cNvPr id="145" name="Schermafbeelding 2018-03-12 om 19.23.04.png" descr="Schermafbeelding 2018-03-12 om 19.23.04.png"/>
          <p:cNvPicPr>
            <a:picLocks noChangeAspect="1"/>
          </p:cNvPicPr>
          <p:nvPr/>
        </p:nvPicPr>
        <p:blipFill>
          <a:blip r:embed="rId2">
            <a:extLst/>
          </a:blip>
          <a:stretch>
            <a:fillRect/>
          </a:stretch>
        </p:blipFill>
        <p:spPr>
          <a:xfrm>
            <a:off x="15807" y="930527"/>
            <a:ext cx="6908494" cy="593909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2" name="Tabel"/>
          <p:cNvGraphicFramePr/>
          <p:nvPr/>
        </p:nvGraphicFramePr>
        <p:xfrm>
          <a:off x="519782" y="1085568"/>
          <a:ext cx="5485947" cy="3932580"/>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07460"/>
                <a:gridCol w="1256944"/>
                <a:gridCol w="3821542"/>
              </a:tblGrid>
              <a:tr h="438566">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1421142">
                <a:tc>
                  <a:txBody>
                    <a:bodyPr/>
                    <a:lstStyle/>
                    <a:p>
                      <a:pPr algn="l">
                        <a:defRPr sz="1800"/>
                      </a:pPr>
                      <a:r>
                        <a:rPr sz="1900">
                          <a:latin typeface="Euphemia UCAS"/>
                          <a:ea typeface="Euphemia UCAS"/>
                          <a:cs typeface="Euphemia UCAS"/>
                          <a:sym typeface="Euphemia UCAS"/>
                        </a:rPr>
                        <a:t>1</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Wat</a:t>
                      </a:r>
                    </a:p>
                  </a:txBody>
                  <a:tcPr marL="45720" marR="45720" marT="45720" marB="45720" anchor="t" anchorCtr="0" horzOverflow="overflow">
                    <a:solidFill>
                      <a:srgbClr val="CCDFE8"/>
                    </a:solidFill>
                  </a:tcPr>
                </a:tc>
                <a:tc>
                  <a:txBody>
                    <a:bodyPr/>
                    <a:lstStyle/>
                    <a:p>
                      <a:pPr marL="267368" indent="-267368" algn="l">
                        <a:spcBef>
                          <a:spcPts val="1000"/>
                        </a:spcBef>
                        <a:buSzPct val="100000"/>
                        <a:buAutoNum type="arabicPeriod" startAt="1"/>
                        <a:tabLst>
                          <a:tab pos="711200" algn="l"/>
                        </a:tabLst>
                        <a:defRPr sz="1900">
                          <a:latin typeface="Euphemia UCAS"/>
                          <a:ea typeface="Euphemia UCAS"/>
                          <a:cs typeface="Euphemia UCAS"/>
                          <a:sym typeface="Euphemia UCAS"/>
                        </a:defRPr>
                      </a:pPr>
                      <a:r>
                        <a:t>De controllers met de nummers 1 en 2 blijven zitten. De overige controllers zoeken ieder een andere tafel.</a:t>
                      </a:r>
                    </a:p>
                    <a:p>
                      <a:pPr marL="267368" indent="-267368" algn="l">
                        <a:spcBef>
                          <a:spcPts val="1000"/>
                        </a:spcBef>
                        <a:buSzPct val="100000"/>
                        <a:buAutoNum type="arabicPeriod" startAt="1"/>
                        <a:tabLst>
                          <a:tab pos="711200" algn="l"/>
                        </a:tabLst>
                        <a:defRPr sz="1900">
                          <a:latin typeface="Euphemia UCAS"/>
                          <a:ea typeface="Euphemia UCAS"/>
                          <a:cs typeface="Euphemia UCAS"/>
                          <a:sym typeface="Euphemia UCAS"/>
                        </a:defRPr>
                      </a:pPr>
                      <a:r>
                        <a:t>Presenteer de uitkomsten aan elkaar in de nieuwe groepen.</a:t>
                      </a:r>
                    </a:p>
                  </a:txBody>
                  <a:tcPr marL="45720" marR="45720" marT="45720" marB="45720" anchor="t" anchorCtr="0" horzOverflow="overflow">
                    <a:solidFill>
                      <a:srgbClr val="CCDFE8"/>
                    </a:solidFill>
                  </a:tcPr>
                </a:tc>
              </a:tr>
              <a:tr h="404320">
                <a:tc>
                  <a:txBody>
                    <a:bodyPr/>
                    <a:lstStyle/>
                    <a:p>
                      <a:pPr algn="l">
                        <a:defRPr sz="1800"/>
                      </a:pPr>
                      <a:r>
                        <a:rPr sz="1900">
                          <a:latin typeface="Euphemia UCAS"/>
                          <a:ea typeface="Euphemia UCAS"/>
                          <a:cs typeface="Euphemia UCAS"/>
                          <a:sym typeface="Euphemia UCAS"/>
                        </a:rPr>
                        <a:t>2</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Hoe</a:t>
                      </a:r>
                    </a:p>
                  </a:txBody>
                  <a:tcPr marL="45720" marR="45720" marT="45720" marB="45720" anchor="t" anchorCtr="0" horzOverflow="overflow">
                    <a:solidFill>
                      <a:srgbClr val="E7F0F4"/>
                    </a:solidFill>
                  </a:tcPr>
                </a:tc>
                <a:tc>
                  <a:txBody>
                    <a:bodyPr/>
                    <a:lstStyle/>
                    <a:p>
                      <a:pPr algn="l">
                        <a:defRPr sz="1900">
                          <a:latin typeface="Euphemia UCAS"/>
                          <a:ea typeface="Euphemia UCAS"/>
                          <a:cs typeface="Euphemia UCAS"/>
                          <a:sym typeface="Euphemia UCAS"/>
                        </a:defRPr>
                      </a:pPr>
                      <a:r>
                        <a:t>In de groep </a:t>
                      </a:r>
                      <a:r>
                        <a:rPr u="sng">
                          <a:solidFill>
                            <a:srgbClr val="0000FF"/>
                          </a:solidFill>
                          <a:uFill>
                            <a:solidFill>
                              <a:srgbClr val="0000FF"/>
                            </a:solidFill>
                          </a:uFill>
                          <a:hlinkClick r:id="" invalidUrl="" action="ppaction://hlinkshowjump?jump=nextslide" tgtFrame="" tooltip="" history="1" highlightClick="0" endSnd="0"/>
                        </a:rPr>
                        <a:t> </a:t>
                      </a:r>
                    </a:p>
                  </a:txBody>
                  <a:tcPr marL="45720" marR="45720" marT="45720" marB="45720" anchor="t" anchorCtr="0" horzOverflow="overflow">
                    <a:solidFill>
                      <a:srgbClr val="E7F0F4"/>
                    </a:solidFill>
                  </a:tcPr>
                </a:tc>
              </a:tr>
              <a:tr h="423014">
                <a:tc>
                  <a:txBody>
                    <a:bodyPr/>
                    <a:lstStyle/>
                    <a:p>
                      <a:pPr algn="l">
                        <a:defRPr sz="1800"/>
                      </a:pPr>
                      <a:r>
                        <a:rPr sz="1900">
                          <a:latin typeface="Euphemia UCAS"/>
                          <a:ea typeface="Euphemia UCAS"/>
                          <a:cs typeface="Euphemia UCAS"/>
                          <a:sym typeface="Euphemia UCAS"/>
                        </a:rPr>
                        <a:t>3</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Hulp</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Aantekeningen</a:t>
                      </a:r>
                    </a:p>
                  </a:txBody>
                  <a:tcPr marL="45720" marR="45720" marT="45720" marB="45720" anchor="t" anchorCtr="0" horzOverflow="overflow">
                    <a:solidFill>
                      <a:srgbClr val="CCDFE8"/>
                    </a:solidFill>
                  </a:tcPr>
                </a:tc>
              </a:tr>
              <a:tr h="436896">
                <a:tc>
                  <a:txBody>
                    <a:bodyPr/>
                    <a:lstStyle/>
                    <a:p>
                      <a:pPr algn="l">
                        <a:defRPr sz="1800"/>
                      </a:pPr>
                      <a:r>
                        <a:rPr sz="1900">
                          <a:latin typeface="Euphemia UCAS"/>
                          <a:ea typeface="Euphemia UCAS"/>
                          <a:cs typeface="Euphemia UCAS"/>
                          <a:sym typeface="Euphemia UCAS"/>
                        </a:rPr>
                        <a:t>4</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Tijd</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5 minuten</a:t>
                      </a:r>
                    </a:p>
                  </a:txBody>
                  <a:tcPr marL="45720" marR="45720" marT="45720" marB="45720" anchor="t" anchorCtr="0" horzOverflow="overflow">
                    <a:solidFill>
                      <a:srgbClr val="E7F0F4"/>
                    </a:solidFill>
                  </a:tcPr>
                </a:tc>
              </a:tr>
              <a:tr h="404320">
                <a:tc>
                  <a:txBody>
                    <a:bodyPr/>
                    <a:lstStyle/>
                    <a:p>
                      <a:pPr algn="l">
                        <a:defRPr sz="1800"/>
                      </a:pPr>
                      <a:r>
                        <a:rPr sz="1900">
                          <a:latin typeface="Euphemia UCAS"/>
                          <a:ea typeface="Euphemia UCAS"/>
                          <a:cs typeface="Euphemia UCAS"/>
                          <a:sym typeface="Euphemia UCAS"/>
                        </a:rPr>
                        <a:t>5</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Uitkomst</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Wordt plenair besproken</a:t>
                      </a:r>
                    </a:p>
                  </a:txBody>
                  <a:tcPr marL="45720" marR="45720" marT="45720" marB="45720" anchor="t" anchorCtr="0" horzOverflow="overflow">
                    <a:solidFill>
                      <a:srgbClr val="CCDFE8"/>
                    </a:solidFill>
                  </a:tcPr>
                </a:tc>
              </a:tr>
              <a:tr h="404320">
                <a:tc>
                  <a:txBody>
                    <a:bodyPr/>
                    <a:lstStyle/>
                    <a:p>
                      <a:pPr algn="l">
                        <a:defRPr sz="1800"/>
                      </a:pPr>
                      <a:r>
                        <a:rPr sz="1900">
                          <a:latin typeface="Euphemia UCAS"/>
                          <a:ea typeface="Euphemia UCAS"/>
                          <a:cs typeface="Euphemia UCAS"/>
                          <a:sym typeface="Euphemia UCAS"/>
                        </a:rPr>
                        <a:t>6</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Klaar</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Wacht even</a:t>
                      </a:r>
                    </a:p>
                  </a:txBody>
                  <a:tcPr marL="45720" marR="45720" marT="45720" marB="45720" anchor="t" anchorCtr="0" horzOverflow="overflow">
                    <a:solidFill>
                      <a:srgbClr val="E7F0F4"/>
                    </a:solidFill>
                  </a:tcPr>
                </a:tc>
              </a:tr>
            </a:tbl>
          </a:graphicData>
        </a:graphic>
      </p:graphicFrame>
      <p:pic>
        <p:nvPicPr>
          <p:cNvPr id="173" name="Schermafbeelding 2018-06-22 om 10.45.23.png" descr="Schermafbeelding 2018-06-22 om 10.45.23.png"/>
          <p:cNvPicPr>
            <a:picLocks noChangeAspect="1"/>
          </p:cNvPicPr>
          <p:nvPr/>
        </p:nvPicPr>
        <p:blipFill>
          <a:blip r:embed="rId2">
            <a:extLst/>
          </a:blip>
          <a:stretch>
            <a:fillRect/>
          </a:stretch>
        </p:blipFill>
        <p:spPr>
          <a:xfrm>
            <a:off x="6823690" y="1252534"/>
            <a:ext cx="4254501" cy="29591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Debriefing"/>
          <p:cNvSpPr txBox="1"/>
          <p:nvPr>
            <p:ph type="title"/>
          </p:nvPr>
        </p:nvSpPr>
        <p:spPr>
          <a:xfrm>
            <a:off x="838200" y="350032"/>
            <a:ext cx="10515600" cy="1325564"/>
          </a:xfrm>
          <a:prstGeom prst="rect">
            <a:avLst/>
          </a:prstGeom>
        </p:spPr>
        <p:txBody>
          <a:bodyPr/>
          <a:lstStyle/>
          <a:p>
            <a:pPr>
              <a:defRPr b="1" sz="3600">
                <a:latin typeface="Euphemia UCAS"/>
                <a:ea typeface="Euphemia UCAS"/>
                <a:cs typeface="Euphemia UCAS"/>
                <a:sym typeface="Euphemia UCAS"/>
              </a:defRPr>
            </a:pPr>
            <a:br/>
            <a:r>
              <a:t>Debriefing</a:t>
            </a:r>
          </a:p>
        </p:txBody>
      </p:sp>
      <p:sp>
        <p:nvSpPr>
          <p:cNvPr id="176" name="Hoofdtekst"/>
          <p:cNvSpPr txBox="1"/>
          <p:nvPr>
            <p:ph type="body" idx="1"/>
          </p:nvPr>
        </p:nvSpPr>
        <p:spPr>
          <a:xfrm>
            <a:off x="520147" y="1754946"/>
            <a:ext cx="10515601" cy="4351339"/>
          </a:xfrm>
          <a:prstGeom prst="rect">
            <a:avLst/>
          </a:prstGeom>
        </p:spPr>
        <p:txBody>
          <a:bodyPr/>
          <a:lstStyle/>
          <a:p>
            <a:pPr/>
            <a:r>
              <a:t>Hoe ziet de nieuwe balans er uit?</a:t>
            </a:r>
          </a:p>
          <a:p>
            <a:pPr/>
            <a:r>
              <a:t>Wat is het advies aan de directeur?</a:t>
            </a:r>
          </a:p>
          <a:p>
            <a:pPr/>
            <a:r>
              <a:t>Wat zijn de risico’s van off-balance financiering?</a:t>
            </a:r>
          </a:p>
          <a:p>
            <a:pPr/>
            <a:r>
              <a:t>Wat is het effect op de:</a:t>
            </a:r>
          </a:p>
          <a:p>
            <a:pPr marL="874294" indent="-467894">
              <a:buFontTx/>
              <a:buAutoNum type="alphaUcPeriod" startAt="1"/>
            </a:pPr>
            <a:r>
              <a:t>solvabiliteit</a:t>
            </a:r>
          </a:p>
          <a:p>
            <a:pPr marL="874294" indent="-467894">
              <a:buFontTx/>
              <a:buAutoNum type="alphaUcPeriod" startAt="1"/>
            </a:pPr>
            <a:r>
              <a:t>liquiditeit</a:t>
            </a:r>
          </a:p>
          <a:p>
            <a:pPr marL="874294" indent="-467894">
              <a:buFontTx/>
              <a:buAutoNum type="alphaUcPeriod" startAt="1"/>
            </a:pPr>
            <a:r>
              <a:t>rentabiliteit</a:t>
            </a:r>
          </a:p>
          <a:p>
            <a:pPr marL="874294" indent="-467894">
              <a:buFontTx/>
              <a:buAutoNum type="alphaUcPeriod" startAt="1"/>
            </a:pPr>
            <a:r>
              <a:t>rentevoet vreemd vermogen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kaart voor samenwerken"/>
          <p:cNvSpPr txBox="1"/>
          <p:nvPr>
            <p:ph type="title"/>
          </p:nvPr>
        </p:nvSpPr>
        <p:spPr>
          <a:xfrm>
            <a:off x="838200" y="657225"/>
            <a:ext cx="10515600" cy="1325563"/>
          </a:xfrm>
          <a:prstGeom prst="rect">
            <a:avLst/>
          </a:prstGeom>
        </p:spPr>
        <p:txBody>
          <a:bodyPr/>
          <a:lstStyle/>
          <a:p>
            <a:pPr/>
            <a:br/>
            <a:r>
              <a:rPr b="1" sz="3600">
                <a:latin typeface="Euphemia UCAS"/>
                <a:ea typeface="Euphemia UCAS"/>
                <a:cs typeface="Euphemia UCAS"/>
                <a:sym typeface="Euphemia UCAS"/>
              </a:rPr>
              <a:t>Evaluatie T-kaart </a:t>
            </a:r>
          </a:p>
        </p:txBody>
      </p:sp>
      <p:graphicFrame>
        <p:nvGraphicFramePr>
          <p:cNvPr id="179" name="Tabel 6"/>
          <p:cNvGraphicFramePr/>
          <p:nvPr/>
        </p:nvGraphicFramePr>
        <p:xfrm>
          <a:off x="1850498" y="2162294"/>
          <a:ext cx="7181182" cy="225271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677183"/>
                <a:gridCol w="3503997"/>
              </a:tblGrid>
              <a:tr h="347278">
                <a:tc gridSpan="2">
                  <a:txBody>
                    <a:bodyPr/>
                    <a:lstStyle/>
                    <a:p>
                      <a:pPr algn="ctr">
                        <a:defRPr sz="1800"/>
                      </a:pPr>
                      <a:r>
                        <a:t>T-kaart samenwerken</a:t>
                      </a:r>
                    </a:p>
                  </a:txBody>
                  <a:tcPr marL="9525" marR="9525" marT="9525" marB="9525" anchor="b" anchorCtr="0" horzOverflow="overflow">
                    <a:lnL w="12700">
                      <a:miter lim="400000"/>
                    </a:lnL>
                    <a:lnR w="12700">
                      <a:miter lim="400000"/>
                    </a:lnR>
                    <a:lnT w="12700">
                      <a:miter lim="400000"/>
                    </a:lnT>
                    <a:lnB w="6350">
                      <a:solidFill>
                        <a:srgbClr val="000000"/>
                      </a:solidFill>
                    </a:lnB>
                    <a:noFill/>
                  </a:tcPr>
                </a:tc>
                <a:tc hMerge="1">
                  <a:tcPr/>
                </a:tc>
              </a:tr>
              <a:tr h="347278">
                <a:tc>
                  <a:txBody>
                    <a:bodyPr/>
                    <a:lstStyle/>
                    <a:p>
                      <a:pPr algn="l">
                        <a:defRPr sz="1800"/>
                      </a:pPr>
                      <a:r>
                        <a:rPr i="1"/>
                        <a:t>Ziet er uit als:</a:t>
                      </a:r>
                    </a:p>
                  </a:txBody>
                  <a:tcPr marL="9525" marR="9525" marT="9525" marB="9525" anchor="b" anchorCtr="0" horzOverflow="overflow">
                    <a:lnL w="12700">
                      <a:miter lim="400000"/>
                    </a:lnL>
                    <a:lnR w="6350">
                      <a:solidFill>
                        <a:srgbClr val="000000"/>
                      </a:solidFill>
                    </a:lnR>
                    <a:lnT w="6350">
                      <a:solidFill>
                        <a:srgbClr val="000000"/>
                      </a:solidFill>
                    </a:lnT>
                    <a:lnB w="12700">
                      <a:miter lim="400000"/>
                    </a:lnB>
                    <a:noFill/>
                  </a:tcPr>
                </a:tc>
                <a:tc>
                  <a:txBody>
                    <a:bodyPr/>
                    <a:lstStyle/>
                    <a:p>
                      <a:pPr algn="l">
                        <a:defRPr sz="1800"/>
                      </a:pPr>
                      <a:r>
                        <a:rPr i="1"/>
                        <a:t>Klinkt als:</a:t>
                      </a:r>
                    </a:p>
                  </a:txBody>
                  <a:tcPr marL="9525" marR="9525" marT="9525" marB="9525" anchor="ctr" anchorCtr="0" horzOverflow="overflow">
                    <a:lnL w="6350">
                      <a:solidFill>
                        <a:srgbClr val="000000"/>
                      </a:solidFill>
                    </a:lnL>
                    <a:lnR w="12700">
                      <a:miter lim="400000"/>
                    </a:lnR>
                    <a:lnT w="6350">
                      <a:solidFill>
                        <a:srgbClr val="000000"/>
                      </a:solidFill>
                    </a:lnT>
                    <a:lnB w="12700">
                      <a:miter lim="400000"/>
                    </a:lnB>
                    <a:noFill/>
                  </a:tcPr>
                </a:tc>
              </a:tr>
              <a:tr h="347278">
                <a:tc>
                  <a:txBody>
                    <a:bodyPr/>
                    <a:lstStyle/>
                    <a:p>
                      <a:pPr marL="180472" indent="-180472" algn="l">
                        <a:buSzPct val="100000"/>
                        <a:buChar char="-"/>
                        <a:defRPr sz="1800"/>
                      </a:pPr>
                      <a:r>
                        <a:t>je blijft in je groep en loopt niet naar andere groepen</a:t>
                      </a:r>
                    </a:p>
                  </a:txBody>
                  <a:tcPr marL="9525" marR="9525" marT="9525" marB="9525" anchor="b" anchorCtr="0" horzOverflow="overflow">
                    <a:lnL w="12700">
                      <a:miter lim="400000"/>
                    </a:lnL>
                    <a:lnR w="6350">
                      <a:solidFill>
                        <a:srgbClr val="000000"/>
                      </a:solidFill>
                    </a:lnR>
                    <a:lnT w="12700">
                      <a:miter lim="400000"/>
                    </a:lnT>
                    <a:lnB w="12700">
                      <a:miter lim="400000"/>
                    </a:lnB>
                    <a:noFill/>
                  </a:tcPr>
                </a:tc>
                <a:tc>
                  <a:txBody>
                    <a:bodyPr/>
                    <a:lstStyle/>
                    <a:p>
                      <a:pPr marL="180472" indent="-180472" algn="l">
                        <a:buSzPct val="100000"/>
                        <a:buChar char="-"/>
                        <a:defRPr sz="1800"/>
                      </a:pPr>
                      <a:r>
                        <a:t>Er is in elk groepje maar een stem te horen</a:t>
                      </a:r>
                    </a:p>
                  </a:txBody>
                  <a:tcPr marL="9525" marR="9525" marT="9525" marB="9525" anchor="b" anchorCtr="0" horzOverflow="overflow">
                    <a:lnL w="6350">
                      <a:solidFill>
                        <a:srgbClr val="000000"/>
                      </a:solidFill>
                    </a:lnL>
                    <a:lnR w="12700">
                      <a:miter lim="400000"/>
                    </a:lnR>
                    <a:lnT w="12700">
                      <a:miter lim="400000"/>
                    </a:lnT>
                    <a:lnB w="12700">
                      <a:miter lim="400000"/>
                    </a:lnB>
                    <a:noFill/>
                  </a:tcPr>
                </a:tc>
              </a:tr>
              <a:tr h="347278">
                <a:tc>
                  <a:txBody>
                    <a:bodyPr/>
                    <a:lstStyle/>
                    <a:p>
                      <a:pPr algn="l">
                        <a:defRPr sz="1800"/>
                      </a:pPr>
                      <a:r>
                        <a:t>- niemand zit apart</a:t>
                      </a: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180472" indent="-180472" algn="l">
                        <a:buSzPct val="100000"/>
                        <a:buChar char="-"/>
                        <a:defRPr sz="1800"/>
                      </a:pPr>
                      <a:r>
                        <a:t>gebruik een laag stemniveau</a:t>
                      </a:r>
                    </a:p>
                  </a:txBody>
                  <a:tcPr marL="9525" marR="9525" marT="9525" marB="9525" anchor="t" anchorCtr="0" horzOverflow="overflow">
                    <a:lnL w="6350">
                      <a:solidFill>
                        <a:srgbClr val="000000"/>
                      </a:solidFill>
                    </a:lnL>
                    <a:lnR w="12700">
                      <a:miter lim="400000"/>
                    </a:lnR>
                    <a:lnT w="12700">
                      <a:miter lim="400000"/>
                    </a:lnT>
                    <a:lnB w="12700">
                      <a:miter lim="400000"/>
                    </a:lnB>
                    <a:noFill/>
                  </a:tcPr>
                </a:tc>
              </a:tr>
              <a:tr h="565150">
                <a:tc>
                  <a:txBody>
                    <a:bodyPr/>
                    <a:lstStyle/>
                    <a:p>
                      <a:pPr marL="180472" indent="-180472" algn="l">
                        <a:buSzPct val="100000"/>
                        <a:buChar char="-"/>
                        <a:defRPr sz="1800"/>
                      </a:pPr>
                      <a:r>
                        <a:t>de docent helpt alleen hele groepjes, geen individuele leerlingen </a:t>
                      </a: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180472" indent="-180472" algn="l">
                        <a:buSzPct val="100000"/>
                        <a:buChar char="-"/>
                        <a:defRPr sz="1800"/>
                      </a:pPr>
                      <a:r>
                        <a:t>iedereen in het groepje kan de antwoorden geven</a:t>
                      </a:r>
                    </a:p>
                  </a:txBody>
                  <a:tcPr marL="9525" marR="9525" marT="9525" marB="9525" anchor="t" anchorCtr="0" horzOverflow="overflow">
                    <a:lnL w="6350">
                      <a:solidFill>
                        <a:srgbClr val="000000"/>
                      </a:solidFill>
                    </a:lnL>
                    <a:lnR w="12700">
                      <a:miter lim="400000"/>
                    </a:lnR>
                    <a:lnT w="12700">
                      <a:miter lim="400000"/>
                    </a:lnT>
                    <a:lnB w="12700">
                      <a:miter lim="400000"/>
                    </a:lnB>
                    <a:noFill/>
                  </a:tcPr>
                </a:tc>
              </a:tr>
              <a:tr h="298450">
                <a:tc>
                  <a:txBody>
                    <a:bodyPr/>
                    <a:lstStyle/>
                    <a:p>
                      <a:pPr algn="l">
                        <a:defRPr sz="1800"/>
                      </a:pP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180472" indent="-180472" algn="l">
                        <a:buSzPct val="100000"/>
                        <a:buChar char="-"/>
                        <a:defRPr sz="1800"/>
                      </a:pPr>
                      <a:r>
                        <a:t>een leerling vraagt namens het hele groepje om hulp van de docent: “wij….”</a:t>
                      </a:r>
                    </a:p>
                  </a:txBody>
                  <a:tcPr marL="9525" marR="9525" marT="9525" marB="9525" anchor="t" anchorCtr="0" horzOverflow="overflow">
                    <a:lnL w="6350">
                      <a:solidFill>
                        <a:srgbClr val="000000"/>
                      </a:solidFill>
                    </a:lnL>
                    <a:lnR w="12700">
                      <a:miter lim="400000"/>
                    </a:lnR>
                    <a:lnT w="12700">
                      <a:miter lim="400000"/>
                    </a:lnT>
                    <a:lnB w="12700">
                      <a:miter lim="400000"/>
                    </a:lnB>
                    <a:noFill/>
                  </a:tcPr>
                </a:tc>
              </a:tr>
            </a:tbl>
          </a:graphicData>
        </a:graphic>
      </p:graphicFrame>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Een andere didactische benadering"/>
          <p:cNvSpPr txBox="1"/>
          <p:nvPr>
            <p:ph type="title"/>
          </p:nvPr>
        </p:nvSpPr>
        <p:spPr>
          <a:xfrm>
            <a:off x="546100" y="675958"/>
            <a:ext cx="9393585" cy="1143001"/>
          </a:xfrm>
          <a:prstGeom prst="rect">
            <a:avLst/>
          </a:prstGeom>
        </p:spPr>
        <p:txBody>
          <a:bodyPr/>
          <a:lstStyle>
            <a:lvl1pPr defTabSz="886968">
              <a:lnSpc>
                <a:spcPct val="100000"/>
              </a:lnSpc>
              <a:defRPr b="1" sz="3977">
                <a:solidFill>
                  <a:srgbClr val="464646"/>
                </a:solidFill>
                <a:effectLst>
                  <a:outerShdw sx="100000" sy="100000" kx="0" ky="0" algn="b" rotWithShape="0" blurRad="36957" dist="24638" dir="5400000">
                    <a:srgbClr val="000000">
                      <a:alpha val="25000"/>
                    </a:srgbClr>
                  </a:outerShdw>
                </a:effectLst>
                <a:latin typeface="Lucida Sans Unicode"/>
                <a:ea typeface="Lucida Sans Unicode"/>
                <a:cs typeface="Lucida Sans Unicode"/>
                <a:sym typeface="Lucida Sans Unicode"/>
              </a:defRPr>
            </a:lvl1pPr>
          </a:lstStyle>
          <a:p>
            <a:pPr/>
            <a:r>
              <a:t>Een andere didactische benadering</a:t>
            </a:r>
          </a:p>
        </p:txBody>
      </p:sp>
      <p:graphicFrame>
        <p:nvGraphicFramePr>
          <p:cNvPr id="182" name="Tabel"/>
          <p:cNvGraphicFramePr/>
          <p:nvPr/>
        </p:nvGraphicFramePr>
        <p:xfrm>
          <a:off x="479324" y="1607468"/>
          <a:ext cx="5150288" cy="5358543"/>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91706"/>
                <a:gridCol w="1220600"/>
                <a:gridCol w="3525280"/>
              </a:tblGrid>
              <a:tr h="452350">
                <a:tc>
                  <a:txBody>
                    <a:bodyPr/>
                    <a:lstStyle/>
                    <a:p>
                      <a:pPr algn="l">
                        <a:defRPr sz="17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17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17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2012463">
                <a:tc>
                  <a:txBody>
                    <a:bodyPr/>
                    <a:lstStyle/>
                    <a:p>
                      <a:pPr algn="l">
                        <a:defRPr sz="1800"/>
                      </a:pPr>
                      <a:r>
                        <a:rPr sz="1700">
                          <a:latin typeface="Lucida Sans Unicode"/>
                          <a:ea typeface="Lucida Sans Unicode"/>
                          <a:cs typeface="Lucida Sans Unicode"/>
                          <a:sym typeface="Lucida Sans Unicode"/>
                        </a:rPr>
                        <a:t>1</a:t>
                      </a:r>
                    </a:p>
                  </a:txBody>
                  <a:tcPr marL="45720" marR="45720" marT="45720" marB="45720" anchor="t" anchorCtr="0" horzOverflow="overflow">
                    <a:solidFill>
                      <a:srgbClr val="CCDFE8"/>
                    </a:solidFill>
                  </a:tcPr>
                </a:tc>
                <a:tc>
                  <a:txBody>
                    <a:bodyPr/>
                    <a:lstStyle/>
                    <a:p>
                      <a:pPr algn="l">
                        <a:defRPr sz="1800"/>
                      </a:pPr>
                      <a:r>
                        <a:rPr sz="1700">
                          <a:latin typeface="Lucida Sans Unicode"/>
                          <a:ea typeface="Lucida Sans Unicode"/>
                          <a:cs typeface="Lucida Sans Unicode"/>
                          <a:sym typeface="Lucida Sans Unicode"/>
                        </a:rPr>
                        <a:t>Wat</a:t>
                      </a:r>
                    </a:p>
                  </a:txBody>
                  <a:tcPr marL="45720" marR="45720" marT="45720" marB="45720" anchor="t" anchorCtr="0" horzOverflow="overflow">
                    <a:solidFill>
                      <a:srgbClr val="CCDFE8"/>
                    </a:solidFill>
                  </a:tcPr>
                </a:tc>
                <a:tc>
                  <a:txBody>
                    <a:bodyPr/>
                    <a:lstStyle/>
                    <a:p>
                      <a:pPr algn="l">
                        <a:defRPr sz="1800"/>
                      </a:pPr>
                      <a:r>
                        <a:rPr sz="1700">
                          <a:latin typeface="Lucida Sans Unicode"/>
                          <a:ea typeface="Lucida Sans Unicode"/>
                          <a:cs typeface="Lucida Sans Unicode"/>
                          <a:sym typeface="Lucida Sans Unicode"/>
                        </a:rPr>
                        <a:t>Vul de BMC in voor een vriend die een Warme Bakker(ij) in het centrum van Amsterdam wil beginnen. Schrijf iedere element op een apart post-it sticker en plak die op een bouwsteen van de poster</a:t>
                      </a:r>
                    </a:p>
                  </a:txBody>
                  <a:tcPr marL="45720" marR="45720" marT="45720" marB="45720" anchor="t" anchorCtr="0" horzOverflow="overflow">
                    <a:solidFill>
                      <a:srgbClr val="CCDFE8"/>
                    </a:solidFill>
                  </a:tcPr>
                </a:tc>
              </a:tr>
              <a:tr h="438831">
                <a:tc>
                  <a:txBody>
                    <a:bodyPr/>
                    <a:lstStyle/>
                    <a:p>
                      <a:pPr algn="l">
                        <a:defRPr sz="1800"/>
                      </a:pPr>
                      <a:r>
                        <a:rPr sz="1700">
                          <a:latin typeface="Lucida Sans Unicode"/>
                          <a:ea typeface="Lucida Sans Unicode"/>
                          <a:cs typeface="Lucida Sans Unicode"/>
                          <a:sym typeface="Lucida Sans Unicode"/>
                        </a:rPr>
                        <a:t>2</a:t>
                      </a:r>
                    </a:p>
                  </a:txBody>
                  <a:tcPr marL="45720" marR="45720" marT="45720" marB="45720" anchor="t" anchorCtr="0" horzOverflow="overflow">
                    <a:solidFill>
                      <a:srgbClr val="E7F0F4"/>
                    </a:solidFill>
                  </a:tcPr>
                </a:tc>
                <a:tc>
                  <a:txBody>
                    <a:bodyPr/>
                    <a:lstStyle/>
                    <a:p>
                      <a:pPr algn="l">
                        <a:defRPr sz="1800"/>
                      </a:pPr>
                      <a:r>
                        <a:rPr sz="1700">
                          <a:latin typeface="Lucida Sans Unicode"/>
                          <a:ea typeface="Lucida Sans Unicode"/>
                          <a:cs typeface="Lucida Sans Unicode"/>
                          <a:sym typeface="Lucida Sans Unicode"/>
                        </a:rPr>
                        <a:t>Hoe</a:t>
                      </a:r>
                    </a:p>
                  </a:txBody>
                  <a:tcPr marL="45720" marR="45720" marT="45720" marB="45720" anchor="t" anchorCtr="0" horzOverflow="overflow">
                    <a:solidFill>
                      <a:srgbClr val="E7F0F4"/>
                    </a:solidFill>
                  </a:tcPr>
                </a:tc>
                <a:tc>
                  <a:txBody>
                    <a:bodyPr/>
                    <a:lstStyle/>
                    <a:p>
                      <a:pPr algn="l">
                        <a:defRPr sz="1800"/>
                      </a:pPr>
                      <a:r>
                        <a:rPr sz="1700">
                          <a:latin typeface="Lucida Sans Unicode"/>
                          <a:ea typeface="Lucida Sans Unicode"/>
                          <a:cs typeface="Lucida Sans Unicode"/>
                          <a:sym typeface="Lucida Sans Unicode"/>
                        </a:rPr>
                        <a:t>Per tafel</a:t>
                      </a:r>
                    </a:p>
                  </a:txBody>
                  <a:tcPr marL="45720" marR="45720" marT="45720" marB="45720" anchor="t" anchorCtr="0" horzOverflow="overflow">
                    <a:solidFill>
                      <a:srgbClr val="E7F0F4"/>
                    </a:solidFill>
                  </a:tcPr>
                </a:tc>
              </a:tr>
              <a:tr h="438831">
                <a:tc>
                  <a:txBody>
                    <a:bodyPr/>
                    <a:lstStyle/>
                    <a:p>
                      <a:pPr algn="l">
                        <a:defRPr sz="1800"/>
                      </a:pPr>
                      <a:r>
                        <a:rPr sz="1700">
                          <a:latin typeface="Lucida Sans Unicode"/>
                          <a:ea typeface="Lucida Sans Unicode"/>
                          <a:cs typeface="Lucida Sans Unicode"/>
                          <a:sym typeface="Lucida Sans Unicode"/>
                        </a:rPr>
                        <a:t>3</a:t>
                      </a:r>
                    </a:p>
                  </a:txBody>
                  <a:tcPr marL="45720" marR="45720" marT="45720" marB="45720" anchor="t" anchorCtr="0" horzOverflow="overflow">
                    <a:solidFill>
                      <a:srgbClr val="CCDFE8"/>
                    </a:solidFill>
                  </a:tcPr>
                </a:tc>
                <a:tc>
                  <a:txBody>
                    <a:bodyPr/>
                    <a:lstStyle/>
                    <a:p>
                      <a:pPr algn="l">
                        <a:defRPr sz="1800"/>
                      </a:pPr>
                      <a:r>
                        <a:rPr sz="1700">
                          <a:latin typeface="Lucida Sans Unicode"/>
                          <a:ea typeface="Lucida Sans Unicode"/>
                          <a:cs typeface="Lucida Sans Unicode"/>
                          <a:sym typeface="Lucida Sans Unicode"/>
                        </a:rPr>
                        <a:t>Hulp</a:t>
                      </a:r>
                    </a:p>
                  </a:txBody>
                  <a:tcPr marL="45720" marR="45720" marT="45720" marB="45720" anchor="t" anchorCtr="0" horzOverflow="overflow">
                    <a:solidFill>
                      <a:srgbClr val="CCDFE8"/>
                    </a:solidFill>
                  </a:tcPr>
                </a:tc>
                <a:tc>
                  <a:txBody>
                    <a:bodyPr/>
                    <a:lstStyle/>
                    <a:p>
                      <a:pPr algn="l">
                        <a:buFont typeface="Wingdings"/>
                        <a:defRPr sz="1700">
                          <a:latin typeface="Lucida Sans Unicode"/>
                          <a:ea typeface="Lucida Sans Unicode"/>
                          <a:cs typeface="Lucida Sans Unicode"/>
                          <a:sym typeface="Lucida Sans Unicode"/>
                        </a:defRPr>
                      </a:pPr>
                      <a:r>
                        <a:t>Poster en post-its</a:t>
                      </a:r>
                    </a:p>
                  </a:txBody>
                  <a:tcPr marL="45720" marR="45720" marT="45720" marB="45720" anchor="t" anchorCtr="0" horzOverflow="overflow">
                    <a:solidFill>
                      <a:srgbClr val="CCDFE8"/>
                    </a:solidFill>
                  </a:tcPr>
                </a:tc>
              </a:tr>
              <a:tr h="438831">
                <a:tc>
                  <a:txBody>
                    <a:bodyPr/>
                    <a:lstStyle/>
                    <a:p>
                      <a:pPr algn="l">
                        <a:defRPr sz="1800"/>
                      </a:pPr>
                      <a:r>
                        <a:rPr sz="1700">
                          <a:latin typeface="Lucida Sans Unicode"/>
                          <a:ea typeface="Lucida Sans Unicode"/>
                          <a:cs typeface="Lucida Sans Unicode"/>
                          <a:sym typeface="Lucida Sans Unicode"/>
                        </a:rPr>
                        <a:t>4</a:t>
                      </a:r>
                    </a:p>
                  </a:txBody>
                  <a:tcPr marL="45720" marR="45720" marT="45720" marB="45720" anchor="t" anchorCtr="0" horzOverflow="overflow">
                    <a:solidFill>
                      <a:srgbClr val="E7F0F4"/>
                    </a:solidFill>
                  </a:tcPr>
                </a:tc>
                <a:tc>
                  <a:txBody>
                    <a:bodyPr/>
                    <a:lstStyle/>
                    <a:p>
                      <a:pPr algn="l">
                        <a:defRPr sz="1800"/>
                      </a:pPr>
                      <a:r>
                        <a:rPr sz="1700">
                          <a:latin typeface="Lucida Sans Unicode"/>
                          <a:ea typeface="Lucida Sans Unicode"/>
                          <a:cs typeface="Lucida Sans Unicode"/>
                          <a:sym typeface="Lucida Sans Unicode"/>
                        </a:rPr>
                        <a:t>Tijd</a:t>
                      </a:r>
                    </a:p>
                  </a:txBody>
                  <a:tcPr marL="45720" marR="45720" marT="45720" marB="45720" anchor="t" anchorCtr="0" horzOverflow="overflow">
                    <a:solidFill>
                      <a:srgbClr val="E7F0F4"/>
                    </a:solidFill>
                  </a:tcPr>
                </a:tc>
                <a:tc>
                  <a:txBody>
                    <a:bodyPr/>
                    <a:lstStyle/>
                    <a:p>
                      <a:pPr algn="l">
                        <a:defRPr sz="1800"/>
                      </a:pPr>
                      <a:r>
                        <a:rPr sz="1700">
                          <a:latin typeface="Lucida Sans Unicode"/>
                          <a:ea typeface="Lucida Sans Unicode"/>
                          <a:cs typeface="Lucida Sans Unicode"/>
                          <a:sym typeface="Lucida Sans Unicode"/>
                        </a:rPr>
                        <a:t>10 minuten</a:t>
                      </a:r>
                    </a:p>
                  </a:txBody>
                  <a:tcPr marL="45720" marR="45720" marT="45720" marB="45720" anchor="t" anchorCtr="0" horzOverflow="overflow">
                    <a:solidFill>
                      <a:srgbClr val="E7F0F4"/>
                    </a:solidFill>
                  </a:tcPr>
                </a:tc>
              </a:tr>
              <a:tr h="412263">
                <a:tc>
                  <a:txBody>
                    <a:bodyPr/>
                    <a:lstStyle/>
                    <a:p>
                      <a:pPr algn="l">
                        <a:defRPr sz="1800"/>
                      </a:pPr>
                      <a:r>
                        <a:rPr sz="1700">
                          <a:latin typeface="Lucida Sans Unicode"/>
                          <a:ea typeface="Lucida Sans Unicode"/>
                          <a:cs typeface="Lucida Sans Unicode"/>
                          <a:sym typeface="Lucida Sans Unicode"/>
                        </a:rPr>
                        <a:t>5</a:t>
                      </a:r>
                    </a:p>
                  </a:txBody>
                  <a:tcPr marL="45720" marR="45720" marT="45720" marB="45720" anchor="t" anchorCtr="0" horzOverflow="overflow">
                    <a:solidFill>
                      <a:srgbClr val="CCDFE8"/>
                    </a:solidFill>
                  </a:tcPr>
                </a:tc>
                <a:tc>
                  <a:txBody>
                    <a:bodyPr/>
                    <a:lstStyle/>
                    <a:p>
                      <a:pPr algn="l">
                        <a:defRPr sz="1800"/>
                      </a:pPr>
                      <a:r>
                        <a:rPr sz="1700">
                          <a:latin typeface="Lucida Sans Unicode"/>
                          <a:ea typeface="Lucida Sans Unicode"/>
                          <a:cs typeface="Lucida Sans Unicode"/>
                          <a:sym typeface="Lucida Sans Unicode"/>
                        </a:rPr>
                        <a:t>Uitkomst</a:t>
                      </a:r>
                    </a:p>
                  </a:txBody>
                  <a:tcPr marL="45720" marR="45720" marT="45720" marB="45720" anchor="t" anchorCtr="0" horzOverflow="overflow">
                    <a:solidFill>
                      <a:srgbClr val="CCDFE8"/>
                    </a:solidFill>
                  </a:tcPr>
                </a:tc>
                <a:tc>
                  <a:txBody>
                    <a:bodyPr/>
                    <a:lstStyle/>
                    <a:p>
                      <a:pPr algn="l">
                        <a:defRPr sz="1800"/>
                      </a:pPr>
                      <a:r>
                        <a:rPr sz="1700">
                          <a:latin typeface="Lucida Sans Unicode"/>
                          <a:ea typeface="Lucida Sans Unicode"/>
                          <a:cs typeface="Lucida Sans Unicode"/>
                          <a:sym typeface="Lucida Sans Unicode"/>
                        </a:rPr>
                        <a:t>Wordt plenair besproken</a:t>
                      </a:r>
                    </a:p>
                  </a:txBody>
                  <a:tcPr marL="45720" marR="45720" marT="45720" marB="45720" anchor="t" anchorCtr="0" horzOverflow="overflow">
                    <a:solidFill>
                      <a:srgbClr val="CCDFE8"/>
                    </a:solidFill>
                  </a:tcPr>
                </a:tc>
              </a:tr>
              <a:tr h="776792">
                <a:tc>
                  <a:txBody>
                    <a:bodyPr/>
                    <a:lstStyle/>
                    <a:p>
                      <a:pPr algn="l">
                        <a:defRPr sz="1800"/>
                      </a:pPr>
                      <a:r>
                        <a:rPr sz="1700">
                          <a:latin typeface="Lucida Sans Unicode"/>
                          <a:ea typeface="Lucida Sans Unicode"/>
                          <a:cs typeface="Lucida Sans Unicode"/>
                          <a:sym typeface="Lucida Sans Unicode"/>
                        </a:rPr>
                        <a:t>6</a:t>
                      </a:r>
                    </a:p>
                  </a:txBody>
                  <a:tcPr marL="45720" marR="45720" marT="45720" marB="45720" anchor="t" anchorCtr="0" horzOverflow="overflow">
                    <a:solidFill>
                      <a:srgbClr val="E7F0F4"/>
                    </a:solidFill>
                  </a:tcPr>
                </a:tc>
                <a:tc>
                  <a:txBody>
                    <a:bodyPr/>
                    <a:lstStyle/>
                    <a:p>
                      <a:pPr algn="l">
                        <a:defRPr sz="1800"/>
                      </a:pPr>
                      <a:r>
                        <a:rPr sz="1700">
                          <a:latin typeface="Lucida Sans Unicode"/>
                          <a:ea typeface="Lucida Sans Unicode"/>
                          <a:cs typeface="Lucida Sans Unicode"/>
                          <a:sym typeface="Lucida Sans Unicode"/>
                        </a:rPr>
                        <a:t>Klaar</a:t>
                      </a:r>
                    </a:p>
                  </a:txBody>
                  <a:tcPr marL="45720" marR="45720" marT="45720" marB="45720" anchor="t" anchorCtr="0" horzOverflow="overflow">
                    <a:solidFill>
                      <a:srgbClr val="E7F0F4"/>
                    </a:solidFill>
                  </a:tcPr>
                </a:tc>
                <a:tc>
                  <a:txBody>
                    <a:bodyPr/>
                    <a:lstStyle/>
                    <a:p>
                      <a:pPr algn="l">
                        <a:defRPr sz="1800"/>
                      </a:pPr>
                      <a:r>
                        <a:rPr sz="1700">
                          <a:latin typeface="Lucida Sans Unicode"/>
                          <a:ea typeface="Lucida Sans Unicode"/>
                          <a:cs typeface="Lucida Sans Unicode"/>
                          <a:sym typeface="Lucida Sans Unicode"/>
                        </a:rPr>
                        <a:t>Leg je pen voor je neer en wacht even</a:t>
                      </a:r>
                    </a:p>
                  </a:txBody>
                  <a:tcPr marL="45720" marR="45720" marT="45720" marB="45720" anchor="t" anchorCtr="0" horzOverflow="overflow">
                    <a:solidFill>
                      <a:srgbClr val="E7F0F4"/>
                    </a:solidFill>
                  </a:tcPr>
                </a:tc>
              </a:tr>
            </a:tbl>
          </a:graphicData>
        </a:graphic>
      </p:graphicFrame>
      <p:pic>
        <p:nvPicPr>
          <p:cNvPr id="183" name="Afbeelding" descr="Afbeelding"/>
          <p:cNvPicPr>
            <a:picLocks noChangeAspect="1"/>
          </p:cNvPicPr>
          <p:nvPr/>
        </p:nvPicPr>
        <p:blipFill>
          <a:blip r:embed="rId2">
            <a:extLst/>
          </a:blip>
          <a:stretch>
            <a:fillRect/>
          </a:stretch>
        </p:blipFill>
        <p:spPr>
          <a:xfrm>
            <a:off x="6254414" y="1829275"/>
            <a:ext cx="5418114" cy="319945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Maak een overzicht van wat je vriend, de bakker, moet aanschaffen om zijn bakkerij te starten (Investeringsbegroting)."/>
          <p:cNvSpPr txBox="1"/>
          <p:nvPr/>
        </p:nvSpPr>
        <p:spPr>
          <a:xfrm>
            <a:off x="449828" y="1956889"/>
            <a:ext cx="11165216" cy="1124963"/>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defTabSz="457200">
              <a:defRPr sz="2000">
                <a:latin typeface="Euphemia UCAS"/>
                <a:ea typeface="Euphemia UCAS"/>
                <a:cs typeface="Euphemia UCAS"/>
                <a:sym typeface="Euphemia UCAS"/>
              </a:defRPr>
            </a:pPr>
          </a:p>
          <a:p>
            <a:pPr marL="217714" indent="-217714" defTabSz="457200">
              <a:buSzPct val="100000"/>
              <a:buAutoNum type="arabicPeriod" startAt="1"/>
              <a:defRPr sz="2000">
                <a:latin typeface="Euphemia UCAS"/>
                <a:ea typeface="Euphemia UCAS"/>
                <a:cs typeface="Euphemia UCAS"/>
                <a:sym typeface="Euphemia UCAS"/>
              </a:defRPr>
            </a:pPr>
            <a:r>
              <a:t>Maak een overzicht van wat je vriend, de bakker, moet aanschaffen om zijn bakkerij te starten (Investeringsbegroting).</a:t>
            </a:r>
          </a:p>
        </p:txBody>
      </p:sp>
      <p:sp>
        <p:nvSpPr>
          <p:cNvPr id="186" name="Als hij de financiering niet rond kan krijgen, zijn er dan alternatieven te bedenken (Off-balance financiering)?"/>
          <p:cNvSpPr txBox="1"/>
          <p:nvPr/>
        </p:nvSpPr>
        <p:spPr>
          <a:xfrm>
            <a:off x="449828" y="3613788"/>
            <a:ext cx="11165215" cy="769363"/>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217714" indent="-217714" defTabSz="457200">
              <a:buSzPct val="100000"/>
              <a:buAutoNum type="arabicPeriod" startAt="3"/>
              <a:defRPr sz="2000">
                <a:latin typeface="Euphemia UCAS"/>
                <a:ea typeface="Euphemia UCAS"/>
                <a:cs typeface="Euphemia UCAS"/>
                <a:sym typeface="Euphemia UCAS"/>
              </a:defRPr>
            </a:lvl1pPr>
          </a:lstStyle>
          <a:p>
            <a:pPr/>
            <a:r>
              <a:t>Als hij de financiering niet rond kan krijgen, zijn er dan alternatieven te bedenken (Off-balance financiering)?</a:t>
            </a:r>
          </a:p>
        </p:txBody>
      </p:sp>
      <p:sp>
        <p:nvSpPr>
          <p:cNvPr id="187" name="Hoe gaat je vriend, de bakker, dit financieren (Financieringsplan)?"/>
          <p:cNvSpPr txBox="1"/>
          <p:nvPr/>
        </p:nvSpPr>
        <p:spPr>
          <a:xfrm>
            <a:off x="446110" y="3078474"/>
            <a:ext cx="10780863" cy="413763"/>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267368" indent="-267368" defTabSz="457200">
              <a:buSzPct val="100000"/>
              <a:buAutoNum type="arabicPeriod" startAt="2"/>
              <a:defRPr sz="2000">
                <a:latin typeface="Euphemia UCAS"/>
                <a:ea typeface="Euphemia UCAS"/>
                <a:cs typeface="Euphemia UCAS"/>
                <a:sym typeface="Euphemia UCAS"/>
              </a:defRPr>
            </a:lvl1pPr>
          </a:lstStyle>
          <a:p>
            <a:pPr/>
            <a:r>
              <a:t>Hoe gaat je vriend, de bakker, dit financieren (Financieringsplan)?</a:t>
            </a:r>
          </a:p>
        </p:txBody>
      </p:sp>
      <p:sp>
        <p:nvSpPr>
          <p:cNvPr id="188" name="Tip. Wat moet hij nu echt aanschaffen om de waardepropositie te realiseren?"/>
          <p:cNvSpPr txBox="1"/>
          <p:nvPr/>
        </p:nvSpPr>
        <p:spPr>
          <a:xfrm>
            <a:off x="463584" y="4424922"/>
            <a:ext cx="9707236" cy="769363"/>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defTabSz="457200">
              <a:defRPr sz="2000">
                <a:latin typeface="Euphemia UCAS"/>
                <a:ea typeface="Euphemia UCAS"/>
                <a:cs typeface="Euphemia UCAS"/>
                <a:sym typeface="Euphemia UCAS"/>
              </a:defRPr>
            </a:lvl1pPr>
          </a:lstStyle>
          <a:p>
            <a:pPr/>
            <a:r>
              <a:t>Tip. Wat moet hij nu echt aanschaffen om de waardepropositie te realiseren?</a:t>
            </a:r>
          </a:p>
        </p:txBody>
      </p:sp>
      <p:sp>
        <p:nvSpPr>
          <p:cNvPr id="189" name="Opdracht"/>
          <p:cNvSpPr txBox="1"/>
          <p:nvPr>
            <p:ph type="title"/>
          </p:nvPr>
        </p:nvSpPr>
        <p:spPr>
          <a:xfrm>
            <a:off x="461111" y="834131"/>
            <a:ext cx="7045189" cy="857251"/>
          </a:xfrm>
          <a:prstGeom prst="rect">
            <a:avLst/>
          </a:prstGeom>
        </p:spPr>
        <p:txBody>
          <a:bodyPr/>
          <a:lstStyle>
            <a:lvl1pPr>
              <a:lnSpc>
                <a:spcPct val="100000"/>
              </a:lnSpc>
              <a:defRPr b="1" sz="4000">
                <a:solidFill>
                  <a:srgbClr val="464646"/>
                </a:solidFill>
                <a:effectLst>
                  <a:outerShdw sx="100000" sy="100000" kx="0" ky="0" algn="b" rotWithShape="0" blurRad="38100" dist="25400" dir="5400000">
                    <a:srgbClr val="000000">
                      <a:alpha val="25000"/>
                    </a:srgbClr>
                  </a:outerShdw>
                </a:effectLst>
                <a:latin typeface="Lucida Sans Unicode"/>
                <a:ea typeface="Lucida Sans Unicode"/>
                <a:cs typeface="Lucida Sans Unicode"/>
                <a:sym typeface="Lucida Sans Unicode"/>
              </a:defRPr>
            </a:lvl1pPr>
          </a:lstStyle>
          <a:p>
            <a:pPr/>
            <a:r>
              <a:t>Opdracht</a:t>
            </a:r>
          </a:p>
        </p:txBody>
      </p:sp>
      <p:sp>
        <p:nvSpPr>
          <p:cNvPr id="190" name="Wat zijn de risico’s van deze wijze van financiering (off-balance)?"/>
          <p:cNvSpPr txBox="1"/>
          <p:nvPr/>
        </p:nvSpPr>
        <p:spPr>
          <a:xfrm>
            <a:off x="461528" y="4915087"/>
            <a:ext cx="8618683" cy="413763"/>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217714" indent="-217714" defTabSz="457200">
              <a:buSzPct val="100000"/>
              <a:buAutoNum type="arabicPeriod" startAt="4"/>
              <a:defRPr sz="2000">
                <a:latin typeface="Euphemia UCAS"/>
                <a:ea typeface="Euphemia UCAS"/>
                <a:cs typeface="Euphemia UCAS"/>
                <a:sym typeface="Euphemia UCAS"/>
              </a:defRPr>
            </a:lvl1pPr>
          </a:lstStyle>
          <a:p>
            <a:pPr/>
            <a:r>
              <a:t>Wat zijn de risico’s van deze wijze van financiering (off-balance)?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
      <p:bldP build="whole" bldLvl="1" animBg="1" rev="0" advAuto="0" spid="190" grpId="4"/>
      <p:bldP build="whole" bldLvl="1" animBg="1" rev="0" advAuto="0" spid="186" grpId="2"/>
      <p:bldP build="whole" bldLvl="1" animBg="1" rev="0" advAuto="0" spid="188"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ransfer naar Werkvorm  Kopen of huren"/>
          <p:cNvSpPr txBox="1"/>
          <p:nvPr>
            <p:ph type="title"/>
          </p:nvPr>
        </p:nvSpPr>
        <p:spPr>
          <a:xfrm>
            <a:off x="365319" y="812127"/>
            <a:ext cx="9313096" cy="1080940"/>
          </a:xfrm>
          <a:prstGeom prst="rect">
            <a:avLst/>
          </a:prstGeom>
        </p:spPr>
        <p:txBody>
          <a:bodyPr/>
          <a:lstStyle/>
          <a:p>
            <a:pPr>
              <a:defRPr sz="3600">
                <a:latin typeface="Trebuchet MS"/>
                <a:ea typeface="Trebuchet MS"/>
                <a:cs typeface="Trebuchet MS"/>
                <a:sym typeface="Trebuchet MS"/>
              </a:defRPr>
            </a:pPr>
            <a:r>
              <a:rPr b="1"/>
              <a:t>Transfer</a:t>
            </a:r>
            <a:r>
              <a:t> naar Werkvorm  Kopen of huren</a:t>
            </a:r>
          </a:p>
        </p:txBody>
      </p:sp>
      <p:sp>
        <p:nvSpPr>
          <p:cNvPr id="193" name="Opdracht: Huis kopen of huren…"/>
          <p:cNvSpPr txBox="1"/>
          <p:nvPr/>
        </p:nvSpPr>
        <p:spPr>
          <a:xfrm>
            <a:off x="450094" y="1938687"/>
            <a:ext cx="5965417" cy="396779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marR="42416" defTabSz="321467">
              <a:lnSpc>
                <a:spcPct val="120000"/>
              </a:lnSpc>
              <a:tabLst>
                <a:tab pos="76200" algn="l"/>
                <a:tab pos="114300" algn="l"/>
                <a:tab pos="609600" algn="l"/>
                <a:tab pos="876300" algn="l"/>
                <a:tab pos="1143000" algn="l"/>
                <a:tab pos="1409700" algn="l"/>
                <a:tab pos="1676400" algn="l"/>
                <a:tab pos="1943100" algn="l"/>
                <a:tab pos="2222500" algn="l"/>
                <a:tab pos="2489200" algn="l"/>
                <a:tab pos="2755900" algn="l"/>
                <a:tab pos="3022600" algn="l"/>
                <a:tab pos="3289300" algn="l"/>
                <a:tab pos="3556000" algn="l"/>
                <a:tab pos="3771900" algn="l"/>
                <a:tab pos="3784600" algn="l"/>
              </a:tabLst>
              <a:defRPr spc="-23" sz="2200">
                <a:uFill>
                  <a:solidFill>
                    <a:srgbClr val="000000"/>
                  </a:solidFill>
                </a:uFill>
                <a:latin typeface="Trebuchet MS"/>
                <a:ea typeface="Trebuchet MS"/>
                <a:cs typeface="Trebuchet MS"/>
                <a:sym typeface="Trebuchet MS"/>
              </a:defRPr>
            </a:pPr>
            <a:r>
              <a:t>Stel je bent inmiddels 15 jaar ouder, getrouwd en hebt 2 leuke kinderen van 2 en 3 jaar. Je hebt een goede baan en verdient € 50.000,- bruto per jaar, je partner werkt parttime en heeft een bruto jaarsalaris van € 30.000,-. Je woont op een flat met een huur van € 500,- per maand en wilt daar weg. Dit vooral vanwege de kinderen, je vindt het maar niks dat ze op een balkon moeten spelen. Je overweegt een huis met tuin te gaan kopen </a:t>
            </a:r>
            <a:r>
              <a:rPr i="1"/>
              <a:t>of</a:t>
            </a:r>
            <a:r>
              <a:t> te gaan huren.</a:t>
            </a:r>
          </a:p>
        </p:txBody>
      </p:sp>
      <p:pic>
        <p:nvPicPr>
          <p:cNvPr id="194" name="banner-huren-of-kopen-rekenwijzer-380x380-1.jpg" descr="banner-huren-of-kopen-rekenwijzer-380x380-1.jpg"/>
          <p:cNvPicPr>
            <a:picLocks noChangeAspect="1"/>
          </p:cNvPicPr>
          <p:nvPr/>
        </p:nvPicPr>
        <p:blipFill>
          <a:blip r:embed="rId2">
            <a:extLst/>
          </a:blip>
          <a:stretch>
            <a:fillRect/>
          </a:stretch>
        </p:blipFill>
        <p:spPr>
          <a:xfrm>
            <a:off x="7839854" y="2003171"/>
            <a:ext cx="3838829" cy="383882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ransfer naar Werkvorm  Kopen of huren"/>
          <p:cNvSpPr txBox="1"/>
          <p:nvPr/>
        </p:nvSpPr>
        <p:spPr>
          <a:xfrm>
            <a:off x="724386" y="906781"/>
            <a:ext cx="8481523" cy="624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sz="3600">
                <a:latin typeface="Trebuchet MS"/>
                <a:ea typeface="Trebuchet MS"/>
                <a:cs typeface="Trebuchet MS"/>
                <a:sym typeface="Trebuchet MS"/>
              </a:defRPr>
            </a:pPr>
            <a:r>
              <a:rPr b="1"/>
              <a:t>Transfer</a:t>
            </a:r>
            <a:r>
              <a:t> naar Werkvorm  Kopen of huren</a:t>
            </a:r>
          </a:p>
        </p:txBody>
      </p:sp>
      <p:pic>
        <p:nvPicPr>
          <p:cNvPr id="197" name="Schermafbeelding 2018-06-21 om 21.03.00.png" descr="Schermafbeelding 2018-06-21 om 21.03.00.png"/>
          <p:cNvPicPr>
            <a:picLocks noChangeAspect="1"/>
          </p:cNvPicPr>
          <p:nvPr/>
        </p:nvPicPr>
        <p:blipFill>
          <a:blip r:embed="rId2">
            <a:extLst/>
          </a:blip>
          <a:stretch>
            <a:fillRect/>
          </a:stretch>
        </p:blipFill>
        <p:spPr>
          <a:xfrm>
            <a:off x="-117798" y="2386537"/>
            <a:ext cx="12192001" cy="430908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Onderwerp voor vanmiddag"/>
          <p:cNvSpPr txBox="1"/>
          <p:nvPr/>
        </p:nvSpPr>
        <p:spPr>
          <a:xfrm>
            <a:off x="838200" y="826882"/>
            <a:ext cx="105156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3500">
                <a:latin typeface="Calibri Light"/>
                <a:ea typeface="Calibri Light"/>
                <a:cs typeface="Calibri Light"/>
                <a:sym typeface="Calibri Light"/>
              </a:defRPr>
            </a:lvl1pPr>
          </a:lstStyle>
          <a:p>
            <a:pPr/>
            <a:r>
              <a:t>Onderwerp voor vanmiddag</a:t>
            </a:r>
          </a:p>
        </p:txBody>
      </p:sp>
      <p:sp>
        <p:nvSpPr>
          <p:cNvPr id="200" name="Een les waarin off-balance sheet risico’s"/>
          <p:cNvSpPr txBox="1"/>
          <p:nvPr>
            <p:ph type="body" sz="half" idx="1"/>
          </p:nvPr>
        </p:nvSpPr>
        <p:spPr>
          <a:xfrm>
            <a:off x="790002" y="2284410"/>
            <a:ext cx="10860546" cy="2155546"/>
          </a:xfrm>
          <a:prstGeom prst="rect">
            <a:avLst/>
          </a:prstGeom>
        </p:spPr>
        <p:txBody>
          <a:bodyPr lIns="45719" tIns="45719" rIns="45719" bIns="45719"/>
          <a:lstStyle/>
          <a:p>
            <a:pPr marL="0" indent="0" defTabSz="813816">
              <a:lnSpc>
                <a:spcPct val="100000"/>
              </a:lnSpc>
              <a:spcBef>
                <a:spcPts val="800"/>
              </a:spcBef>
              <a:buSzTx/>
              <a:buFontTx/>
              <a:buNone/>
              <a:defRPr sz="2492">
                <a:latin typeface="Euphemia UCAS"/>
                <a:ea typeface="Euphemia UCAS"/>
                <a:cs typeface="Euphemia UCAS"/>
                <a:sym typeface="Euphemia UCAS"/>
              </a:defRPr>
            </a:pPr>
            <a:r>
              <a:t>Wat is off-balance sheet financiering?</a:t>
            </a:r>
          </a:p>
          <a:p>
            <a:pPr marL="0" indent="0" defTabSz="813816">
              <a:lnSpc>
                <a:spcPct val="100000"/>
              </a:lnSpc>
              <a:spcBef>
                <a:spcPts val="800"/>
              </a:spcBef>
              <a:buSzTx/>
              <a:buFontTx/>
              <a:buNone/>
              <a:defRPr sz="2492">
                <a:latin typeface="Euphemia UCAS"/>
                <a:ea typeface="Euphemia UCAS"/>
                <a:cs typeface="Euphemia UCAS"/>
                <a:sym typeface="Euphemia UCAS"/>
              </a:defRPr>
            </a:pPr>
            <a:r>
              <a:t>Waarom passen bedrijven off-balance financiering toe?</a:t>
            </a:r>
          </a:p>
          <a:p>
            <a:pPr marL="0" indent="0" defTabSz="813816">
              <a:lnSpc>
                <a:spcPct val="100000"/>
              </a:lnSpc>
              <a:spcBef>
                <a:spcPts val="800"/>
              </a:spcBef>
              <a:buSzTx/>
              <a:buFontTx/>
              <a:buNone/>
              <a:defRPr sz="2492">
                <a:latin typeface="Euphemia UCAS"/>
                <a:ea typeface="Euphemia UCAS"/>
                <a:cs typeface="Euphemia UCAS"/>
                <a:sym typeface="Euphemia UCAS"/>
              </a:defRPr>
            </a:pPr>
            <a:r>
              <a:t>Wat zijn de risico’s van off-balance sheet financiering?</a:t>
            </a:r>
          </a:p>
          <a:p>
            <a:pPr marL="0" indent="0" defTabSz="813816">
              <a:lnSpc>
                <a:spcPct val="100000"/>
              </a:lnSpc>
              <a:spcBef>
                <a:spcPts val="800"/>
              </a:spcBef>
              <a:buSzTx/>
              <a:buFontTx/>
              <a:buNone/>
              <a:defRPr sz="2492">
                <a:latin typeface="Euphemia UCAS"/>
                <a:ea typeface="Euphemia UCAS"/>
                <a:cs typeface="Euphemia UCAS"/>
                <a:sym typeface="Euphemia UCAS"/>
              </a:defRPr>
            </a:pPr>
            <a:r>
              <a:t>Hoe behandel je off-balance sheet financiering in je klas?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idactische verantwoording samenwerkingsopdracht"/>
          <p:cNvSpPr txBox="1"/>
          <p:nvPr>
            <p:ph type="title"/>
          </p:nvPr>
        </p:nvSpPr>
        <p:spPr>
          <a:xfrm>
            <a:off x="652362" y="550028"/>
            <a:ext cx="11239836" cy="1080939"/>
          </a:xfrm>
          <a:prstGeom prst="rect">
            <a:avLst/>
          </a:prstGeom>
        </p:spPr>
        <p:txBody>
          <a:bodyPr/>
          <a:lstStyle/>
          <a:p>
            <a:pPr defTabSz="725849">
              <a:defRPr b="1" sz="3059">
                <a:latin typeface="Euphemia UCAS"/>
                <a:ea typeface="Euphemia UCAS"/>
                <a:cs typeface="Euphemia UCAS"/>
                <a:sym typeface="Euphemia UCAS"/>
              </a:defRPr>
            </a:pPr>
            <a:br/>
            <a:r>
              <a:t>Didactische verantwoording workshop</a:t>
            </a:r>
          </a:p>
        </p:txBody>
      </p:sp>
      <p:sp>
        <p:nvSpPr>
          <p:cNvPr id="203" name="Positieve wederzijdse afhankelijkheid…"/>
          <p:cNvSpPr txBox="1"/>
          <p:nvPr>
            <p:ph type="body" idx="1"/>
          </p:nvPr>
        </p:nvSpPr>
        <p:spPr>
          <a:xfrm>
            <a:off x="652362" y="1720583"/>
            <a:ext cx="11239836" cy="4752495"/>
          </a:xfrm>
          <a:prstGeom prst="rect">
            <a:avLst/>
          </a:prstGeom>
        </p:spPr>
        <p:txBody>
          <a:bodyPr/>
          <a:lstStyle/>
          <a:p>
            <a:pPr marL="197317" indent="-197317" defTabSz="749808">
              <a:lnSpc>
                <a:spcPct val="100000"/>
              </a:lnSpc>
              <a:spcBef>
                <a:spcPts val="300"/>
              </a:spcBef>
              <a:buFontTx/>
              <a:defRPr sz="1968">
                <a:latin typeface="Euphemia UCAS"/>
                <a:ea typeface="Euphemia UCAS"/>
                <a:cs typeface="Euphemia UCAS"/>
                <a:sym typeface="Euphemia UCAS"/>
              </a:defRPr>
            </a:pPr>
            <a:r>
              <a:t>Het begrip off-balance sheet financiering ‘ontstaat’ in de klas i.p.v. dat het wordt uitgelegd.</a:t>
            </a:r>
          </a:p>
          <a:p>
            <a:pPr marL="197317" indent="-197317" defTabSz="749808">
              <a:lnSpc>
                <a:spcPct val="100000"/>
              </a:lnSpc>
              <a:spcBef>
                <a:spcPts val="300"/>
              </a:spcBef>
              <a:buFontTx/>
              <a:defRPr sz="2214">
                <a:latin typeface="Euphemia UCAS"/>
                <a:ea typeface="Euphemia UCAS"/>
                <a:cs typeface="Euphemia UCAS"/>
                <a:sym typeface="Euphemia UCAS"/>
              </a:defRPr>
            </a:pPr>
            <a:r>
              <a:rPr sz="1968"/>
              <a:t>Leerlingen zijn meer dan 80% van de tijd aan het werk en aan het woord i.p.v. de docent.</a:t>
            </a:r>
          </a:p>
          <a:p>
            <a:pPr marL="0" indent="0" defTabSz="749808">
              <a:lnSpc>
                <a:spcPct val="100000"/>
              </a:lnSpc>
              <a:spcBef>
                <a:spcPts val="300"/>
              </a:spcBef>
              <a:buClr>
                <a:srgbClr val="2DA2BF"/>
              </a:buClr>
              <a:buSzTx/>
              <a:buFontTx/>
              <a:buNone/>
              <a:defRPr sz="1968">
                <a:latin typeface="Euphemia UCAS"/>
                <a:ea typeface="Euphemia UCAS"/>
                <a:cs typeface="Euphemia UCAS"/>
                <a:sym typeface="Euphemia UCAS"/>
              </a:defRPr>
            </a:pPr>
          </a:p>
          <a:p>
            <a:pPr marL="0" indent="0" defTabSz="749808">
              <a:lnSpc>
                <a:spcPct val="100000"/>
              </a:lnSpc>
              <a:spcBef>
                <a:spcPts val="300"/>
              </a:spcBef>
              <a:buClr>
                <a:srgbClr val="2DA2BF"/>
              </a:buClr>
              <a:buSzTx/>
              <a:buFontTx/>
              <a:buNone/>
              <a:defRPr b="1" sz="1968">
                <a:latin typeface="Euphemia UCAS"/>
                <a:ea typeface="Euphemia UCAS"/>
                <a:cs typeface="Euphemia UCAS"/>
                <a:sym typeface="Euphemia UCAS"/>
              </a:defRPr>
            </a:pPr>
            <a:r>
              <a:t>Werkvormen:</a:t>
            </a:r>
          </a:p>
          <a:p>
            <a:pPr marL="0" indent="0" defTabSz="749808">
              <a:lnSpc>
                <a:spcPct val="100000"/>
              </a:lnSpc>
              <a:spcBef>
                <a:spcPts val="300"/>
              </a:spcBef>
              <a:buClr>
                <a:srgbClr val="2DA2BF"/>
              </a:buClr>
              <a:buSzTx/>
              <a:buFontTx/>
              <a:buNone/>
              <a:defRPr sz="1968">
                <a:latin typeface="Euphemia UCAS"/>
                <a:ea typeface="Euphemia UCAS"/>
                <a:cs typeface="Euphemia UCAS"/>
                <a:sym typeface="Euphemia UCAS"/>
              </a:defRPr>
            </a:pPr>
            <a:r>
              <a:t>- Voorkennis activeren met werkvorm ‘Tweegesprek op tijd’ </a:t>
            </a:r>
          </a:p>
          <a:p>
            <a:pPr marL="0" indent="0" defTabSz="749808">
              <a:lnSpc>
                <a:spcPct val="100000"/>
              </a:lnSpc>
              <a:spcBef>
                <a:spcPts val="300"/>
              </a:spcBef>
              <a:buClr>
                <a:srgbClr val="2DA2BF"/>
              </a:buClr>
              <a:buSzTx/>
              <a:buFontTx/>
              <a:buNone/>
              <a:defRPr sz="1968">
                <a:latin typeface="Euphemia UCAS"/>
                <a:ea typeface="Euphemia UCAS"/>
                <a:cs typeface="Euphemia UCAS"/>
                <a:sym typeface="Euphemia UCAS"/>
              </a:defRPr>
            </a:pPr>
            <a:r>
              <a:t>- Werkvorm ‘Genummerde koppen’; opdracht ’Overname’:</a:t>
            </a:r>
            <a:endParaRPr sz="2214"/>
          </a:p>
          <a:p>
            <a:pPr lvl="1" marL="585787" indent="-210883" defTabSz="749808">
              <a:lnSpc>
                <a:spcPct val="100000"/>
              </a:lnSpc>
              <a:spcBef>
                <a:spcPts val="300"/>
              </a:spcBef>
              <a:buClr>
                <a:srgbClr val="2DA2BF"/>
              </a:buClr>
              <a:buFontTx/>
              <a:buAutoNum type="arabicPeriod" startAt="1"/>
              <a:defRPr sz="1476">
                <a:latin typeface="Euphemia UCAS"/>
                <a:ea typeface="Euphemia UCAS"/>
                <a:cs typeface="Euphemia UCAS"/>
                <a:sym typeface="Euphemia UCAS"/>
              </a:defRPr>
            </a:pPr>
            <a:r>
              <a:t> Individuele aanspreekbaarheid</a:t>
            </a:r>
          </a:p>
          <a:p>
            <a:pPr lvl="1" marL="585787" indent="-210883" defTabSz="749808">
              <a:lnSpc>
                <a:spcPct val="100000"/>
              </a:lnSpc>
              <a:spcBef>
                <a:spcPts val="300"/>
              </a:spcBef>
              <a:buClr>
                <a:srgbClr val="2DA2BF"/>
              </a:buClr>
              <a:buFontTx/>
              <a:buAutoNum type="arabicPeriod" startAt="1"/>
              <a:defRPr sz="1476">
                <a:latin typeface="Euphemia UCAS"/>
                <a:ea typeface="Euphemia UCAS"/>
                <a:cs typeface="Euphemia UCAS"/>
                <a:sym typeface="Euphemia UCAS"/>
              </a:defRPr>
            </a:pPr>
            <a:r>
              <a:t> Positieve wederzijdse afhankelijkheid</a:t>
            </a:r>
          </a:p>
          <a:p>
            <a:pPr lvl="1" marL="585787" indent="-210883" defTabSz="749808">
              <a:lnSpc>
                <a:spcPct val="100000"/>
              </a:lnSpc>
              <a:spcBef>
                <a:spcPts val="300"/>
              </a:spcBef>
              <a:buClr>
                <a:srgbClr val="2DA2BF"/>
              </a:buClr>
              <a:buFontTx/>
              <a:buAutoNum type="arabicPeriod" startAt="1"/>
              <a:defRPr sz="1476">
                <a:latin typeface="Euphemia UCAS"/>
                <a:ea typeface="Euphemia UCAS"/>
                <a:cs typeface="Euphemia UCAS"/>
                <a:sym typeface="Euphemia UCAS"/>
              </a:defRPr>
            </a:pPr>
            <a:r>
              <a:t> Directe interactie</a:t>
            </a:r>
          </a:p>
          <a:p>
            <a:pPr lvl="1" marL="585787" indent="-210883" defTabSz="749808">
              <a:lnSpc>
                <a:spcPct val="100000"/>
              </a:lnSpc>
              <a:spcBef>
                <a:spcPts val="300"/>
              </a:spcBef>
              <a:buClr>
                <a:srgbClr val="2DA2BF"/>
              </a:buClr>
              <a:buFontTx/>
              <a:buAutoNum type="arabicPeriod" startAt="1"/>
              <a:defRPr sz="1476">
                <a:latin typeface="Euphemia UCAS"/>
                <a:ea typeface="Euphemia UCAS"/>
                <a:cs typeface="Euphemia UCAS"/>
                <a:sym typeface="Euphemia UCAS"/>
              </a:defRPr>
            </a:pPr>
            <a:r>
              <a:t> Sociale vaardigheden</a:t>
            </a:r>
          </a:p>
          <a:p>
            <a:pPr lvl="1" marL="585787" indent="-210883" defTabSz="749808">
              <a:lnSpc>
                <a:spcPct val="100000"/>
              </a:lnSpc>
              <a:spcBef>
                <a:spcPts val="300"/>
              </a:spcBef>
              <a:buClr>
                <a:srgbClr val="2DA2BF"/>
              </a:buClr>
              <a:buFontTx/>
              <a:buAutoNum type="arabicPeriod" startAt="1"/>
              <a:defRPr sz="1476">
                <a:latin typeface="Euphemia UCAS"/>
                <a:ea typeface="Euphemia UCAS"/>
                <a:cs typeface="Euphemia UCAS"/>
                <a:sym typeface="Euphemia UCAS"/>
              </a:defRPr>
            </a:pPr>
            <a:r>
              <a:t> Evaluatie en bijstellen van groepsprocessen</a:t>
            </a:r>
          </a:p>
          <a:p>
            <a:pPr lvl="1" marL="0" indent="0" defTabSz="749808">
              <a:lnSpc>
                <a:spcPct val="100000"/>
              </a:lnSpc>
              <a:spcBef>
                <a:spcPts val="300"/>
              </a:spcBef>
              <a:buClr>
                <a:srgbClr val="2DA2BF"/>
              </a:buClr>
              <a:buSzTx/>
              <a:buFontTx/>
              <a:buNone/>
              <a:defRPr sz="1968">
                <a:latin typeface="Euphemia UCAS"/>
                <a:ea typeface="Euphemia UCAS"/>
                <a:cs typeface="Euphemia UCAS"/>
                <a:sym typeface="Euphemia UCAS"/>
              </a:defRPr>
            </a:pPr>
            <a:r>
              <a:t>- presenteren van de uitkomsten aan elkaar</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Schermafbeelding 2018-03-12 om 20.22.26.png" descr="Schermafbeelding 2018-03-12 om 20.22.26.png"/>
          <p:cNvPicPr>
            <a:picLocks noChangeAspect="1"/>
          </p:cNvPicPr>
          <p:nvPr/>
        </p:nvPicPr>
        <p:blipFill>
          <a:blip r:embed="rId2">
            <a:extLst/>
          </a:blip>
          <a:stretch>
            <a:fillRect/>
          </a:stretch>
        </p:blipFill>
        <p:spPr>
          <a:xfrm>
            <a:off x="720810" y="0"/>
            <a:ext cx="10750382" cy="6858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Off-balance sheet risico’s voor het  VWO"/>
          <p:cNvSpPr txBox="1"/>
          <p:nvPr>
            <p:ph type="title"/>
          </p:nvPr>
        </p:nvSpPr>
        <p:spPr>
          <a:xfrm>
            <a:off x="531636" y="753228"/>
            <a:ext cx="10912654" cy="1080939"/>
          </a:xfrm>
          <a:prstGeom prst="rect">
            <a:avLst/>
          </a:prstGeom>
        </p:spPr>
        <p:txBody>
          <a:bodyPr/>
          <a:lstStyle/>
          <a:p>
            <a:pPr defTabSz="777240">
              <a:defRPr b="1" sz="3000">
                <a:latin typeface="Euphemia UCAS"/>
                <a:ea typeface="Euphemia UCAS"/>
                <a:cs typeface="Euphemia UCAS"/>
                <a:sym typeface="Euphemia UCAS"/>
              </a:defRPr>
            </a:pPr>
            <a:br/>
            <a:r>
              <a:t>Off-balance sheet risico’s in het VWO-programma</a:t>
            </a:r>
          </a:p>
        </p:txBody>
      </p:sp>
      <p:sp>
        <p:nvSpPr>
          <p:cNvPr id="148" name="21.11 De betekenis van off-balance-sheet risico’s uitleggen en aan de hand van een voorbeeld de aard en impact van dit soort risico’s analyseren."/>
          <p:cNvSpPr txBox="1"/>
          <p:nvPr>
            <p:ph type="body" idx="1"/>
          </p:nvPr>
        </p:nvSpPr>
        <p:spPr>
          <a:xfrm>
            <a:off x="671512" y="1981200"/>
            <a:ext cx="9829801" cy="4187825"/>
          </a:xfrm>
          <a:prstGeom prst="rect">
            <a:avLst/>
          </a:prstGeom>
        </p:spPr>
        <p:txBody>
          <a:bodyPr/>
          <a:lstStyle/>
          <a:p>
            <a:pPr>
              <a:lnSpc>
                <a:spcPct val="72000"/>
              </a:lnSpc>
              <a:tabLst>
                <a:tab pos="711200" algn="l"/>
              </a:tabLst>
              <a:defRPr sz="2200">
                <a:latin typeface="Euphemia UCAS"/>
                <a:ea typeface="Euphemia UCAS"/>
                <a:cs typeface="Euphemia UCAS"/>
                <a:sym typeface="Euphemia UCAS"/>
              </a:defRPr>
            </a:pPr>
          </a:p>
          <a:p>
            <a:pPr>
              <a:lnSpc>
                <a:spcPct val="100000"/>
              </a:lnSpc>
              <a:tabLst>
                <a:tab pos="711200" algn="l"/>
              </a:tabLst>
              <a:defRPr sz="2400">
                <a:latin typeface="Euphemia UCAS"/>
                <a:ea typeface="Euphemia UCAS"/>
                <a:cs typeface="Euphemia UCAS"/>
                <a:sym typeface="Euphemia UCAS"/>
              </a:defRPr>
            </a:pPr>
            <a:r>
              <a:t>21.11 De betekenis van off-balance sheet risico’s uitleggen en aan de hand van een voorbeeld de aard en impact van dit soort risico’s analyseren.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Wat zijn de risico’s van off-balance financiering"/>
          <p:cNvSpPr txBox="1"/>
          <p:nvPr>
            <p:ph type="title"/>
          </p:nvPr>
        </p:nvSpPr>
        <p:spPr>
          <a:xfrm>
            <a:off x="152398" y="619125"/>
            <a:ext cx="12192003" cy="1325563"/>
          </a:xfrm>
          <a:prstGeom prst="rect">
            <a:avLst/>
          </a:prstGeom>
        </p:spPr>
        <p:txBody>
          <a:bodyPr/>
          <a:lstStyle>
            <a:lvl1pPr defTabSz="877822">
              <a:defRPr sz="4000">
                <a:latin typeface="Euphemia UCAS"/>
                <a:ea typeface="Euphemia UCAS"/>
                <a:cs typeface="Euphemia UCAS"/>
                <a:sym typeface="Euphemia UCAS"/>
              </a:defRPr>
            </a:lvl1pPr>
          </a:lstStyle>
          <a:p>
            <a:pPr/>
            <a:r>
              <a:t>Wat zijn de risico’s van off-balance financiering </a:t>
            </a:r>
          </a:p>
        </p:txBody>
      </p:sp>
      <p:sp>
        <p:nvSpPr>
          <p:cNvPr id="208" name="Consequenties voor stakeholders…"/>
          <p:cNvSpPr txBox="1"/>
          <p:nvPr>
            <p:ph type="body" idx="1"/>
          </p:nvPr>
        </p:nvSpPr>
        <p:spPr>
          <a:xfrm>
            <a:off x="635000" y="1812925"/>
            <a:ext cx="10515600" cy="4351338"/>
          </a:xfrm>
          <a:prstGeom prst="rect">
            <a:avLst/>
          </a:prstGeom>
        </p:spPr>
        <p:txBody>
          <a:bodyPr/>
          <a:lstStyle/>
          <a:p>
            <a:pPr marL="0" indent="0" defTabSz="877822">
              <a:spcBef>
                <a:spcPts val="900"/>
              </a:spcBef>
              <a:buSzTx/>
              <a:buNone/>
              <a:defRPr sz="2600">
                <a:latin typeface="Euphemia UCAS"/>
                <a:ea typeface="Euphemia UCAS"/>
                <a:cs typeface="Euphemia UCAS"/>
                <a:sym typeface="Euphemia UCAS"/>
              </a:defRPr>
            </a:pPr>
            <a:r>
              <a:t>Consequenties voor stakeholders</a:t>
            </a:r>
          </a:p>
          <a:p>
            <a:pPr marL="0" indent="0" defTabSz="877822">
              <a:spcBef>
                <a:spcPts val="900"/>
              </a:spcBef>
              <a:buSzTx/>
              <a:buNone/>
              <a:defRPr sz="2600">
                <a:latin typeface="Euphemia UCAS"/>
                <a:ea typeface="Euphemia UCAS"/>
                <a:cs typeface="Euphemia UCAS"/>
                <a:sym typeface="Euphemia UCAS"/>
              </a:defRPr>
            </a:pPr>
            <a:r>
              <a:t>- Balans geen goede weergave van verplichtingen</a:t>
            </a:r>
          </a:p>
          <a:p>
            <a:pPr marL="0" indent="0" defTabSz="877822">
              <a:spcBef>
                <a:spcPts val="900"/>
              </a:spcBef>
              <a:buSzTx/>
              <a:buNone/>
              <a:defRPr sz="2600">
                <a:latin typeface="Euphemia UCAS"/>
                <a:ea typeface="Euphemia UCAS"/>
                <a:cs typeface="Euphemia UCAS"/>
                <a:sym typeface="Euphemia UCAS"/>
              </a:defRPr>
            </a:pPr>
            <a:r>
              <a:t>- Jaarverslag moet goed bestudeerd worden i.g.v. verstrekken:</a:t>
            </a:r>
          </a:p>
          <a:p>
            <a:pPr lvl="1" marL="0" indent="219454" defTabSz="877822">
              <a:spcBef>
                <a:spcPts val="900"/>
              </a:spcBef>
              <a:buSzTx/>
              <a:buNone/>
              <a:defRPr sz="2600">
                <a:latin typeface="Euphemia UCAS"/>
                <a:ea typeface="Euphemia UCAS"/>
                <a:cs typeface="Euphemia UCAS"/>
                <a:sym typeface="Euphemia UCAS"/>
              </a:defRPr>
            </a:pPr>
            <a:r>
              <a:t>- leverancierscontracten</a:t>
            </a:r>
          </a:p>
          <a:p>
            <a:pPr lvl="1" marL="0" indent="219454" defTabSz="877822">
              <a:spcBef>
                <a:spcPts val="900"/>
              </a:spcBef>
              <a:buSzTx/>
              <a:buNone/>
              <a:defRPr sz="2600">
                <a:latin typeface="Euphemia UCAS"/>
                <a:ea typeface="Euphemia UCAS"/>
                <a:cs typeface="Euphemia UCAS"/>
                <a:sym typeface="Euphemia UCAS"/>
              </a:defRPr>
            </a:pPr>
            <a:r>
              <a:t>- leningen</a:t>
            </a:r>
          </a:p>
          <a:p>
            <a:pPr lvl="1" marL="0" indent="219454" defTabSz="877822">
              <a:spcBef>
                <a:spcPts val="900"/>
              </a:spcBef>
              <a:buSzTx/>
              <a:buNone/>
              <a:defRPr sz="2600">
                <a:latin typeface="Euphemia UCAS"/>
                <a:ea typeface="Euphemia UCAS"/>
                <a:cs typeface="Euphemia UCAS"/>
                <a:sym typeface="Euphemia UCAS"/>
              </a:defRPr>
            </a:pPr>
            <a:r>
              <a:t>- leasecontracten</a:t>
            </a:r>
          </a:p>
          <a:p>
            <a:pPr lvl="1" marL="0" indent="219454" defTabSz="877822">
              <a:spcBef>
                <a:spcPts val="900"/>
              </a:spcBef>
              <a:buSzTx/>
              <a:buNone/>
              <a:defRPr sz="2600">
                <a:latin typeface="Euphemia UCAS"/>
                <a:ea typeface="Euphemia UCAS"/>
                <a:cs typeface="Euphemia UCAS"/>
                <a:sym typeface="Euphemia UCAS"/>
              </a:defRPr>
            </a:pPr>
            <a:r>
              <a:t>- etc.</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Waarom doen ondernemingen aan off-balance financiering?"/>
          <p:cNvSpPr txBox="1"/>
          <p:nvPr>
            <p:ph type="title"/>
          </p:nvPr>
        </p:nvSpPr>
        <p:spPr>
          <a:xfrm>
            <a:off x="88723" y="276224"/>
            <a:ext cx="12192005" cy="1804991"/>
          </a:xfrm>
          <a:prstGeom prst="rect">
            <a:avLst/>
          </a:prstGeom>
        </p:spPr>
        <p:txBody>
          <a:bodyPr/>
          <a:lstStyle/>
          <a:p>
            <a:pPr>
              <a:defRPr b="1" sz="3000">
                <a:latin typeface="Euphemia UCAS"/>
                <a:ea typeface="Euphemia UCAS"/>
                <a:cs typeface="Euphemia UCAS"/>
                <a:sym typeface="Euphemia UCAS"/>
              </a:defRPr>
            </a:pPr>
            <a:br/>
            <a:r>
              <a:t>Waarom doen ondernemingen aan off-balance financiering?</a:t>
            </a:r>
          </a:p>
        </p:txBody>
      </p:sp>
      <p:sp>
        <p:nvSpPr>
          <p:cNvPr id="211" name="Er ontstaat een balansverkorting. Optisch heeft de onderneming een betere solvabiliteit en kan de onderneming bijvoorbeeld meer of goedkoper geld lenen.…"/>
          <p:cNvSpPr txBox="1"/>
          <p:nvPr/>
        </p:nvSpPr>
        <p:spPr>
          <a:xfrm>
            <a:off x="246552" y="1953624"/>
            <a:ext cx="11698896" cy="41072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3838" indent="-223838">
              <a:lnSpc>
                <a:spcPct val="90000"/>
              </a:lnSpc>
              <a:spcBef>
                <a:spcPts val="1800"/>
              </a:spcBef>
              <a:buClr>
                <a:srgbClr val="989898"/>
              </a:buClr>
              <a:buSzPct val="80000"/>
              <a:buFont typeface="Arial"/>
              <a:buChar char="•"/>
              <a:defRPr sz="2400">
                <a:latin typeface="Euphemia UCAS"/>
                <a:ea typeface="Euphemia UCAS"/>
                <a:cs typeface="Euphemia UCAS"/>
                <a:sym typeface="Euphemia UCAS"/>
              </a:defRPr>
            </a:pPr>
            <a:r>
              <a:t>Er ontstaat een balansverkorting. Optisch heeft de onderneming een betere solvabiliteit en kan de onderneming bijvoorbeeld meer of goedkoper geld lenen.</a:t>
            </a:r>
            <a:endParaRPr sz="2100">
              <a:solidFill>
                <a:srgbClr val="303030"/>
              </a:solidFill>
              <a:latin typeface="Cambria"/>
              <a:ea typeface="Cambria"/>
              <a:cs typeface="Cambria"/>
              <a:sym typeface="Cambria"/>
            </a:endParaRPr>
          </a:p>
          <a:p>
            <a:pPr marL="223838" indent="-223838">
              <a:lnSpc>
                <a:spcPct val="90000"/>
              </a:lnSpc>
              <a:spcBef>
                <a:spcPts val="1800"/>
              </a:spcBef>
              <a:buClr>
                <a:srgbClr val="989898"/>
              </a:buClr>
              <a:buSzPct val="80000"/>
              <a:buFont typeface="Arial"/>
              <a:buChar char="•"/>
              <a:defRPr sz="2400">
                <a:latin typeface="Euphemia UCAS"/>
                <a:ea typeface="Euphemia UCAS"/>
                <a:cs typeface="Euphemia UCAS"/>
                <a:sym typeface="Euphemia UCAS"/>
              </a:defRPr>
            </a:pPr>
            <a:r>
              <a:t>De rentabiliteit van het totale vermogen van de onderneming hoger.</a:t>
            </a:r>
            <a:endParaRPr sz="2100">
              <a:solidFill>
                <a:srgbClr val="303030"/>
              </a:solidFill>
              <a:latin typeface="Cambria"/>
              <a:ea typeface="Cambria"/>
              <a:cs typeface="Cambria"/>
              <a:sym typeface="Cambria"/>
            </a:endParaRPr>
          </a:p>
          <a:p>
            <a:pPr marL="223838" indent="-223838">
              <a:lnSpc>
                <a:spcPct val="90000"/>
              </a:lnSpc>
              <a:spcBef>
                <a:spcPts val="1800"/>
              </a:spcBef>
              <a:buClr>
                <a:srgbClr val="989898"/>
              </a:buClr>
              <a:buSzPct val="80000"/>
              <a:buFont typeface="Arial"/>
              <a:buChar char="•"/>
              <a:defRPr sz="2400">
                <a:latin typeface="Euphemia UCAS"/>
                <a:ea typeface="Euphemia UCAS"/>
                <a:cs typeface="Euphemia UCAS"/>
                <a:sym typeface="Euphemia UCAS"/>
              </a:defRPr>
            </a:pPr>
            <a:r>
              <a:t>Activa kan voor een hoger percentage gefinancierd worden dan dat de bank traditioneel doet. Hierdoor ontstaat extra liquiditeit.</a:t>
            </a:r>
            <a:endParaRPr sz="2100">
              <a:solidFill>
                <a:srgbClr val="303030"/>
              </a:solidFill>
              <a:latin typeface="Cambria"/>
              <a:ea typeface="Cambria"/>
              <a:cs typeface="Cambria"/>
              <a:sym typeface="Cambria"/>
            </a:endParaRPr>
          </a:p>
          <a:p>
            <a:pPr marL="223838" indent="-223838">
              <a:lnSpc>
                <a:spcPct val="90000"/>
              </a:lnSpc>
              <a:spcBef>
                <a:spcPts val="1800"/>
              </a:spcBef>
              <a:buClr>
                <a:srgbClr val="989898"/>
              </a:buClr>
              <a:buSzPct val="80000"/>
              <a:buFont typeface="Arial"/>
              <a:buChar char="•"/>
              <a:defRPr sz="2400">
                <a:latin typeface="Euphemia UCAS"/>
                <a:ea typeface="Euphemia UCAS"/>
                <a:cs typeface="Euphemia UCAS"/>
                <a:sym typeface="Euphemia UCAS"/>
              </a:defRPr>
            </a:pPr>
            <a:r>
              <a:t>Het overdragen van risico’s, additionele dienstverlening door wagenparkbeheer (leasing) of debiteurenbeheer (factoring), het vergroten van de flexibiliteit voor de onderneming en strakker cashmanagement.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Factoring van debiteuren"/>
          <p:cNvSpPr txBox="1"/>
          <p:nvPr>
            <p:ph type="title"/>
          </p:nvPr>
        </p:nvSpPr>
        <p:spPr>
          <a:xfrm>
            <a:off x="838200" y="263525"/>
            <a:ext cx="10515600" cy="1325563"/>
          </a:xfrm>
          <a:prstGeom prst="rect">
            <a:avLst/>
          </a:prstGeom>
        </p:spPr>
        <p:txBody>
          <a:bodyPr/>
          <a:lstStyle/>
          <a:p>
            <a:pPr defTabSz="868680">
              <a:defRPr b="1" sz="4100">
                <a:latin typeface="Euphemia UCAS"/>
                <a:ea typeface="Euphemia UCAS"/>
                <a:cs typeface="Euphemia UCAS"/>
                <a:sym typeface="Euphemia UCAS"/>
              </a:defRPr>
            </a:pPr>
            <a:br/>
            <a:r>
              <a:rPr sz="3400"/>
              <a:t>Factoring van debiteuren</a:t>
            </a:r>
          </a:p>
        </p:txBody>
      </p:sp>
      <p:sp>
        <p:nvSpPr>
          <p:cNvPr id="214" name="Factoring behelst het uitbesteden van debiteurenbeheer respectievelijk de inning van vorderingen aan daarin gespecialiseerde dienstverleners, de factormaatschappijen. De dienstverlening kan tevens het voeren van de gehele debiteurenadministratie omvatten, afhankelijk van de contractafspraken. Bij de overdraging van de handelsvorderingen aan de factoringmaatschappij wordt een voorschot aan de onderneming betaald, veelal in de vorm van rekening-courant. De hoogte van de rekening-courant bevoorschotting betreft een percentage (80 à 90%)  van de overgedragen debiteurenpositie, waarop rente en provisie in mindering wordt gebracht. Afhankelijk van de soort dienstverlening zal factorloon in rekening worden gebracht. Hét voordeel is dat de handelsvorderingen op moment van ontstaan (uitreiken factuur) over worden gedragen en deze vrijwel direct worden omgezet in liquiditeiten. De middelen kunnen bijvoorbeeld gebruikt worden om crediteuren en andere schulden te betalen. Inhoudelijk zijn de contractvoorwaarden, en dan met name de overdracht van debiteurenrisico’s op oninbaarheid aan de factormaatschappij, van doorslaggevend belang voor toepassing van deze vorm van off-balance financiering"/>
          <p:cNvSpPr txBox="1"/>
          <p:nvPr/>
        </p:nvSpPr>
        <p:spPr>
          <a:xfrm>
            <a:off x="842962" y="1790700"/>
            <a:ext cx="9829801" cy="41232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365758">
              <a:lnSpc>
                <a:spcPts val="3200"/>
              </a:lnSpc>
              <a:spcBef>
                <a:spcPts val="1500"/>
              </a:spcBef>
              <a:defRPr sz="1700">
                <a:latin typeface="Euphemia UCAS"/>
                <a:ea typeface="Euphemia UCAS"/>
                <a:cs typeface="Euphemia UCAS"/>
                <a:sym typeface="Euphemia UCAS"/>
              </a:defRPr>
            </a:lvl1pPr>
          </a:lstStyle>
          <a:p>
            <a:pPr/>
            <a:r>
              <a:t>Factoring behelst het uitbesteden van debiteurenbeheer respectievelijk de inning van vorderingen aan daarin gespecialiseerde dienstverleners, de factormaatschappijen. De dienstverlening kan tevens het voeren van de gehele debiteurenadministratie omvatten, afhankelijk van de contractafspraken. Bij de overdraging van de handelsvorderingen aan de factoringmaatschappij wordt een voorschot aan de onderneming betaald, veelal in de vorm van rekening-courant. De hoogte van de rekening-courant bevoorschotting betreft een percentage (80 à 90%)  van de overgedragen debiteurenpositie, waarop rente en provisie in mindering wordt gebracht. Hét voordeel is dat de handelsvorderingen op moment van ontstaan (uitreiken factuur) over worden gedragen en deze vrijwel direct worden omgezet in liquiditeiten.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ale en leaseback van (on)roerende goederen"/>
          <p:cNvSpPr txBox="1"/>
          <p:nvPr>
            <p:ph type="title"/>
          </p:nvPr>
        </p:nvSpPr>
        <p:spPr>
          <a:xfrm>
            <a:off x="332653" y="377825"/>
            <a:ext cx="11787093" cy="1325563"/>
          </a:xfrm>
          <a:prstGeom prst="rect">
            <a:avLst/>
          </a:prstGeom>
        </p:spPr>
        <p:txBody>
          <a:bodyPr/>
          <a:lstStyle/>
          <a:p>
            <a:pPr defTabSz="877822">
              <a:defRPr b="1" sz="3600">
                <a:latin typeface="Euphemia UCAS"/>
                <a:ea typeface="Euphemia UCAS"/>
                <a:cs typeface="Euphemia UCAS"/>
                <a:sym typeface="Euphemia UCAS"/>
              </a:defRPr>
            </a:pPr>
            <a:br/>
            <a:r>
              <a:t>Sale en leaseback van (on)roerende goederen</a:t>
            </a:r>
          </a:p>
        </p:txBody>
      </p:sp>
      <p:sp>
        <p:nvSpPr>
          <p:cNvPr id="217" name="Voor de meeste bedrijven vormt het bedrijfspand of kantoor in eigen gebruik een intensief en duurzaam kapitaalsbeslag, betreft dit geen core business activiteit en worden hier geen direct inkomende kasstromen dan wel resultaten mee gegenereerd. Veelal is in het verleden in het pand geïnvesteerd, heeft er (gedeeltelijke) aflossing plaatsgevonden en vormt dit in financiële zin meer een beleggingsobject/ voorziening voor de oude dag. Maar waarom niet het pand afstoten aan een belegger en deze vervolgens direct terughuren? Met de opbrengst van de verkoop kunnen schulden worden afgelost, zodat per saldo de balans verkort wordt. Op deze wijze wordt kapitaal, en de eventuele overwaarde, van het bedrijfspand vrijgemaakt en draagt de onderneming geen risico’s meer ten aanzien van het o/g. Denk hierbij onder andere aan de restwaarde. Kanttekening hierbij is dat de prijzen van commercieel vastgoed de laatste jaren sterk zijn gedaald en dat deze nog altijd sterk onder druk staan. Daarnaast hangt de potentiële verkoop af van de aard, gebruik en toestand van het pand. Ik realiseer mij dat een dergelijke constructie voor o/g lang niet altijd zinvol is en tot de mogelijkheden behoort, maar het is op zijn minst een analyse en afweging waard om vast kapitaal vrij te maken. Raadpleeg wel altijd bancaire voorwaarden en voorzie de fiscale consequenties."/>
          <p:cNvSpPr txBox="1"/>
          <p:nvPr/>
        </p:nvSpPr>
        <p:spPr>
          <a:xfrm>
            <a:off x="649659" y="1898275"/>
            <a:ext cx="10892682" cy="45755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defTabSz="388620">
              <a:lnSpc>
                <a:spcPts val="3100"/>
              </a:lnSpc>
              <a:spcBef>
                <a:spcPts val="1600"/>
              </a:spcBef>
              <a:defRPr sz="1700">
                <a:latin typeface="Euphemia UCAS"/>
                <a:ea typeface="Euphemia UCAS"/>
                <a:cs typeface="Euphemia UCAS"/>
                <a:sym typeface="Euphemia UCAS"/>
              </a:defRPr>
            </a:lvl1pPr>
          </a:lstStyle>
          <a:p>
            <a:pPr/>
            <a:r>
              <a:t>Voor de meeste bedrijven vormt het bedrijfspand of kantoor in eigen gebruik een intensief en duurzaam kapitaalsbeslag, betreft dit geen core business activiteit en worden hier geen direct inkomende kasstromen dan wel resultaten mee gegenereerd. Veelal is in het verleden in het pand geïnvesteerd, heeft er (gedeeltelijke) aflossing plaatsgevonden en vormt dit in financiële zin meer een beleggingsobject/ voorziening voor de oude dag. Maar waarom niet het pand afstoten aan een belegger en deze vervolgens direct terughuren? Met de opbrengst van de verkoop kunnen schulden worden afgelost, zodat per saldo de balans verkort wordt. Op deze wijze wordt kapitaal, en de eventuele overwaarde, van het bedrijfspand vrijgemaakt en draagt de onderneming geen risico’s meer ten aanzien van het o/g. Denk hierbij onder andere aan de restwaarde. Daarnaast hangt de potentiële verkoop af van de aard, gebruik en toestand van het pand.</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Consignatie voorraden"/>
          <p:cNvSpPr txBox="1"/>
          <p:nvPr>
            <p:ph type="title"/>
          </p:nvPr>
        </p:nvSpPr>
        <p:spPr>
          <a:xfrm>
            <a:off x="838200" y="542925"/>
            <a:ext cx="10515600" cy="1325563"/>
          </a:xfrm>
          <a:prstGeom prst="rect">
            <a:avLst/>
          </a:prstGeom>
        </p:spPr>
        <p:txBody>
          <a:bodyPr/>
          <a:lstStyle/>
          <a:p>
            <a:pPr/>
            <a:br/>
            <a:r>
              <a:rPr b="1" sz="3600">
                <a:latin typeface="Euphemia UCAS"/>
                <a:ea typeface="Euphemia UCAS"/>
                <a:cs typeface="Euphemia UCAS"/>
                <a:sym typeface="Euphemia UCAS"/>
              </a:rPr>
              <a:t>Consignatie voorraden</a:t>
            </a:r>
          </a:p>
        </p:txBody>
      </p:sp>
      <p:sp>
        <p:nvSpPr>
          <p:cNvPr id="220" name="Een andere vorm van off-balance financiering betreft het aanhouden van een consignatievoorraad afkomstig van toeleveranciers. Consignatievoorraad leent zich uitstekend bij grond-/hulpstoffen en spare-parts, maar ook bij handelsvoorraad komt dit voor. De voorraad ligt hierbij al wel fysiek in het magazijn van de onderneming, maar blijft eigendom van de toeleverancier totdat bijvoorbeeld de grondstof wordt verbruikt in het productieproces of handelsvoorraad wordt (door)verkocht aan de afnemers. Ook de betaling vindt pas plaats bij verbruik of bij verkoop. Aangezien de beschikkingsmacht en het eigendom in de meeste gevallen niet bij de onderneming ligt, blijft de consignatievoorraad ‘off-balance’, terwijl je de goederen wel direct kunt inzetten. Vanzelfsprekend vereist dit een betrouwbare registratie en beheersing van deze ‘externe’ voorraad, die tevens periodiek door de toeleverancier geïnspecteerd en getoetst zal worden. Het aanleggen van consignatievoorraad is in de huidige tijd zeker bespreekbaar en gangbaar onder vele toeleveranciers in verschillende branches. Contractvorming met afspraken omtrent eigendom, verzekering en periodiek toezicht zijn bij deze vorm van off-balance financiering van groot belang"/>
          <p:cNvSpPr txBox="1"/>
          <p:nvPr>
            <p:ph type="body" idx="1"/>
          </p:nvPr>
        </p:nvSpPr>
        <p:spPr>
          <a:xfrm>
            <a:off x="868361" y="1803400"/>
            <a:ext cx="10818964" cy="4280149"/>
          </a:xfrm>
          <a:prstGeom prst="rect">
            <a:avLst/>
          </a:prstGeom>
        </p:spPr>
        <p:txBody>
          <a:bodyPr/>
          <a:lstStyle>
            <a:lvl1pPr marL="0" indent="0" defTabSz="393191">
              <a:lnSpc>
                <a:spcPts val="3000"/>
              </a:lnSpc>
              <a:spcBef>
                <a:spcPts val="1600"/>
              </a:spcBef>
              <a:buSzTx/>
              <a:buNone/>
              <a:defRPr sz="1400">
                <a:latin typeface="Euphemia UCAS"/>
                <a:ea typeface="Euphemia UCAS"/>
                <a:cs typeface="Euphemia UCAS"/>
                <a:sym typeface="Euphemia UCAS"/>
              </a:defRPr>
            </a:lvl1pPr>
          </a:lstStyle>
          <a:p>
            <a:pPr/>
            <a:r>
              <a:t>Een andere vorm van off-balance financiering betreft het aanhouden van een consignatievoorraad afkomstig van toeleveranciers. Consignatievoorraad leent zich uitstekend bij grond-/hulpstoffen en spare-parts, maar ook bij handelsvoorraad komt dit voor. De voorraad ligt hierbij al wel fysiek in het magazijn van de onderneming, maar blijft eigendom van de toeleverancier totdat bijvoorbeeld de grondstof wordt verbruikt in het productieproces of handelsvoorraad wordt (door)verkocht aan de afnemers. Ook de betaling vindt pas plaats bij verbruik of bij verkoop. Aangezien de beschikkingsmacht en het eigendom in de meeste gevallen niet bij de onderneming ligt, blijft de consignatievoorraad ‘off-balance’, terwijl je de goederen wel direct kunt inzetten. Vanzelfsprekend vereist dit een betrouwbare registratie en beheersing van deze ‘externe’ voorraad, die tevens periodiek door de toeleverancier geïnspecteerd en getoetst zal worden. Het aanleggen van consignatievoorraad is in de huidige tijd zeker bespreekbaar en gangbaar onder vele toeleveranciers in verschillende branches. Contractvorming met afspraken omtrent eigendom, verzekering en periodiek toezicht zijn bij deze vorm van off-balance financiering van groot belang</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De meest voorkomende vormen"/>
          <p:cNvSpPr txBox="1"/>
          <p:nvPr>
            <p:ph type="title"/>
          </p:nvPr>
        </p:nvSpPr>
        <p:spPr>
          <a:xfrm>
            <a:off x="736600" y="644525"/>
            <a:ext cx="10515600" cy="1325563"/>
          </a:xfrm>
          <a:prstGeom prst="rect">
            <a:avLst/>
          </a:prstGeom>
        </p:spPr>
        <p:txBody>
          <a:bodyPr/>
          <a:lstStyle/>
          <a:p>
            <a:pPr>
              <a:defRPr sz="3600">
                <a:latin typeface="Euphemia UCAS"/>
                <a:ea typeface="Euphemia UCAS"/>
                <a:cs typeface="Euphemia UCAS"/>
                <a:sym typeface="Euphemia UCAS"/>
              </a:defRPr>
            </a:pPr>
            <a:br/>
            <a:r>
              <a:rPr b="1"/>
              <a:t>De meest voorkomende vormen</a:t>
            </a:r>
          </a:p>
        </p:txBody>
      </p:sp>
      <p:pic>
        <p:nvPicPr>
          <p:cNvPr id="223" name="Schermafbeelding 2018-02-28 om 21.54.27.png" descr="Schermafbeelding 2018-02-28 om 21.54.27.png"/>
          <p:cNvPicPr>
            <a:picLocks noChangeAspect="1"/>
          </p:cNvPicPr>
          <p:nvPr/>
        </p:nvPicPr>
        <p:blipFill>
          <a:blip r:embed="rId2">
            <a:extLst/>
          </a:blip>
          <a:stretch>
            <a:fillRect/>
          </a:stretch>
        </p:blipFill>
        <p:spPr>
          <a:xfrm>
            <a:off x="375149" y="2336800"/>
            <a:ext cx="11441703" cy="2447727"/>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25" name="Tabel"/>
          <p:cNvGraphicFramePr/>
          <p:nvPr/>
        </p:nvGraphicFramePr>
        <p:xfrm>
          <a:off x="1343842" y="1735458"/>
          <a:ext cx="8229601" cy="302792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024336"/>
                <a:gridCol w="1090464"/>
                <a:gridCol w="3013992"/>
                <a:gridCol w="1100808"/>
              </a:tblGrid>
              <a:tr h="432048">
                <a:tc>
                  <a:txBody>
                    <a:bodyPr/>
                    <a:lstStyle/>
                    <a:p>
                      <a:pPr algn="l">
                        <a:defRPr b="0" sz="1800">
                          <a:solidFill>
                            <a:srgbClr val="000000"/>
                          </a:solidFill>
                        </a:defRPr>
                      </a:pPr>
                      <a:r>
                        <a:rPr b="1">
                          <a:solidFill>
                            <a:srgbClr val="FFFFFF"/>
                          </a:solidFill>
                          <a:latin typeface="Lucida Sans Unicode"/>
                          <a:ea typeface="Lucida Sans Unicode"/>
                          <a:cs typeface="Lucida Sans Unicode"/>
                          <a:sym typeface="Lucida Sans Unicode"/>
                        </a:rPr>
                        <a:t>Debet</a:t>
                      </a:r>
                    </a:p>
                  </a:txBody>
                  <a:tcPr marL="45720" marR="45720" marT="45720" marB="45720" anchor="t" anchorCtr="0" horzOverflow="overflow">
                    <a:lnB w="25400">
                      <a:solidFill>
                        <a:srgbClr val="000000"/>
                      </a:solidFill>
                      <a:miter lim="400000"/>
                    </a:lnB>
                    <a:solidFill>
                      <a:srgbClr val="2DA2BF"/>
                    </a:solidFill>
                  </a:tcPr>
                </a:tc>
                <a:tc>
                  <a:txBody>
                    <a:bodyPr/>
                    <a:lstStyle/>
                    <a:p>
                      <a:pPr algn="l">
                        <a:defRPr sz="1800">
                          <a:latin typeface="Lucida Sans Unicode"/>
                          <a:ea typeface="Lucida Sans Unicode"/>
                          <a:cs typeface="Lucida Sans Unicode"/>
                          <a:sym typeface="Lucida Sans Unicode"/>
                        </a:defRPr>
                      </a:pPr>
                    </a:p>
                  </a:txBody>
                  <a:tcPr marL="45720" marR="45720" marT="45720" marB="45720" anchor="t" anchorCtr="0" horzOverflow="overflow">
                    <a:lnR w="12700">
                      <a:solidFill>
                        <a:srgbClr val="000000"/>
                      </a:solidFill>
                      <a:miter lim="400000"/>
                    </a:lnR>
                    <a:lnB w="25400">
                      <a:solidFill>
                        <a:srgbClr val="000000"/>
                      </a:solidFill>
                      <a:miter lim="400000"/>
                    </a:lnB>
                    <a:solidFill>
                      <a:srgbClr val="2DA2BF"/>
                    </a:solidFill>
                  </a:tcPr>
                </a:tc>
                <a:tc>
                  <a:txBody>
                    <a:bodyPr/>
                    <a:lstStyle/>
                    <a:p>
                      <a:pPr algn="l">
                        <a:defRPr sz="1800">
                          <a:latin typeface="Lucida Sans Unicode"/>
                          <a:ea typeface="Lucida Sans Unicode"/>
                          <a:cs typeface="Lucida Sans Unicode"/>
                          <a:sym typeface="Lucida Sans Unicode"/>
                        </a:defRPr>
                      </a:pPr>
                    </a:p>
                  </a:txBody>
                  <a:tcPr marL="45720" marR="45720" marT="45720" marB="45720" anchor="t" anchorCtr="0" horzOverflow="overflow">
                    <a:lnL w="12700">
                      <a:solidFill>
                        <a:srgbClr val="000000"/>
                      </a:solidFill>
                      <a:miter lim="400000"/>
                    </a:lnL>
                    <a:lnB w="25400">
                      <a:solidFill>
                        <a:srgbClr val="000000"/>
                      </a:solidFill>
                      <a:miter lim="400000"/>
                    </a:lnB>
                    <a:solidFill>
                      <a:srgbClr val="2DA2BF"/>
                    </a:solidFill>
                  </a:tcPr>
                </a:tc>
                <a:tc>
                  <a:txBody>
                    <a:bodyPr/>
                    <a:lstStyle/>
                    <a:p>
                      <a:pPr algn="l">
                        <a:defRPr b="0" sz="1800">
                          <a:solidFill>
                            <a:srgbClr val="000000"/>
                          </a:solidFill>
                        </a:defRPr>
                      </a:pPr>
                      <a:r>
                        <a:rPr b="1">
                          <a:solidFill>
                            <a:srgbClr val="FFFFFF"/>
                          </a:solidFill>
                          <a:latin typeface="Lucida Sans Unicode"/>
                          <a:ea typeface="Lucida Sans Unicode"/>
                          <a:cs typeface="Lucida Sans Unicode"/>
                          <a:sym typeface="Lucida Sans Unicode"/>
                        </a:rPr>
                        <a:t>Credit</a:t>
                      </a:r>
                    </a:p>
                  </a:txBody>
                  <a:tcPr marL="45720" marR="45720" marT="45720" marB="45720" anchor="t" anchorCtr="0" horzOverflow="overflow">
                    <a:lnB w="25400">
                      <a:solidFill>
                        <a:srgbClr val="000000"/>
                      </a:solidFill>
                      <a:miter lim="400000"/>
                    </a:lnB>
                    <a:solidFill>
                      <a:srgbClr val="2DA2BF"/>
                    </a:solidFill>
                  </a:tcPr>
                </a:tc>
              </a:tr>
              <a:tr h="370840">
                <a:tc>
                  <a:txBody>
                    <a:bodyPr/>
                    <a:lstStyle/>
                    <a:p>
                      <a:pPr algn="l">
                        <a:defRPr sz="1800"/>
                      </a:pPr>
                      <a:r>
                        <a:rPr>
                          <a:latin typeface="Lucida Sans Unicode"/>
                          <a:ea typeface="Lucida Sans Unicode"/>
                          <a:cs typeface="Lucida Sans Unicode"/>
                          <a:sym typeface="Lucida Sans Unicode"/>
                        </a:rPr>
                        <a:t>Kantoren</a:t>
                      </a:r>
                    </a:p>
                  </a:txBody>
                  <a:tcPr marL="45720" marR="45720" marT="45720" marB="45720" anchor="t" anchorCtr="0" horzOverflow="overflow">
                    <a:lnT w="25400">
                      <a:solidFill>
                        <a:srgbClr val="000000"/>
                      </a:solidFill>
                      <a:miter lim="400000"/>
                    </a:lnT>
                    <a:solidFill>
                      <a:srgbClr val="CCDFE8"/>
                    </a:solidFill>
                  </a:tcPr>
                </a:tc>
                <a:tc>
                  <a:txBody>
                    <a:bodyPr/>
                    <a:lstStyle/>
                    <a:p>
                      <a:pPr algn="ctr">
                        <a:defRPr sz="1800"/>
                      </a:pPr>
                      <a:r>
                        <a:rPr>
                          <a:latin typeface="Lucida Sans Unicode"/>
                          <a:ea typeface="Lucida Sans Unicode"/>
                          <a:cs typeface="Lucida Sans Unicode"/>
                          <a:sym typeface="Lucida Sans Unicode"/>
                        </a:rPr>
                        <a:t>60</a:t>
                      </a:r>
                    </a:p>
                  </a:txBody>
                  <a:tcPr marL="45720" marR="45720" marT="45720" marB="45720" anchor="t" anchorCtr="0" horzOverflow="overflow">
                    <a:lnR w="12700">
                      <a:solidFill>
                        <a:srgbClr val="000000"/>
                      </a:solidFill>
                      <a:miter lim="400000"/>
                    </a:lnR>
                    <a:lnT w="25400">
                      <a:solidFill>
                        <a:srgbClr val="000000"/>
                      </a:solidFill>
                      <a:miter lim="400000"/>
                    </a:lnT>
                    <a:solidFill>
                      <a:srgbClr val="CCDFE8"/>
                    </a:solidFill>
                  </a:tcPr>
                </a:tc>
                <a:tc>
                  <a:txBody>
                    <a:bodyPr/>
                    <a:lstStyle/>
                    <a:p>
                      <a:pPr algn="l">
                        <a:defRPr sz="1800"/>
                      </a:pPr>
                      <a:r>
                        <a:rPr>
                          <a:latin typeface="Lucida Sans Unicode"/>
                          <a:ea typeface="Lucida Sans Unicode"/>
                          <a:cs typeface="Lucida Sans Unicode"/>
                          <a:sym typeface="Lucida Sans Unicode"/>
                        </a:rPr>
                        <a:t>Eigen vermogen</a:t>
                      </a:r>
                    </a:p>
                  </a:txBody>
                  <a:tcPr marL="45720" marR="45720" marT="45720" marB="45720" anchor="t" anchorCtr="0" horzOverflow="overflow">
                    <a:lnL w="12700">
                      <a:solidFill>
                        <a:srgbClr val="000000"/>
                      </a:solidFill>
                      <a:miter lim="400000"/>
                    </a:lnL>
                    <a:lnT w="25400">
                      <a:solidFill>
                        <a:srgbClr val="000000"/>
                      </a:solidFill>
                      <a:miter lim="400000"/>
                    </a:lnT>
                    <a:solidFill>
                      <a:srgbClr val="CCDFE8"/>
                    </a:solidFill>
                  </a:tcPr>
                </a:tc>
                <a:tc>
                  <a:txBody>
                    <a:bodyPr/>
                    <a:lstStyle/>
                    <a:p>
                      <a:pPr algn="l">
                        <a:defRPr sz="1800"/>
                      </a:pPr>
                      <a:r>
                        <a:rPr>
                          <a:latin typeface="Lucida Sans Unicode"/>
                          <a:ea typeface="Lucida Sans Unicode"/>
                          <a:cs typeface="Lucida Sans Unicode"/>
                          <a:sym typeface="Lucida Sans Unicode"/>
                        </a:rPr>
                        <a:t>50</a:t>
                      </a:r>
                    </a:p>
                  </a:txBody>
                  <a:tcPr marL="45720" marR="45720" marT="45720" marB="45720" anchor="t" anchorCtr="0" horzOverflow="overflow">
                    <a:lnT w="25400">
                      <a:solidFill>
                        <a:srgbClr val="000000"/>
                      </a:solidFill>
                      <a:miter lim="400000"/>
                    </a:lnT>
                    <a:solidFill>
                      <a:srgbClr val="CCDFE8"/>
                    </a:solidFill>
                  </a:tcPr>
                </a:tc>
              </a:tr>
              <a:tr h="370840">
                <a:tc>
                  <a:txBody>
                    <a:bodyPr/>
                    <a:lstStyle/>
                    <a:p>
                      <a:pPr algn="l">
                        <a:defRPr sz="1800"/>
                      </a:pPr>
                      <a:r>
                        <a:rPr>
                          <a:latin typeface="Lucida Sans Unicode"/>
                          <a:ea typeface="Lucida Sans Unicode"/>
                          <a:cs typeface="Lucida Sans Unicode"/>
                          <a:sym typeface="Lucida Sans Unicode"/>
                        </a:rPr>
                        <a:t>Computers e.d.</a:t>
                      </a:r>
                    </a:p>
                  </a:txBody>
                  <a:tcPr marL="45720" marR="45720" marT="45720" marB="45720" anchor="t" anchorCtr="0" horzOverflow="overflow">
                    <a:solidFill>
                      <a:srgbClr val="E7F0F4"/>
                    </a:solidFill>
                  </a:tcPr>
                </a:tc>
                <a:tc>
                  <a:txBody>
                    <a:bodyPr/>
                    <a:lstStyle/>
                    <a:p>
                      <a:pPr algn="ctr">
                        <a:defRPr sz="1800"/>
                      </a:pPr>
                      <a:r>
                        <a:rPr>
                          <a:latin typeface="Lucida Sans Unicode"/>
                          <a:ea typeface="Lucida Sans Unicode"/>
                          <a:cs typeface="Lucida Sans Unicode"/>
                          <a:sym typeface="Lucida Sans Unicode"/>
                        </a:rPr>
                        <a:t>25</a:t>
                      </a:r>
                    </a:p>
                  </a:txBody>
                  <a:tcPr marL="45720" marR="45720" marT="45720" marB="45720" anchor="t" anchorCtr="0" horzOverflow="overflow">
                    <a:lnR w="12700">
                      <a:solidFill>
                        <a:srgbClr val="000000"/>
                      </a:solidFill>
                      <a:miter lim="400000"/>
                    </a:lnR>
                    <a:solidFill>
                      <a:srgbClr val="E7F0F4"/>
                    </a:solidFill>
                  </a:tcPr>
                </a:tc>
                <a:tc>
                  <a:txBody>
                    <a:bodyPr/>
                    <a:lstStyle/>
                    <a:p>
                      <a:pPr algn="l">
                        <a:defRPr sz="1800"/>
                      </a:pPr>
                      <a:r>
                        <a:rPr>
                          <a:latin typeface="Lucida Sans Unicode"/>
                          <a:ea typeface="Lucida Sans Unicode"/>
                          <a:cs typeface="Lucida Sans Unicode"/>
                          <a:sym typeface="Lucida Sans Unicode"/>
                        </a:rPr>
                        <a:t>Lange termijn leningen</a:t>
                      </a:r>
                    </a:p>
                  </a:txBody>
                  <a:tcPr marL="45720" marR="45720" marT="45720" marB="45720" anchor="t" anchorCtr="0" horzOverflow="overflow">
                    <a:lnL w="12700">
                      <a:solidFill>
                        <a:srgbClr val="000000"/>
                      </a:solidFill>
                      <a:miter lim="400000"/>
                    </a:lnL>
                    <a:solidFill>
                      <a:srgbClr val="E7F0F4"/>
                    </a:solidFill>
                  </a:tcPr>
                </a:tc>
                <a:tc>
                  <a:txBody>
                    <a:bodyPr/>
                    <a:lstStyle/>
                    <a:p>
                      <a:pPr algn="l">
                        <a:defRPr sz="1800"/>
                      </a:pPr>
                      <a:r>
                        <a:rPr>
                          <a:latin typeface="Lucida Sans Unicode"/>
                          <a:ea typeface="Lucida Sans Unicode"/>
                          <a:cs typeface="Lucida Sans Unicode"/>
                          <a:sym typeface="Lucida Sans Unicode"/>
                        </a:rPr>
                        <a:t>55</a:t>
                      </a:r>
                    </a:p>
                  </a:txBody>
                  <a:tcPr marL="45720" marR="45720" marT="45720" marB="45720" anchor="t" anchorCtr="0" horzOverflow="overflow">
                    <a:solidFill>
                      <a:srgbClr val="E7F0F4"/>
                    </a:solidFill>
                  </a:tcPr>
                </a:tc>
              </a:tr>
              <a:tr h="370840">
                <a:tc>
                  <a:txBody>
                    <a:bodyPr/>
                    <a:lstStyle/>
                    <a:p>
                      <a:pPr algn="l">
                        <a:defRPr sz="1800"/>
                      </a:pPr>
                      <a:r>
                        <a:rPr>
                          <a:latin typeface="Lucida Sans Unicode"/>
                          <a:ea typeface="Lucida Sans Unicode"/>
                          <a:cs typeface="Lucida Sans Unicode"/>
                          <a:sym typeface="Lucida Sans Unicode"/>
                        </a:rPr>
                        <a:t>Auto’s</a:t>
                      </a:r>
                    </a:p>
                  </a:txBody>
                  <a:tcPr marL="45720" marR="45720" marT="45720" marB="45720" anchor="t" anchorCtr="0" horzOverflow="overflow">
                    <a:solidFill>
                      <a:srgbClr val="CCDFE8"/>
                    </a:solidFill>
                  </a:tcPr>
                </a:tc>
                <a:tc>
                  <a:txBody>
                    <a:bodyPr/>
                    <a:lstStyle/>
                    <a:p>
                      <a:pPr algn="ctr">
                        <a:defRPr sz="1800"/>
                      </a:pPr>
                      <a:r>
                        <a:rPr>
                          <a:latin typeface="Lucida Sans Unicode"/>
                          <a:ea typeface="Lucida Sans Unicode"/>
                          <a:cs typeface="Lucida Sans Unicode"/>
                          <a:sym typeface="Lucida Sans Unicode"/>
                        </a:rPr>
                        <a:t>10</a:t>
                      </a:r>
                    </a:p>
                  </a:txBody>
                  <a:tcPr marL="45720" marR="45720" marT="45720" marB="45720" anchor="t" anchorCtr="0" horzOverflow="overflow">
                    <a:lnR w="12700">
                      <a:solidFill>
                        <a:srgbClr val="000000"/>
                      </a:solidFill>
                      <a:miter lim="400000"/>
                    </a:lnR>
                    <a:solidFill>
                      <a:srgbClr val="CCDFE8"/>
                    </a:solidFill>
                  </a:tcPr>
                </a:tc>
                <a:tc>
                  <a:txBody>
                    <a:bodyPr/>
                    <a:lstStyle/>
                    <a:p>
                      <a:pPr algn="l">
                        <a:defRPr sz="1800"/>
                      </a:pPr>
                      <a:r>
                        <a:rPr>
                          <a:latin typeface="Lucida Sans Unicode"/>
                          <a:ea typeface="Lucida Sans Unicode"/>
                          <a:cs typeface="Lucida Sans Unicode"/>
                          <a:sym typeface="Lucida Sans Unicode"/>
                        </a:rPr>
                        <a:t>Crediteuren</a:t>
                      </a:r>
                    </a:p>
                  </a:txBody>
                  <a:tcPr marL="45720" marR="45720" marT="45720" marB="45720" anchor="t" anchorCtr="0" horzOverflow="overflow">
                    <a:lnL w="12700">
                      <a:solidFill>
                        <a:srgbClr val="000000"/>
                      </a:solidFill>
                      <a:miter lim="400000"/>
                    </a:lnL>
                    <a:solidFill>
                      <a:srgbClr val="CCDFE8"/>
                    </a:solidFill>
                  </a:tcPr>
                </a:tc>
                <a:tc>
                  <a:txBody>
                    <a:bodyPr/>
                    <a:lstStyle/>
                    <a:p>
                      <a:pPr algn="l">
                        <a:defRPr sz="1800"/>
                      </a:pPr>
                      <a:r>
                        <a:rPr>
                          <a:latin typeface="Lucida Sans Unicode"/>
                          <a:ea typeface="Lucida Sans Unicode"/>
                          <a:cs typeface="Lucida Sans Unicode"/>
                          <a:sym typeface="Lucida Sans Unicode"/>
                        </a:rPr>
                        <a:t>40</a:t>
                      </a:r>
                    </a:p>
                  </a:txBody>
                  <a:tcPr marL="45720" marR="45720" marT="45720" marB="45720" anchor="t" anchorCtr="0" horzOverflow="overflow">
                    <a:solidFill>
                      <a:srgbClr val="CCDFE8"/>
                    </a:solidFill>
                  </a:tcPr>
                </a:tc>
              </a:tr>
              <a:tr h="370840">
                <a:tc>
                  <a:txBody>
                    <a:bodyPr/>
                    <a:lstStyle/>
                    <a:p>
                      <a:pPr algn="l">
                        <a:defRPr sz="1800"/>
                      </a:pPr>
                      <a:r>
                        <a:rPr>
                          <a:latin typeface="Lucida Sans Unicode"/>
                          <a:ea typeface="Lucida Sans Unicode"/>
                          <a:cs typeface="Lucida Sans Unicode"/>
                          <a:sym typeface="Lucida Sans Unicode"/>
                        </a:rPr>
                        <a:t>Voorraden</a:t>
                      </a:r>
                    </a:p>
                  </a:txBody>
                  <a:tcPr marL="45720" marR="45720" marT="45720" marB="45720" anchor="t" anchorCtr="0" horzOverflow="overflow">
                    <a:solidFill>
                      <a:srgbClr val="E7F0F4"/>
                    </a:solidFill>
                  </a:tcPr>
                </a:tc>
                <a:tc>
                  <a:txBody>
                    <a:bodyPr/>
                    <a:lstStyle/>
                    <a:p>
                      <a:pPr algn="ctr">
                        <a:defRPr sz="1800"/>
                      </a:pPr>
                      <a:r>
                        <a:rPr>
                          <a:latin typeface="Lucida Sans Unicode"/>
                          <a:ea typeface="Lucida Sans Unicode"/>
                          <a:cs typeface="Lucida Sans Unicode"/>
                          <a:sym typeface="Lucida Sans Unicode"/>
                        </a:rPr>
                        <a:t>45</a:t>
                      </a:r>
                    </a:p>
                  </a:txBody>
                  <a:tcPr marL="45720" marR="45720" marT="45720" marB="45720" anchor="t" anchorCtr="0" horzOverflow="overflow">
                    <a:lnR w="12700">
                      <a:solidFill>
                        <a:srgbClr val="000000"/>
                      </a:solidFill>
                      <a:miter lim="400000"/>
                    </a:lnR>
                    <a:solidFill>
                      <a:srgbClr val="E7F0F4"/>
                    </a:solidFill>
                  </a:tcPr>
                </a:tc>
                <a:tc>
                  <a:txBody>
                    <a:bodyPr/>
                    <a:lstStyle/>
                    <a:p>
                      <a:pPr algn="l">
                        <a:defRPr sz="1800"/>
                      </a:pPr>
                      <a:r>
                        <a:rPr>
                          <a:latin typeface="Lucida Sans Unicode"/>
                          <a:ea typeface="Lucida Sans Unicode"/>
                          <a:cs typeface="Lucida Sans Unicode"/>
                          <a:sym typeface="Lucida Sans Unicode"/>
                        </a:rPr>
                        <a:t>Bankschuld</a:t>
                      </a:r>
                    </a:p>
                  </a:txBody>
                  <a:tcPr marL="45720" marR="45720" marT="45720" marB="45720" anchor="t" anchorCtr="0" horzOverflow="overflow">
                    <a:lnL w="12700">
                      <a:solidFill>
                        <a:srgbClr val="000000"/>
                      </a:solidFill>
                      <a:miter lim="400000"/>
                    </a:lnL>
                    <a:solidFill>
                      <a:srgbClr val="E7F0F4"/>
                    </a:solidFill>
                  </a:tcPr>
                </a:tc>
                <a:tc>
                  <a:txBody>
                    <a:bodyPr/>
                    <a:lstStyle/>
                    <a:p>
                      <a:pPr algn="l">
                        <a:defRPr sz="1800"/>
                      </a:pPr>
                      <a:r>
                        <a:rPr>
                          <a:latin typeface="Lucida Sans Unicode"/>
                          <a:ea typeface="Lucida Sans Unicode"/>
                          <a:cs typeface="Lucida Sans Unicode"/>
                          <a:sym typeface="Lucida Sans Unicode"/>
                        </a:rPr>
                        <a:t>35</a:t>
                      </a:r>
                    </a:p>
                  </a:txBody>
                  <a:tcPr marL="45720" marR="45720" marT="45720" marB="45720" anchor="t" anchorCtr="0" horzOverflow="overflow">
                    <a:solidFill>
                      <a:srgbClr val="E7F0F4"/>
                    </a:solidFill>
                  </a:tcPr>
                </a:tc>
              </a:tr>
              <a:tr h="370840">
                <a:tc>
                  <a:txBody>
                    <a:bodyPr/>
                    <a:lstStyle/>
                    <a:p>
                      <a:pPr algn="l">
                        <a:defRPr sz="1800"/>
                      </a:pPr>
                      <a:r>
                        <a:rPr>
                          <a:latin typeface="Lucida Sans Unicode"/>
                          <a:ea typeface="Lucida Sans Unicode"/>
                          <a:cs typeface="Lucida Sans Unicode"/>
                          <a:sym typeface="Lucida Sans Unicode"/>
                        </a:rPr>
                        <a:t>Debiteuren</a:t>
                      </a:r>
                    </a:p>
                  </a:txBody>
                  <a:tcPr marL="45720" marR="45720" marT="45720" marB="45720" anchor="t" anchorCtr="0" horzOverflow="overflow">
                    <a:solidFill>
                      <a:srgbClr val="CCDFE8"/>
                    </a:solidFill>
                  </a:tcPr>
                </a:tc>
                <a:tc>
                  <a:txBody>
                    <a:bodyPr/>
                    <a:lstStyle/>
                    <a:p>
                      <a:pPr algn="ctr">
                        <a:defRPr sz="1800"/>
                      </a:pPr>
                      <a:r>
                        <a:rPr>
                          <a:latin typeface="Lucida Sans Unicode"/>
                          <a:ea typeface="Lucida Sans Unicode"/>
                          <a:cs typeface="Lucida Sans Unicode"/>
                          <a:sym typeface="Lucida Sans Unicode"/>
                        </a:rPr>
                        <a:t>55</a:t>
                      </a:r>
                    </a:p>
                  </a:txBody>
                  <a:tcPr marL="45720" marR="45720" marT="45720" marB="45720" anchor="t" anchorCtr="0" horzOverflow="overflow">
                    <a:lnR w="12700">
                      <a:solidFill>
                        <a:srgbClr val="000000"/>
                      </a:solidFill>
                      <a:miter lim="400000"/>
                    </a:lnR>
                    <a:solidFill>
                      <a:srgbClr val="CCDFE8"/>
                    </a:solidFill>
                  </a:tcPr>
                </a:tc>
                <a:tc>
                  <a:txBody>
                    <a:bodyPr/>
                    <a:lstStyle/>
                    <a:p>
                      <a:pPr algn="l">
                        <a:defRPr sz="1800"/>
                      </a:pPr>
                      <a:r>
                        <a:rPr>
                          <a:latin typeface="Lucida Sans Unicode"/>
                          <a:ea typeface="Lucida Sans Unicode"/>
                          <a:cs typeface="Lucida Sans Unicode"/>
                          <a:sym typeface="Lucida Sans Unicode"/>
                        </a:rPr>
                        <a:t>Overige korte termijn schulden</a:t>
                      </a:r>
                    </a:p>
                  </a:txBody>
                  <a:tcPr marL="45720" marR="45720" marT="45720" marB="45720" anchor="t" anchorCtr="0" horzOverflow="overflow">
                    <a:lnL w="12700">
                      <a:solidFill>
                        <a:srgbClr val="000000"/>
                      </a:solidFill>
                      <a:miter lim="400000"/>
                    </a:lnL>
                    <a:solidFill>
                      <a:srgbClr val="CCDFE8"/>
                    </a:solidFill>
                  </a:tcPr>
                </a:tc>
                <a:tc>
                  <a:txBody>
                    <a:bodyPr/>
                    <a:lstStyle/>
                    <a:p>
                      <a:pPr algn="l">
                        <a:defRPr sz="1800"/>
                      </a:pPr>
                      <a:r>
                        <a:rPr>
                          <a:latin typeface="Lucida Sans Unicode"/>
                          <a:ea typeface="Lucida Sans Unicode"/>
                          <a:cs typeface="Lucida Sans Unicode"/>
                          <a:sym typeface="Lucida Sans Unicode"/>
                        </a:rPr>
                        <a:t>30</a:t>
                      </a:r>
                    </a:p>
                  </a:txBody>
                  <a:tcPr marL="45720" marR="45720" marT="45720" marB="45720" anchor="t" anchorCtr="0" horzOverflow="overflow">
                    <a:solidFill>
                      <a:srgbClr val="CCDFE8"/>
                    </a:solidFill>
                  </a:tcPr>
                </a:tc>
              </a:tr>
              <a:tr h="370840">
                <a:tc>
                  <a:txBody>
                    <a:bodyPr/>
                    <a:lstStyle/>
                    <a:p>
                      <a:pPr algn="l">
                        <a:defRPr sz="1800"/>
                      </a:pPr>
                      <a:r>
                        <a:rPr>
                          <a:latin typeface="Lucida Sans Unicode"/>
                          <a:ea typeface="Lucida Sans Unicode"/>
                          <a:cs typeface="Lucida Sans Unicode"/>
                          <a:sym typeface="Lucida Sans Unicode"/>
                        </a:rPr>
                        <a:t>Liquide middelen</a:t>
                      </a:r>
                    </a:p>
                  </a:txBody>
                  <a:tcPr marL="45720" marR="45720" marT="45720" marB="45720" anchor="t" anchorCtr="0" horzOverflow="overflow">
                    <a:solidFill>
                      <a:srgbClr val="E7F0F4"/>
                    </a:solidFill>
                  </a:tcPr>
                </a:tc>
                <a:tc>
                  <a:txBody>
                    <a:bodyPr/>
                    <a:lstStyle/>
                    <a:p>
                      <a:pPr algn="ctr">
                        <a:defRPr sz="1800"/>
                      </a:pPr>
                      <a:r>
                        <a:rPr>
                          <a:latin typeface="Lucida Sans Unicode"/>
                          <a:ea typeface="Lucida Sans Unicode"/>
                          <a:cs typeface="Lucida Sans Unicode"/>
                          <a:sym typeface="Lucida Sans Unicode"/>
                        </a:rPr>
                        <a:t>15</a:t>
                      </a:r>
                    </a:p>
                  </a:txBody>
                  <a:tcPr marL="45720" marR="45720" marT="45720" marB="45720" anchor="t" anchorCtr="0" horzOverflow="overflow">
                    <a:lnR w="12700">
                      <a:solidFill>
                        <a:srgbClr val="000000"/>
                      </a:solidFill>
                      <a:miter lim="400000"/>
                    </a:lnR>
                    <a:solidFill>
                      <a:srgbClr val="E7F0F4"/>
                    </a:solidFill>
                  </a:tcPr>
                </a:tc>
                <a:tc>
                  <a:txBody>
                    <a:bodyPr/>
                    <a:lstStyle/>
                    <a:p>
                      <a:pPr algn="l">
                        <a:defRPr sz="1800">
                          <a:latin typeface="Lucida Sans Unicode"/>
                          <a:ea typeface="Lucida Sans Unicode"/>
                          <a:cs typeface="Lucida Sans Unicode"/>
                          <a:sym typeface="Lucida Sans Unicode"/>
                        </a:defRPr>
                      </a:pPr>
                    </a:p>
                  </a:txBody>
                  <a:tcPr marL="45720" marR="45720" marT="45720" marB="45720" anchor="t" anchorCtr="0" horzOverflow="overflow">
                    <a:lnL w="12700">
                      <a:solidFill>
                        <a:srgbClr val="000000"/>
                      </a:solidFill>
                      <a:miter lim="400000"/>
                    </a:lnL>
                    <a:solidFill>
                      <a:srgbClr val="E7F0F4"/>
                    </a:solidFill>
                  </a:tcPr>
                </a:tc>
                <a:tc>
                  <a:txBody>
                    <a:bodyPr/>
                    <a:lstStyle/>
                    <a:p>
                      <a:pPr algn="l">
                        <a:defRPr sz="1800">
                          <a:latin typeface="Lucida Sans Unicode"/>
                          <a:ea typeface="Lucida Sans Unicode"/>
                          <a:cs typeface="Lucida Sans Unicode"/>
                          <a:sym typeface="Lucida Sans Unicode"/>
                        </a:defRPr>
                      </a:pPr>
                    </a:p>
                  </a:txBody>
                  <a:tcPr marL="45720" marR="45720" marT="45720" marB="45720" anchor="t" anchorCtr="0" horzOverflow="overflow">
                    <a:solidFill>
                      <a:srgbClr val="E7F0F4"/>
                    </a:solidFill>
                  </a:tcPr>
                </a:tc>
              </a:tr>
              <a:tr h="370840">
                <a:tc>
                  <a:txBody>
                    <a:bodyPr/>
                    <a:lstStyle/>
                    <a:p>
                      <a:pPr algn="l">
                        <a:defRPr sz="1800"/>
                      </a:pPr>
                      <a:r>
                        <a:rPr b="1">
                          <a:latin typeface="Lucida Sans Unicode"/>
                          <a:ea typeface="Lucida Sans Unicode"/>
                          <a:cs typeface="Lucida Sans Unicode"/>
                          <a:sym typeface="Lucida Sans Unicode"/>
                        </a:rPr>
                        <a:t>Totaal</a:t>
                      </a:r>
                    </a:p>
                  </a:txBody>
                  <a:tcPr marL="45720" marR="45720" marT="45720" marB="45720" anchor="t" anchorCtr="0" horzOverflow="overflow">
                    <a:solidFill>
                      <a:srgbClr val="CCDFE8"/>
                    </a:solidFill>
                  </a:tcPr>
                </a:tc>
                <a:tc>
                  <a:txBody>
                    <a:bodyPr/>
                    <a:lstStyle/>
                    <a:p>
                      <a:pPr algn="l">
                        <a:defRPr sz="1800"/>
                      </a:pPr>
                      <a:r>
                        <a:rPr b="1">
                          <a:latin typeface="Lucida Sans Unicode"/>
                          <a:ea typeface="Lucida Sans Unicode"/>
                          <a:cs typeface="Lucida Sans Unicode"/>
                          <a:sym typeface="Lucida Sans Unicode"/>
                        </a:rPr>
                        <a:t>€ 210</a:t>
                      </a:r>
                    </a:p>
                  </a:txBody>
                  <a:tcPr marL="45720" marR="45720" marT="45720" marB="45720" anchor="t" anchorCtr="0" horzOverflow="overflow">
                    <a:lnR w="12700">
                      <a:solidFill>
                        <a:srgbClr val="000000"/>
                      </a:solidFill>
                      <a:miter lim="400000"/>
                    </a:lnR>
                    <a:solidFill>
                      <a:srgbClr val="CCDFE8"/>
                    </a:solidFill>
                  </a:tcPr>
                </a:tc>
                <a:tc>
                  <a:txBody>
                    <a:bodyPr/>
                    <a:lstStyle/>
                    <a:p>
                      <a:pPr algn="l">
                        <a:defRPr sz="1800"/>
                      </a:pPr>
                      <a:r>
                        <a:rPr b="1">
                          <a:latin typeface="Lucida Sans Unicode"/>
                          <a:ea typeface="Lucida Sans Unicode"/>
                          <a:cs typeface="Lucida Sans Unicode"/>
                          <a:sym typeface="Lucida Sans Unicode"/>
                        </a:rPr>
                        <a:t>Totaal</a:t>
                      </a:r>
                    </a:p>
                  </a:txBody>
                  <a:tcPr marL="45720" marR="45720" marT="45720" marB="45720" anchor="t" anchorCtr="0" horzOverflow="overflow">
                    <a:lnL w="12700">
                      <a:solidFill>
                        <a:srgbClr val="000000"/>
                      </a:solidFill>
                      <a:miter lim="400000"/>
                    </a:lnL>
                    <a:solidFill>
                      <a:srgbClr val="CCDFE8"/>
                    </a:solidFill>
                  </a:tcPr>
                </a:tc>
                <a:tc>
                  <a:txBody>
                    <a:bodyPr/>
                    <a:lstStyle/>
                    <a:p>
                      <a:pPr algn="l">
                        <a:defRPr sz="1800"/>
                      </a:pPr>
                      <a:r>
                        <a:rPr b="1">
                          <a:latin typeface="Lucida Sans Unicode"/>
                          <a:ea typeface="Lucida Sans Unicode"/>
                          <a:cs typeface="Lucida Sans Unicode"/>
                          <a:sym typeface="Lucida Sans Unicode"/>
                        </a:rPr>
                        <a:t>€ 210</a:t>
                      </a:r>
                    </a:p>
                  </a:txBody>
                  <a:tcPr marL="45720" marR="45720" marT="45720" marB="45720" anchor="t" anchorCtr="0" horzOverflow="overflow">
                    <a:solidFill>
                      <a:srgbClr val="CCDFE8"/>
                    </a:solidFill>
                  </a:tcPr>
                </a:tc>
              </a:tr>
            </a:tbl>
          </a:graphicData>
        </a:graphic>
      </p:graphicFrame>
      <p:sp>
        <p:nvSpPr>
          <p:cNvPr id="226" name="Balans (in € miljoenen)"/>
          <p:cNvSpPr txBox="1"/>
          <p:nvPr/>
        </p:nvSpPr>
        <p:spPr>
          <a:xfrm>
            <a:off x="4230825" y="1332230"/>
            <a:ext cx="2845886" cy="3995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Euphemia UCAS"/>
                <a:ea typeface="Euphemia UCAS"/>
                <a:cs typeface="Euphemia UCAS"/>
                <a:sym typeface="Euphemia UCAS"/>
              </a:defRPr>
            </a:lvl1pPr>
          </a:lstStyle>
          <a:p>
            <a:pPr/>
            <a:r>
              <a:t>Balans (in € miljoenen)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Een les waarin off-balance sheet risico’s"/>
          <p:cNvSpPr txBox="1"/>
          <p:nvPr>
            <p:ph type="body" sz="half" idx="1"/>
          </p:nvPr>
        </p:nvSpPr>
        <p:spPr>
          <a:xfrm>
            <a:off x="790002" y="2284410"/>
            <a:ext cx="10860546" cy="2155546"/>
          </a:xfrm>
          <a:prstGeom prst="rect">
            <a:avLst/>
          </a:prstGeom>
        </p:spPr>
        <p:txBody>
          <a:bodyPr lIns="45719" tIns="45719" rIns="45719" bIns="45719"/>
          <a:lstStyle/>
          <a:p>
            <a:pPr marL="0" indent="0" defTabSz="813816">
              <a:lnSpc>
                <a:spcPct val="100000"/>
              </a:lnSpc>
              <a:spcBef>
                <a:spcPts val="800"/>
              </a:spcBef>
              <a:buSzTx/>
              <a:buFontTx/>
              <a:buNone/>
              <a:defRPr sz="2492">
                <a:latin typeface="Euphemia UCAS"/>
                <a:ea typeface="Euphemia UCAS"/>
                <a:cs typeface="Euphemia UCAS"/>
                <a:sym typeface="Euphemia UCAS"/>
              </a:defRPr>
            </a:pPr>
            <a:r>
              <a:t>Wat is off-balance sheet financiering?</a:t>
            </a:r>
          </a:p>
          <a:p>
            <a:pPr marL="0" indent="0" defTabSz="813816">
              <a:lnSpc>
                <a:spcPct val="100000"/>
              </a:lnSpc>
              <a:spcBef>
                <a:spcPts val="800"/>
              </a:spcBef>
              <a:buSzTx/>
              <a:buFontTx/>
              <a:buNone/>
              <a:defRPr sz="2492">
                <a:latin typeface="Euphemia UCAS"/>
                <a:ea typeface="Euphemia UCAS"/>
                <a:cs typeface="Euphemia UCAS"/>
                <a:sym typeface="Euphemia UCAS"/>
              </a:defRPr>
            </a:pPr>
            <a:r>
              <a:t>Waarom passen organisaties off-balance financiering toe?</a:t>
            </a:r>
          </a:p>
          <a:p>
            <a:pPr marL="0" indent="0" defTabSz="813816">
              <a:lnSpc>
                <a:spcPct val="100000"/>
              </a:lnSpc>
              <a:spcBef>
                <a:spcPts val="800"/>
              </a:spcBef>
              <a:buSzTx/>
              <a:buFontTx/>
              <a:buNone/>
              <a:defRPr sz="2492">
                <a:latin typeface="Euphemia UCAS"/>
                <a:ea typeface="Euphemia UCAS"/>
                <a:cs typeface="Euphemia UCAS"/>
                <a:sym typeface="Euphemia UCAS"/>
              </a:defRPr>
            </a:pPr>
            <a:r>
              <a:t>Wat zijn de risico’s van off-balance sheet financiering?</a:t>
            </a:r>
          </a:p>
          <a:p>
            <a:pPr marL="0" indent="0" defTabSz="813816">
              <a:lnSpc>
                <a:spcPct val="100000"/>
              </a:lnSpc>
              <a:spcBef>
                <a:spcPts val="800"/>
              </a:spcBef>
              <a:buSzTx/>
              <a:buFontTx/>
              <a:buNone/>
              <a:defRPr sz="2492">
                <a:latin typeface="Euphemia UCAS"/>
                <a:ea typeface="Euphemia UCAS"/>
                <a:cs typeface="Euphemia UCAS"/>
                <a:sym typeface="Euphemia UCAS"/>
              </a:defRPr>
            </a:pPr>
            <a:r>
              <a:t>Hoe behandel je off-balance sheet financiering in je klas?</a:t>
            </a:r>
          </a:p>
        </p:txBody>
      </p:sp>
      <p:sp>
        <p:nvSpPr>
          <p:cNvPr id="151" name="Vragen voor deze workshop"/>
          <p:cNvSpPr txBox="1"/>
          <p:nvPr/>
        </p:nvSpPr>
        <p:spPr>
          <a:xfrm>
            <a:off x="838200" y="826882"/>
            <a:ext cx="105156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3500">
                <a:latin typeface="Calibri Light"/>
                <a:ea typeface="Calibri Light"/>
                <a:cs typeface="Calibri Light"/>
                <a:sym typeface="Calibri Light"/>
              </a:defRPr>
            </a:lvl1pPr>
          </a:lstStyle>
          <a:p>
            <a:pPr/>
            <a:r>
              <a:t>Vragen voor deze workshop</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53" name="Tabel"/>
          <p:cNvGraphicFramePr/>
          <p:nvPr/>
        </p:nvGraphicFramePr>
        <p:xfrm>
          <a:off x="455283" y="1126269"/>
          <a:ext cx="5485947" cy="393257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07460"/>
                <a:gridCol w="1256944"/>
                <a:gridCol w="3821542"/>
              </a:tblGrid>
              <a:tr h="438566">
                <a:tc>
                  <a:txBody>
                    <a:bodyPr/>
                    <a:lstStyle/>
                    <a:p>
                      <a:pPr algn="l">
                        <a:defRPr sz="21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1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1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1421142">
                <a:tc>
                  <a:txBody>
                    <a:bodyPr/>
                    <a:lstStyle/>
                    <a:p>
                      <a:pPr algn="l">
                        <a:defRPr sz="1800"/>
                      </a:pPr>
                      <a:r>
                        <a:rPr sz="2100">
                          <a:latin typeface="Euphemia UCAS"/>
                          <a:ea typeface="Euphemia UCAS"/>
                          <a:cs typeface="Euphemia UCAS"/>
                          <a:sym typeface="Euphemia UCAS"/>
                        </a:rPr>
                        <a:t>1</a:t>
                      </a:r>
                    </a:p>
                  </a:txBody>
                  <a:tcPr marL="45720" marR="45720" marT="45720" marB="45720" anchor="t" anchorCtr="0" horzOverflow="overflow">
                    <a:solidFill>
                      <a:srgbClr val="CCDFE8"/>
                    </a:solidFill>
                  </a:tcPr>
                </a:tc>
                <a:tc>
                  <a:txBody>
                    <a:bodyPr/>
                    <a:lstStyle/>
                    <a:p>
                      <a:pPr algn="l">
                        <a:defRPr sz="1800"/>
                      </a:pPr>
                      <a:r>
                        <a:rPr sz="2100">
                          <a:latin typeface="Euphemia UCAS"/>
                          <a:ea typeface="Euphemia UCAS"/>
                          <a:cs typeface="Euphemia UCAS"/>
                          <a:sym typeface="Euphemia UCAS"/>
                        </a:rPr>
                        <a:t>Wat</a:t>
                      </a:r>
                    </a:p>
                  </a:txBody>
                  <a:tcPr marL="45720" marR="45720" marT="45720" marB="45720" anchor="t" anchorCtr="0" horzOverflow="overflow">
                    <a:solidFill>
                      <a:srgbClr val="CCDFE8"/>
                    </a:solidFill>
                  </a:tcPr>
                </a:tc>
                <a:tc>
                  <a:txBody>
                    <a:bodyPr/>
                    <a:lstStyle/>
                    <a:p>
                      <a:pPr marL="280736" indent="-280736" algn="l">
                        <a:spcBef>
                          <a:spcPts val="1000"/>
                        </a:spcBef>
                        <a:buSzPct val="100000"/>
                        <a:buAutoNum type="arabicPeriod" startAt="1"/>
                        <a:tabLst>
                          <a:tab pos="711200" algn="l"/>
                        </a:tabLst>
                        <a:defRPr sz="2100">
                          <a:latin typeface="Euphemia UCAS"/>
                          <a:ea typeface="Euphemia UCAS"/>
                          <a:cs typeface="Euphemia UCAS"/>
                          <a:sym typeface="Euphemia UCAS"/>
                        </a:defRPr>
                      </a:pPr>
                      <a:r>
                        <a:t>Vertel je buurvrouw/man in 30 seconden waar je aan denkt bij off-balance financiering. De één vertelt, de ander luistert. </a:t>
                      </a:r>
                    </a:p>
                    <a:p>
                      <a:pPr marL="280736" indent="-280736" algn="l">
                        <a:spcBef>
                          <a:spcPts val="1000"/>
                        </a:spcBef>
                        <a:buSzPct val="100000"/>
                        <a:buAutoNum type="arabicPeriod" startAt="1"/>
                        <a:tabLst>
                          <a:tab pos="711200" algn="l"/>
                        </a:tabLst>
                        <a:defRPr sz="2100">
                          <a:latin typeface="Euphemia UCAS"/>
                          <a:ea typeface="Euphemia UCAS"/>
                          <a:cs typeface="Euphemia UCAS"/>
                          <a:sym typeface="Euphemia UCAS"/>
                        </a:defRPr>
                      </a:pPr>
                      <a:r>
                        <a:t>Daarna krijgt de ander 30 seconden.</a:t>
                      </a:r>
                    </a:p>
                  </a:txBody>
                  <a:tcPr marL="45720" marR="45720" marT="45720" marB="45720" anchor="t" anchorCtr="0" horzOverflow="overflow">
                    <a:solidFill>
                      <a:srgbClr val="CCDFE8"/>
                    </a:solidFill>
                  </a:tcPr>
                </a:tc>
              </a:tr>
              <a:tr h="404320">
                <a:tc>
                  <a:txBody>
                    <a:bodyPr/>
                    <a:lstStyle/>
                    <a:p>
                      <a:pPr algn="l">
                        <a:defRPr sz="1800"/>
                      </a:pPr>
                      <a:r>
                        <a:rPr sz="2100">
                          <a:latin typeface="Euphemia UCAS"/>
                          <a:ea typeface="Euphemia UCAS"/>
                          <a:cs typeface="Euphemia UCAS"/>
                          <a:sym typeface="Euphemia UCAS"/>
                        </a:rPr>
                        <a:t>2</a:t>
                      </a:r>
                    </a:p>
                  </a:txBody>
                  <a:tcPr marL="45720" marR="45720" marT="45720" marB="45720" anchor="t" anchorCtr="0" horzOverflow="overflow">
                    <a:solidFill>
                      <a:srgbClr val="E7F0F4"/>
                    </a:solidFill>
                  </a:tcPr>
                </a:tc>
                <a:tc>
                  <a:txBody>
                    <a:bodyPr/>
                    <a:lstStyle/>
                    <a:p>
                      <a:pPr algn="l">
                        <a:defRPr sz="1800"/>
                      </a:pPr>
                      <a:r>
                        <a:rPr sz="2100">
                          <a:latin typeface="Euphemia UCAS"/>
                          <a:ea typeface="Euphemia UCAS"/>
                          <a:cs typeface="Euphemia UCAS"/>
                          <a:sym typeface="Euphemia UCAS"/>
                        </a:rPr>
                        <a:t>Hoe</a:t>
                      </a:r>
                    </a:p>
                  </a:txBody>
                  <a:tcPr marL="45720" marR="45720" marT="45720" marB="45720" anchor="t" anchorCtr="0" horzOverflow="overflow">
                    <a:solidFill>
                      <a:srgbClr val="E7F0F4"/>
                    </a:solidFill>
                  </a:tcPr>
                </a:tc>
                <a:tc>
                  <a:txBody>
                    <a:bodyPr/>
                    <a:lstStyle/>
                    <a:p>
                      <a:pPr algn="l">
                        <a:defRPr sz="1800"/>
                      </a:pPr>
                      <a:r>
                        <a:rPr sz="2100">
                          <a:latin typeface="Euphemia UCAS"/>
                          <a:ea typeface="Euphemia UCAS"/>
                          <a:cs typeface="Euphemia UCAS"/>
                          <a:sym typeface="Euphemia UCAS"/>
                        </a:rPr>
                        <a:t>Met je buurman</a:t>
                      </a:r>
                    </a:p>
                  </a:txBody>
                  <a:tcPr marL="45720" marR="45720" marT="45720" marB="45720" anchor="t" anchorCtr="0" horzOverflow="overflow">
                    <a:solidFill>
                      <a:srgbClr val="E7F0F4"/>
                    </a:solidFill>
                  </a:tcPr>
                </a:tc>
              </a:tr>
              <a:tr h="423014">
                <a:tc>
                  <a:txBody>
                    <a:bodyPr/>
                    <a:lstStyle/>
                    <a:p>
                      <a:pPr algn="l">
                        <a:defRPr sz="1800"/>
                      </a:pPr>
                      <a:r>
                        <a:rPr sz="2100">
                          <a:latin typeface="Euphemia UCAS"/>
                          <a:ea typeface="Euphemia UCAS"/>
                          <a:cs typeface="Euphemia UCAS"/>
                          <a:sym typeface="Euphemia UCAS"/>
                        </a:rPr>
                        <a:t>3</a:t>
                      </a:r>
                    </a:p>
                  </a:txBody>
                  <a:tcPr marL="45720" marR="45720" marT="45720" marB="45720" anchor="t" anchorCtr="0" horzOverflow="overflow">
                    <a:solidFill>
                      <a:srgbClr val="CCDFE8"/>
                    </a:solidFill>
                  </a:tcPr>
                </a:tc>
                <a:tc>
                  <a:txBody>
                    <a:bodyPr/>
                    <a:lstStyle/>
                    <a:p>
                      <a:pPr algn="l">
                        <a:defRPr sz="1800"/>
                      </a:pPr>
                      <a:r>
                        <a:rPr sz="2100">
                          <a:latin typeface="Euphemia UCAS"/>
                          <a:ea typeface="Euphemia UCAS"/>
                          <a:cs typeface="Euphemia UCAS"/>
                          <a:sym typeface="Euphemia UCAS"/>
                        </a:rPr>
                        <a:t>Hulp</a:t>
                      </a:r>
                    </a:p>
                  </a:txBody>
                  <a:tcPr marL="45720" marR="45720" marT="45720" marB="45720" anchor="t" anchorCtr="0" horzOverflow="overflow">
                    <a:solidFill>
                      <a:srgbClr val="CCDFE8"/>
                    </a:solidFill>
                  </a:tcPr>
                </a:tc>
                <a:tc>
                  <a:txBody>
                    <a:bodyPr/>
                    <a:lstStyle/>
                    <a:p>
                      <a:pPr algn="l">
                        <a:defRPr sz="1800"/>
                      </a:pPr>
                      <a:r>
                        <a:rPr sz="2100">
                          <a:latin typeface="Euphemia UCAS"/>
                          <a:ea typeface="Euphemia UCAS"/>
                          <a:cs typeface="Euphemia UCAS"/>
                          <a:sym typeface="Euphemia UCAS"/>
                        </a:rPr>
                        <a:t>Geen</a:t>
                      </a:r>
                    </a:p>
                  </a:txBody>
                  <a:tcPr marL="45720" marR="45720" marT="45720" marB="45720" anchor="t" anchorCtr="0" horzOverflow="overflow">
                    <a:solidFill>
                      <a:srgbClr val="CCDFE8"/>
                    </a:solidFill>
                  </a:tcPr>
                </a:tc>
              </a:tr>
              <a:tr h="436896">
                <a:tc>
                  <a:txBody>
                    <a:bodyPr/>
                    <a:lstStyle/>
                    <a:p>
                      <a:pPr algn="l">
                        <a:defRPr sz="1800"/>
                      </a:pPr>
                      <a:r>
                        <a:rPr sz="2100">
                          <a:latin typeface="Euphemia UCAS"/>
                          <a:ea typeface="Euphemia UCAS"/>
                          <a:cs typeface="Euphemia UCAS"/>
                          <a:sym typeface="Euphemia UCAS"/>
                        </a:rPr>
                        <a:t>4</a:t>
                      </a:r>
                    </a:p>
                  </a:txBody>
                  <a:tcPr marL="45720" marR="45720" marT="45720" marB="45720" anchor="t" anchorCtr="0" horzOverflow="overflow">
                    <a:solidFill>
                      <a:srgbClr val="E7F0F4"/>
                    </a:solidFill>
                  </a:tcPr>
                </a:tc>
                <a:tc>
                  <a:txBody>
                    <a:bodyPr/>
                    <a:lstStyle/>
                    <a:p>
                      <a:pPr algn="l">
                        <a:defRPr sz="1800"/>
                      </a:pPr>
                      <a:r>
                        <a:rPr sz="2100">
                          <a:latin typeface="Euphemia UCAS"/>
                          <a:ea typeface="Euphemia UCAS"/>
                          <a:cs typeface="Euphemia UCAS"/>
                          <a:sym typeface="Euphemia UCAS"/>
                        </a:rPr>
                        <a:t>Tijd</a:t>
                      </a:r>
                    </a:p>
                  </a:txBody>
                  <a:tcPr marL="45720" marR="45720" marT="45720" marB="45720" anchor="t" anchorCtr="0" horzOverflow="overflow">
                    <a:solidFill>
                      <a:srgbClr val="E7F0F4"/>
                    </a:solidFill>
                  </a:tcPr>
                </a:tc>
                <a:tc>
                  <a:txBody>
                    <a:bodyPr/>
                    <a:lstStyle/>
                    <a:p>
                      <a:pPr algn="l">
                        <a:defRPr sz="1800"/>
                      </a:pPr>
                      <a:r>
                        <a:rPr sz="2100">
                          <a:latin typeface="Euphemia UCAS"/>
                          <a:ea typeface="Euphemia UCAS"/>
                          <a:cs typeface="Euphemia UCAS"/>
                          <a:sym typeface="Euphemia UCAS"/>
                        </a:rPr>
                        <a:t>2x 30 seconden</a:t>
                      </a:r>
                    </a:p>
                  </a:txBody>
                  <a:tcPr marL="45720" marR="45720" marT="45720" marB="45720" anchor="t" anchorCtr="0" horzOverflow="overflow">
                    <a:solidFill>
                      <a:srgbClr val="E7F0F4"/>
                    </a:solidFill>
                  </a:tcPr>
                </a:tc>
              </a:tr>
              <a:tr h="404320">
                <a:tc>
                  <a:txBody>
                    <a:bodyPr/>
                    <a:lstStyle/>
                    <a:p>
                      <a:pPr algn="l">
                        <a:defRPr sz="1800"/>
                      </a:pPr>
                      <a:r>
                        <a:rPr sz="2100">
                          <a:latin typeface="Euphemia UCAS"/>
                          <a:ea typeface="Euphemia UCAS"/>
                          <a:cs typeface="Euphemia UCAS"/>
                          <a:sym typeface="Euphemia UCAS"/>
                        </a:rPr>
                        <a:t>5</a:t>
                      </a:r>
                    </a:p>
                  </a:txBody>
                  <a:tcPr marL="45720" marR="45720" marT="45720" marB="45720" anchor="t" anchorCtr="0" horzOverflow="overflow">
                    <a:solidFill>
                      <a:srgbClr val="CCDFE8"/>
                    </a:solidFill>
                  </a:tcPr>
                </a:tc>
                <a:tc>
                  <a:txBody>
                    <a:bodyPr/>
                    <a:lstStyle/>
                    <a:p>
                      <a:pPr algn="l">
                        <a:defRPr sz="1800"/>
                      </a:pPr>
                      <a:r>
                        <a:rPr sz="2100">
                          <a:latin typeface="Euphemia UCAS"/>
                          <a:ea typeface="Euphemia UCAS"/>
                          <a:cs typeface="Euphemia UCAS"/>
                          <a:sym typeface="Euphemia UCAS"/>
                        </a:rPr>
                        <a:t>Uitkomst</a:t>
                      </a:r>
                    </a:p>
                  </a:txBody>
                  <a:tcPr marL="45720" marR="45720" marT="45720" marB="45720" anchor="t" anchorCtr="0" horzOverflow="overflow">
                    <a:solidFill>
                      <a:srgbClr val="CCDFE8"/>
                    </a:solidFill>
                  </a:tcPr>
                </a:tc>
                <a:tc>
                  <a:txBody>
                    <a:bodyPr/>
                    <a:lstStyle/>
                    <a:p>
                      <a:pPr algn="l">
                        <a:defRPr sz="1800"/>
                      </a:pPr>
                      <a:r>
                        <a:rPr sz="2100">
                          <a:latin typeface="Euphemia UCAS"/>
                          <a:ea typeface="Euphemia UCAS"/>
                          <a:cs typeface="Euphemia UCAS"/>
                          <a:sym typeface="Euphemia UCAS"/>
                        </a:rPr>
                        <a:t>Wordt plenair besproken</a:t>
                      </a:r>
                    </a:p>
                  </a:txBody>
                  <a:tcPr marL="45720" marR="45720" marT="45720" marB="45720" anchor="t" anchorCtr="0" horzOverflow="overflow">
                    <a:solidFill>
                      <a:srgbClr val="CCDFE8"/>
                    </a:solidFill>
                  </a:tcPr>
                </a:tc>
              </a:tr>
              <a:tr h="404320">
                <a:tc>
                  <a:txBody>
                    <a:bodyPr/>
                    <a:lstStyle/>
                    <a:p>
                      <a:pPr algn="l">
                        <a:defRPr sz="1800"/>
                      </a:pPr>
                      <a:r>
                        <a:rPr sz="2100">
                          <a:latin typeface="Euphemia UCAS"/>
                          <a:ea typeface="Euphemia UCAS"/>
                          <a:cs typeface="Euphemia UCAS"/>
                          <a:sym typeface="Euphemia UCAS"/>
                        </a:rPr>
                        <a:t>6</a:t>
                      </a:r>
                    </a:p>
                  </a:txBody>
                  <a:tcPr marL="45720" marR="45720" marT="45720" marB="45720" anchor="t" anchorCtr="0" horzOverflow="overflow">
                    <a:solidFill>
                      <a:srgbClr val="E7F0F4"/>
                    </a:solidFill>
                  </a:tcPr>
                </a:tc>
                <a:tc>
                  <a:txBody>
                    <a:bodyPr/>
                    <a:lstStyle/>
                    <a:p>
                      <a:pPr algn="l">
                        <a:defRPr sz="1800"/>
                      </a:pPr>
                      <a:r>
                        <a:rPr sz="2100">
                          <a:latin typeface="Euphemia UCAS"/>
                          <a:ea typeface="Euphemia UCAS"/>
                          <a:cs typeface="Euphemia UCAS"/>
                          <a:sym typeface="Euphemia UCAS"/>
                        </a:rPr>
                        <a:t>Klaar</a:t>
                      </a:r>
                    </a:p>
                  </a:txBody>
                  <a:tcPr marL="45720" marR="45720" marT="45720" marB="45720" anchor="t" anchorCtr="0" horzOverflow="overflow">
                    <a:solidFill>
                      <a:srgbClr val="E7F0F4"/>
                    </a:solidFill>
                  </a:tcPr>
                </a:tc>
                <a:tc>
                  <a:txBody>
                    <a:bodyPr/>
                    <a:lstStyle/>
                    <a:p>
                      <a:pPr algn="l">
                        <a:defRPr sz="1800"/>
                      </a:pPr>
                      <a:r>
                        <a:rPr sz="2100">
                          <a:latin typeface="Euphemia UCAS"/>
                          <a:ea typeface="Euphemia UCAS"/>
                          <a:cs typeface="Euphemia UCAS"/>
                          <a:sym typeface="Euphemia UCAS"/>
                        </a:rPr>
                        <a:t>Wacht even</a:t>
                      </a:r>
                    </a:p>
                  </a:txBody>
                  <a:tcPr marL="45720" marR="45720" marT="45720" marB="45720" anchor="t" anchorCtr="0" horzOverflow="overflow">
                    <a:solidFill>
                      <a:srgbClr val="E7F0F4"/>
                    </a:solidFill>
                  </a:tcPr>
                </a:tc>
              </a:tr>
            </a:tbl>
          </a:graphicData>
        </a:graphic>
      </p:graphicFrame>
      <p:pic>
        <p:nvPicPr>
          <p:cNvPr id="154" name="Schermafbeelding 2018-04-03 om 08.24.51.png" descr="Schermafbeelding 2018-04-03 om 08.24.51.png"/>
          <p:cNvPicPr>
            <a:picLocks noChangeAspect="1"/>
          </p:cNvPicPr>
          <p:nvPr/>
        </p:nvPicPr>
        <p:blipFill>
          <a:blip r:embed="rId2">
            <a:extLst/>
          </a:blip>
          <a:stretch>
            <a:fillRect/>
          </a:stretch>
        </p:blipFill>
        <p:spPr>
          <a:xfrm>
            <a:off x="7722990" y="988733"/>
            <a:ext cx="3791280" cy="3281342"/>
          </a:xfrm>
          <a:prstGeom prst="rect">
            <a:avLst/>
          </a:prstGeom>
          <a:ln w="12700">
            <a:miter lim="400000"/>
          </a:ln>
        </p:spPr>
      </p:pic>
      <p:pic>
        <p:nvPicPr>
          <p:cNvPr id="155" name="filmpje timer  1 minuut.m4v" descr="filmpje timer  1 minuut.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172624" y="4307428"/>
            <a:ext cx="3404800" cy="2553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4633331" fill="hold"/>
                                        <p:tgtEl>
                                          <p:spTgt spid="15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Casus"/>
          <p:cNvSpPr txBox="1"/>
          <p:nvPr>
            <p:ph type="title"/>
          </p:nvPr>
        </p:nvSpPr>
        <p:spPr>
          <a:xfrm>
            <a:off x="531638" y="-148473"/>
            <a:ext cx="11128724" cy="1080939"/>
          </a:xfrm>
          <a:prstGeom prst="rect">
            <a:avLst/>
          </a:prstGeom>
        </p:spPr>
        <p:txBody>
          <a:bodyPr/>
          <a:lstStyle>
            <a:lvl1pPr>
              <a:defRPr b="1" sz="4800">
                <a:solidFill>
                  <a:srgbClr val="FFFFFF"/>
                </a:solidFill>
                <a:latin typeface="Trebuchet MS"/>
                <a:ea typeface="Trebuchet MS"/>
                <a:cs typeface="Trebuchet MS"/>
                <a:sym typeface="Trebuchet MS"/>
              </a:defRPr>
            </a:lvl1pPr>
          </a:lstStyle>
          <a:p>
            <a:pPr/>
            <a:r>
              <a:t>Casus</a:t>
            </a:r>
          </a:p>
        </p:txBody>
      </p:sp>
      <p:sp>
        <p:nvSpPr>
          <p:cNvPr id="158" name="Je bent sinds kort Controller bij een onderneming in virtual reality oplossingen. Je directeur, de CEO, wil op korte termijn een concurrent in de Verenigd Koninkrijk overnemen om schaalgrootte te creëren en de groeidoelstellingen voor de komende jaren te kunnen realiseren. Om deze concurrent over te kunnen nemen moet een overnameprijs van € 125 miljoen worden betaald (pond xx).…"/>
          <p:cNvSpPr txBox="1"/>
          <p:nvPr/>
        </p:nvSpPr>
        <p:spPr>
          <a:xfrm>
            <a:off x="350211" y="1353242"/>
            <a:ext cx="11491578" cy="388997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200">
                <a:latin typeface="Euphemia UCAS"/>
                <a:ea typeface="Euphemia UCAS"/>
                <a:cs typeface="Euphemia UCAS"/>
                <a:sym typeface="Euphemia UCAS"/>
              </a:defRPr>
            </a:pPr>
            <a:r>
              <a:t>Je bent sinds kort Controller, bij een onderneming in virtual reality oplossingen. De directeur wil een concurrent in het Verenigd Koninkrijk overnemen om de groeidoelstellingen voor de komende jaren te realiseren. Om deze concurrent over te kunnen nemen moet een overnameprijs van € 125 miljoen worden betaald (£ 110,8 miljoen) per 17 juli 2018. </a:t>
            </a:r>
          </a:p>
          <a:p>
            <a:pPr defTabSz="457200">
              <a:defRPr sz="2200">
                <a:latin typeface="Euphemia UCAS"/>
                <a:ea typeface="Euphemia UCAS"/>
                <a:cs typeface="Euphemia UCAS"/>
                <a:sym typeface="Euphemia UCAS"/>
              </a:defRPr>
            </a:pPr>
          </a:p>
          <a:p>
            <a:pPr defTabSz="457200">
              <a:defRPr sz="2200">
                <a:latin typeface="Euphemia UCAS"/>
                <a:ea typeface="Euphemia UCAS"/>
                <a:cs typeface="Euphemia UCAS"/>
                <a:sym typeface="Euphemia UCAS"/>
              </a:defRPr>
            </a:pPr>
            <a:r>
              <a:t>Na enkele gesprekken met de huisbankier ING blijkt dat deze € 65 miljoen wil lenen. Dit betekent dat de onderneming € 60 miljoen aan cash moet bijleggen. </a:t>
            </a:r>
          </a:p>
          <a:p>
            <a:pPr defTabSz="457200">
              <a:defRPr sz="2200">
                <a:latin typeface="Euphemia UCAS"/>
                <a:ea typeface="Euphemia UCAS"/>
                <a:cs typeface="Euphemia UCAS"/>
                <a:sym typeface="Euphemia UCAS"/>
              </a:defRPr>
            </a:pPr>
            <a:r>
              <a:t>De directeur vraagt jou en jouw collega controllers (bij jou aan tafel) of dit mogelijk is. De balans ligt op tafel.</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Helaas, dat lukt inderdaad niet. Je directeur is erg op gebrand om deze overname toch te doen slagen. Afgelopen weekend heeft hij een aantal vriendjes van zijn jaarclub gesproken en hij heeft begrepen dat er verschillende mogelijkheden zijn. Hij vraagt jou en je collega controllers om per balanspost te onderzoeken wat de opties zijn.…"/>
          <p:cNvSpPr txBox="1"/>
          <p:nvPr/>
        </p:nvSpPr>
        <p:spPr>
          <a:xfrm>
            <a:off x="204462" y="1569135"/>
            <a:ext cx="11532853" cy="333013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400">
                <a:latin typeface="Euphemia UCAS"/>
                <a:ea typeface="Euphemia UCAS"/>
                <a:cs typeface="Euphemia UCAS"/>
                <a:sym typeface="Euphemia UCAS"/>
              </a:defRPr>
            </a:pPr>
            <a:r>
              <a:t>Helaas, dat lukt inderdaad niet. De directeur is er op gebrand om deze overname te doen slagen. Afgelopen weekend heeft hij daarom een aantal vriendjes van zijn jaarclub gebeld en begrepen dat er verschillende mogelijkheden zijn. Hij vraagt jou en je collega’s om per balanspost te onderzoeken wat de opties zijn. </a:t>
            </a:r>
            <a:endParaRPr sz="2100"/>
          </a:p>
          <a:p>
            <a:pPr defTabSz="457200">
              <a:defRPr sz="2400">
                <a:latin typeface="Euphemia UCAS"/>
                <a:ea typeface="Euphemia UCAS"/>
                <a:cs typeface="Euphemia UCAS"/>
                <a:sym typeface="Euphemia UCAS"/>
              </a:defRPr>
            </a:pPr>
          </a:p>
          <a:p>
            <a:pPr defTabSz="457200">
              <a:defRPr sz="2400">
                <a:latin typeface="Euphemia UCAS"/>
                <a:ea typeface="Euphemia UCAS"/>
                <a:cs typeface="Euphemia UCAS"/>
                <a:sym typeface="Euphemia UCAS"/>
              </a:defRPr>
            </a:pPr>
            <a:r>
              <a:t>Gezien de tijdsdruk besluiten jullie om de taken te verdelen, waarbij iedereen een balanspost voor zijn rekening neemt.</a:t>
            </a:r>
          </a:p>
        </p:txBody>
      </p:sp>
      <p:sp>
        <p:nvSpPr>
          <p:cNvPr id="161" name="Casus"/>
          <p:cNvSpPr txBox="1"/>
          <p:nvPr>
            <p:ph type="title"/>
          </p:nvPr>
        </p:nvSpPr>
        <p:spPr>
          <a:xfrm>
            <a:off x="531638" y="-148473"/>
            <a:ext cx="11128724" cy="1080939"/>
          </a:xfrm>
          <a:prstGeom prst="rect">
            <a:avLst/>
          </a:prstGeom>
        </p:spPr>
        <p:txBody>
          <a:bodyPr/>
          <a:lstStyle>
            <a:lvl1pPr>
              <a:defRPr b="1" sz="4800">
                <a:solidFill>
                  <a:srgbClr val="FFFFFF"/>
                </a:solidFill>
                <a:latin typeface="Trebuchet MS"/>
                <a:ea typeface="Trebuchet MS"/>
                <a:cs typeface="Trebuchet MS"/>
                <a:sym typeface="Trebuchet MS"/>
              </a:defRPr>
            </a:lvl1pPr>
          </a:lstStyle>
          <a:p>
            <a:pPr/>
            <a:r>
              <a:t>Casus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63" name="Tabel"/>
          <p:cNvGraphicFramePr/>
          <p:nvPr/>
        </p:nvGraphicFramePr>
        <p:xfrm>
          <a:off x="339424" y="567121"/>
          <a:ext cx="7058263" cy="746272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17029"/>
                <a:gridCol w="1142755"/>
                <a:gridCol w="5274341"/>
              </a:tblGrid>
              <a:tr h="460201">
                <a:tc>
                  <a:txBody>
                    <a:bodyPr/>
                    <a:lstStyle/>
                    <a:p>
                      <a:pPr algn="l">
                        <a:defRPr sz="19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19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19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3535943">
                <a:tc>
                  <a:txBody>
                    <a:bodyPr/>
                    <a:lstStyle/>
                    <a:p>
                      <a:pPr algn="l">
                        <a:defRPr sz="1800"/>
                      </a:pPr>
                      <a:r>
                        <a:rPr sz="1900">
                          <a:latin typeface="Euphemia UCAS"/>
                          <a:ea typeface="Euphemia UCAS"/>
                          <a:cs typeface="Euphemia UCAS"/>
                          <a:sym typeface="Euphemia UCAS"/>
                        </a:rPr>
                        <a:t>1</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Wat</a:t>
                      </a:r>
                    </a:p>
                  </a:txBody>
                  <a:tcPr marL="45720" marR="45720" marT="45720" marB="45720" anchor="t" anchorCtr="0" horzOverflow="overflow">
                    <a:solidFill>
                      <a:srgbClr val="CCDFE8"/>
                    </a:solidFill>
                  </a:tcPr>
                </a:tc>
                <a:tc>
                  <a:txBody>
                    <a:bodyPr/>
                    <a:lstStyle/>
                    <a:p>
                      <a:pPr marL="254000" indent="-254000" algn="l">
                        <a:spcBef>
                          <a:spcPts val="1000"/>
                        </a:spcBef>
                        <a:buSzPct val="100000"/>
                        <a:buAutoNum type="arabicPeriod" startAt="1"/>
                        <a:tabLst>
                          <a:tab pos="711200" algn="l"/>
                        </a:tabLst>
                        <a:defRPr sz="1900">
                          <a:latin typeface="Euphemia UCAS"/>
                          <a:ea typeface="Euphemia UCAS"/>
                          <a:cs typeface="Euphemia UCAS"/>
                          <a:sym typeface="Euphemia UCAS"/>
                        </a:defRPr>
                      </a:pPr>
                      <a:r>
                        <a:t>Alle teamleden krijgen een nummer: 1 t/m 5. Dit nummer correspondeert met een balanspost. De controllers met hetzelfde nummer vormen een werkgroep.</a:t>
                      </a:r>
                    </a:p>
                    <a:p>
                      <a:pPr marL="254000" indent="-254000" algn="l">
                        <a:spcBef>
                          <a:spcPts val="1000"/>
                        </a:spcBef>
                        <a:buSzPct val="100000"/>
                        <a:buAutoNum type="arabicPeriod" startAt="1"/>
                        <a:tabLst>
                          <a:tab pos="254000" algn="l"/>
                          <a:tab pos="711200" algn="l"/>
                        </a:tabLst>
                        <a:defRPr sz="1900">
                          <a:latin typeface="Euphemia UCAS"/>
                          <a:ea typeface="Euphemia UCAS"/>
                          <a:cs typeface="Euphemia UCAS"/>
                          <a:sym typeface="Euphemia UCAS"/>
                        </a:defRPr>
                      </a:pPr>
                      <a:r>
                        <a:t>De werkgroepen onderzoeken de mogelijkheden om de balanspost geheel of gedeeltelijk off-balance te financieren. Maak dit voorstel zo concreet mogelijk: -hoeveel off-balance, -bij welke organisatie, -kosten, -consequenties etc.</a:t>
                      </a:r>
                    </a:p>
                  </a:txBody>
                  <a:tcPr marL="45720" marR="45720" marT="45720" marB="45720" anchor="t" anchorCtr="0" horzOverflow="overflow">
                    <a:solidFill>
                      <a:srgbClr val="CCDFE8"/>
                    </a:solidFill>
                  </a:tcPr>
                </a:tc>
              </a:tr>
              <a:tr h="424442">
                <a:tc>
                  <a:txBody>
                    <a:bodyPr/>
                    <a:lstStyle/>
                    <a:p>
                      <a:pPr algn="l">
                        <a:defRPr sz="1800"/>
                      </a:pPr>
                      <a:r>
                        <a:rPr sz="1900">
                          <a:latin typeface="Euphemia UCAS"/>
                          <a:ea typeface="Euphemia UCAS"/>
                          <a:cs typeface="Euphemia UCAS"/>
                          <a:sym typeface="Euphemia UCAS"/>
                        </a:rPr>
                        <a:t>2</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Hoe</a:t>
                      </a:r>
                    </a:p>
                  </a:txBody>
                  <a:tcPr marL="45720" marR="45720" marT="45720" marB="45720" anchor="t" anchorCtr="0" horzOverflow="overflow">
                    <a:solidFill>
                      <a:srgbClr val="E7F0F4"/>
                    </a:solidFill>
                  </a:tcPr>
                </a:tc>
                <a:tc>
                  <a:txBody>
                    <a:bodyPr/>
                    <a:lstStyle/>
                    <a:p>
                      <a:pPr algn="l">
                        <a:defRPr sz="1900">
                          <a:latin typeface="Euphemia UCAS"/>
                          <a:ea typeface="Euphemia UCAS"/>
                          <a:cs typeface="Euphemia UCAS"/>
                          <a:sym typeface="Euphemia UCAS"/>
                        </a:defRPr>
                      </a:pPr>
                      <a:r>
                        <a:t>In de groep met hetzelfde nummer </a:t>
                      </a:r>
                      <a:r>
                        <a:rPr u="sng">
                          <a:solidFill>
                            <a:srgbClr val="0000FF"/>
                          </a:solidFill>
                          <a:uFill>
                            <a:solidFill>
                              <a:srgbClr val="0000FF"/>
                            </a:solidFill>
                          </a:uFill>
                          <a:hlinkClick r:id="" invalidUrl="" action="ppaction://hlinkshowjump?jump=nextslide" tgtFrame="" tooltip="" history="1" highlightClick="0" endSnd="0"/>
                        </a:rPr>
                        <a:t>T-Kaart</a:t>
                      </a:r>
                    </a:p>
                  </a:txBody>
                  <a:tcPr marL="45720" marR="45720" marT="45720" marB="45720" anchor="t" anchorCtr="0" horzOverflow="overflow">
                    <a:solidFill>
                      <a:srgbClr val="E7F0F4"/>
                    </a:solidFill>
                  </a:tcPr>
                </a:tc>
              </a:tr>
              <a:tr h="445381">
                <a:tc>
                  <a:txBody>
                    <a:bodyPr/>
                    <a:lstStyle/>
                    <a:p>
                      <a:pPr algn="l">
                        <a:defRPr sz="1800"/>
                      </a:pPr>
                      <a:r>
                        <a:rPr sz="1900">
                          <a:latin typeface="Euphemia UCAS"/>
                          <a:ea typeface="Euphemia UCAS"/>
                          <a:cs typeface="Euphemia UCAS"/>
                          <a:sym typeface="Euphemia UCAS"/>
                        </a:rPr>
                        <a:t>3</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Hulp</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Boek/laptop/Ipad/telefoon</a:t>
                      </a:r>
                    </a:p>
                  </a:txBody>
                  <a:tcPr marL="45720" marR="45720" marT="45720" marB="45720" anchor="t" anchorCtr="0" horzOverflow="overflow">
                    <a:solidFill>
                      <a:srgbClr val="CCDFE8"/>
                    </a:solidFill>
                  </a:tcPr>
                </a:tc>
              </a:tr>
              <a:tr h="458449">
                <a:tc>
                  <a:txBody>
                    <a:bodyPr/>
                    <a:lstStyle/>
                    <a:p>
                      <a:pPr algn="l">
                        <a:defRPr sz="1800"/>
                      </a:pPr>
                      <a:r>
                        <a:rPr sz="1900">
                          <a:latin typeface="Euphemia UCAS"/>
                          <a:ea typeface="Euphemia UCAS"/>
                          <a:cs typeface="Euphemia UCAS"/>
                          <a:sym typeface="Euphemia UCAS"/>
                        </a:rPr>
                        <a:t>4</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Tijd</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10 minuten</a:t>
                      </a:r>
                    </a:p>
                  </a:txBody>
                  <a:tcPr marL="45720" marR="45720" marT="45720" marB="45720" anchor="t" anchorCtr="0" horzOverflow="overflow">
                    <a:solidFill>
                      <a:srgbClr val="E7F0F4"/>
                    </a:solidFill>
                  </a:tcPr>
                </a:tc>
              </a:tr>
              <a:tr h="445381">
                <a:tc>
                  <a:txBody>
                    <a:bodyPr/>
                    <a:lstStyle/>
                    <a:p>
                      <a:pPr algn="l">
                        <a:defRPr sz="1800"/>
                      </a:pPr>
                      <a:r>
                        <a:rPr sz="1900">
                          <a:latin typeface="Euphemia UCAS"/>
                          <a:ea typeface="Euphemia UCAS"/>
                          <a:cs typeface="Euphemia UCAS"/>
                          <a:sym typeface="Euphemia UCAS"/>
                        </a:rPr>
                        <a:t>5</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Uitkomst</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Wordt vervolgd</a:t>
                      </a:r>
                    </a:p>
                  </a:txBody>
                  <a:tcPr marL="45720" marR="45720" marT="45720" marB="45720" anchor="t" anchorCtr="0" horzOverflow="overflow">
                    <a:solidFill>
                      <a:srgbClr val="CCDFE8"/>
                    </a:solidFill>
                  </a:tcPr>
                </a:tc>
              </a:tr>
              <a:tr h="445381">
                <a:tc>
                  <a:txBody>
                    <a:bodyPr/>
                    <a:lstStyle/>
                    <a:p>
                      <a:pPr algn="l">
                        <a:defRPr sz="1800"/>
                      </a:pPr>
                      <a:r>
                        <a:rPr sz="1900">
                          <a:latin typeface="Euphemia UCAS"/>
                          <a:ea typeface="Euphemia UCAS"/>
                          <a:cs typeface="Euphemia UCAS"/>
                          <a:sym typeface="Euphemia UCAS"/>
                        </a:rPr>
                        <a:t>6</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Klaar</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Leg je pen voor je neer en wacht even</a:t>
                      </a:r>
                    </a:p>
                  </a:txBody>
                  <a:tcPr marL="45720" marR="45720" marT="45720" marB="45720" anchor="t" anchorCtr="0" horzOverflow="overflow">
                    <a:solidFill>
                      <a:srgbClr val="E7F0F4"/>
                    </a:solidFill>
                  </a:tcPr>
                </a:tc>
              </a:tr>
            </a:tbl>
          </a:graphicData>
        </a:graphic>
      </p:graphicFrame>
      <p:sp>
        <p:nvSpPr>
          <p:cNvPr id="164" name="Nummer 1: Onroerend goed…"/>
          <p:cNvSpPr txBox="1"/>
          <p:nvPr/>
        </p:nvSpPr>
        <p:spPr>
          <a:xfrm>
            <a:off x="7661354" y="1610525"/>
            <a:ext cx="3661874" cy="185901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defRPr sz="2000">
                <a:latin typeface="Euphemia UCAS"/>
                <a:ea typeface="Euphemia UCAS"/>
                <a:cs typeface="Euphemia UCAS"/>
                <a:sym typeface="Euphemia UCAS"/>
              </a:defRPr>
            </a:pPr>
            <a:r>
              <a:t>Nummer 1: Onroerend goed</a:t>
            </a:r>
          </a:p>
          <a:p>
            <a:pPr defTabSz="457200">
              <a:defRPr sz="2000">
                <a:latin typeface="Euphemia UCAS"/>
                <a:ea typeface="Euphemia UCAS"/>
                <a:cs typeface="Euphemia UCAS"/>
                <a:sym typeface="Euphemia UCAS"/>
              </a:defRPr>
            </a:pPr>
            <a:r>
              <a:t>Nummer 2: Computers</a:t>
            </a:r>
          </a:p>
          <a:p>
            <a:pPr defTabSz="457200">
              <a:defRPr sz="2000">
                <a:latin typeface="Euphemia UCAS"/>
                <a:ea typeface="Euphemia UCAS"/>
                <a:cs typeface="Euphemia UCAS"/>
                <a:sym typeface="Euphemia UCAS"/>
              </a:defRPr>
            </a:pPr>
            <a:r>
              <a:t>Nummer 3: Autopark</a:t>
            </a:r>
          </a:p>
          <a:p>
            <a:pPr defTabSz="457200">
              <a:defRPr sz="2000">
                <a:latin typeface="Euphemia UCAS"/>
                <a:ea typeface="Euphemia UCAS"/>
                <a:cs typeface="Euphemia UCAS"/>
                <a:sym typeface="Euphemia UCAS"/>
              </a:defRPr>
            </a:pPr>
            <a:r>
              <a:t>Nummer 4: Voorraden</a:t>
            </a:r>
          </a:p>
          <a:p>
            <a:pPr defTabSz="457200">
              <a:defRPr sz="2000">
                <a:latin typeface="Euphemia UCAS"/>
                <a:ea typeface="Euphemia UCAS"/>
                <a:cs typeface="Euphemia UCAS"/>
                <a:sym typeface="Euphemia UCAS"/>
              </a:defRPr>
            </a:pPr>
            <a:r>
              <a:t>Nummer 5: Debiteuren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kaart voor samenwerken"/>
          <p:cNvSpPr txBox="1"/>
          <p:nvPr>
            <p:ph type="title"/>
          </p:nvPr>
        </p:nvSpPr>
        <p:spPr>
          <a:xfrm>
            <a:off x="838200" y="657225"/>
            <a:ext cx="10515600" cy="1325563"/>
          </a:xfrm>
          <a:prstGeom prst="rect">
            <a:avLst/>
          </a:prstGeom>
        </p:spPr>
        <p:txBody>
          <a:bodyPr/>
          <a:lstStyle/>
          <a:p>
            <a:pPr/>
            <a:br/>
            <a:r>
              <a:rPr b="1" sz="3600">
                <a:latin typeface="Euphemia UCAS"/>
                <a:ea typeface="Euphemia UCAS"/>
                <a:cs typeface="Euphemia UCAS"/>
                <a:sym typeface="Euphemia UCAS"/>
              </a:rPr>
              <a:t>T-kaart voor samenwerken</a:t>
            </a:r>
          </a:p>
        </p:txBody>
      </p:sp>
      <p:graphicFrame>
        <p:nvGraphicFramePr>
          <p:cNvPr id="167" name="Tabel 6"/>
          <p:cNvGraphicFramePr/>
          <p:nvPr/>
        </p:nvGraphicFramePr>
        <p:xfrm>
          <a:off x="1850498" y="2162294"/>
          <a:ext cx="7181182" cy="225271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677183"/>
                <a:gridCol w="3503997"/>
              </a:tblGrid>
              <a:tr h="347278">
                <a:tc gridSpan="2">
                  <a:txBody>
                    <a:bodyPr/>
                    <a:lstStyle/>
                    <a:p>
                      <a:pPr algn="ctr">
                        <a:defRPr sz="1800"/>
                      </a:pPr>
                      <a:r>
                        <a:t>T-kaart samenwerken</a:t>
                      </a:r>
                    </a:p>
                  </a:txBody>
                  <a:tcPr marL="9525" marR="9525" marT="9525" marB="9525" anchor="b" anchorCtr="0" horzOverflow="overflow">
                    <a:lnL w="12700">
                      <a:miter lim="400000"/>
                    </a:lnL>
                    <a:lnR w="12700">
                      <a:miter lim="400000"/>
                    </a:lnR>
                    <a:lnT w="12700">
                      <a:miter lim="400000"/>
                    </a:lnT>
                    <a:lnB w="6350">
                      <a:solidFill>
                        <a:srgbClr val="000000"/>
                      </a:solidFill>
                    </a:lnB>
                    <a:noFill/>
                  </a:tcPr>
                </a:tc>
                <a:tc hMerge="1">
                  <a:tcPr/>
                </a:tc>
              </a:tr>
              <a:tr h="347278">
                <a:tc>
                  <a:txBody>
                    <a:bodyPr/>
                    <a:lstStyle/>
                    <a:p>
                      <a:pPr algn="l">
                        <a:defRPr sz="1800"/>
                      </a:pPr>
                      <a:r>
                        <a:rPr i="1"/>
                        <a:t>Ziet er uit als:</a:t>
                      </a:r>
                    </a:p>
                  </a:txBody>
                  <a:tcPr marL="9525" marR="9525" marT="9525" marB="9525" anchor="b" anchorCtr="0" horzOverflow="overflow">
                    <a:lnL w="12700">
                      <a:miter lim="400000"/>
                    </a:lnL>
                    <a:lnR w="6350">
                      <a:solidFill>
                        <a:srgbClr val="000000"/>
                      </a:solidFill>
                    </a:lnR>
                    <a:lnT w="6350">
                      <a:solidFill>
                        <a:srgbClr val="000000"/>
                      </a:solidFill>
                    </a:lnT>
                    <a:lnB w="12700">
                      <a:miter lim="400000"/>
                    </a:lnB>
                    <a:noFill/>
                  </a:tcPr>
                </a:tc>
                <a:tc>
                  <a:txBody>
                    <a:bodyPr/>
                    <a:lstStyle/>
                    <a:p>
                      <a:pPr algn="l">
                        <a:defRPr sz="1800"/>
                      </a:pPr>
                      <a:r>
                        <a:rPr i="1"/>
                        <a:t>Klinkt als:</a:t>
                      </a:r>
                    </a:p>
                  </a:txBody>
                  <a:tcPr marL="9525" marR="9525" marT="9525" marB="9525" anchor="ctr" anchorCtr="0" horzOverflow="overflow">
                    <a:lnL w="6350">
                      <a:solidFill>
                        <a:srgbClr val="000000"/>
                      </a:solidFill>
                    </a:lnL>
                    <a:lnR w="12700">
                      <a:miter lim="400000"/>
                    </a:lnR>
                    <a:lnT w="6350">
                      <a:solidFill>
                        <a:srgbClr val="000000"/>
                      </a:solidFill>
                    </a:lnT>
                    <a:lnB w="12700">
                      <a:miter lim="400000"/>
                    </a:lnB>
                    <a:noFill/>
                  </a:tcPr>
                </a:tc>
              </a:tr>
              <a:tr h="347278">
                <a:tc>
                  <a:txBody>
                    <a:bodyPr/>
                    <a:lstStyle/>
                    <a:p>
                      <a:pPr marL="180472" indent="-180472" algn="l">
                        <a:buSzPct val="100000"/>
                        <a:buChar char="-"/>
                        <a:defRPr sz="1800"/>
                      </a:pPr>
                      <a:r>
                        <a:t>je blijft in je groep en loopt niet naar andere groepen</a:t>
                      </a:r>
                    </a:p>
                  </a:txBody>
                  <a:tcPr marL="9525" marR="9525" marT="9525" marB="9525" anchor="b" anchorCtr="0" horzOverflow="overflow">
                    <a:lnL w="12700">
                      <a:miter lim="400000"/>
                    </a:lnL>
                    <a:lnR w="6350">
                      <a:solidFill>
                        <a:srgbClr val="000000"/>
                      </a:solidFill>
                    </a:lnR>
                    <a:lnT w="12700">
                      <a:miter lim="400000"/>
                    </a:lnT>
                    <a:lnB w="12700">
                      <a:miter lim="400000"/>
                    </a:lnB>
                    <a:noFill/>
                  </a:tcPr>
                </a:tc>
                <a:tc>
                  <a:txBody>
                    <a:bodyPr/>
                    <a:lstStyle/>
                    <a:p>
                      <a:pPr marL="180472" indent="-180472" algn="l">
                        <a:buSzPct val="100000"/>
                        <a:buChar char="-"/>
                        <a:defRPr sz="1800"/>
                      </a:pPr>
                      <a:r>
                        <a:t>Er is in elk groepje maar een stem te horen</a:t>
                      </a:r>
                    </a:p>
                  </a:txBody>
                  <a:tcPr marL="9525" marR="9525" marT="9525" marB="9525" anchor="b" anchorCtr="0" horzOverflow="overflow">
                    <a:lnL w="6350">
                      <a:solidFill>
                        <a:srgbClr val="000000"/>
                      </a:solidFill>
                    </a:lnL>
                    <a:lnR w="12700">
                      <a:miter lim="400000"/>
                    </a:lnR>
                    <a:lnT w="12700">
                      <a:miter lim="400000"/>
                    </a:lnT>
                    <a:lnB w="12700">
                      <a:miter lim="400000"/>
                    </a:lnB>
                    <a:noFill/>
                  </a:tcPr>
                </a:tc>
              </a:tr>
              <a:tr h="347278">
                <a:tc>
                  <a:txBody>
                    <a:bodyPr/>
                    <a:lstStyle/>
                    <a:p>
                      <a:pPr algn="l">
                        <a:defRPr sz="1800"/>
                      </a:pPr>
                      <a:r>
                        <a:t>- niemand zit apart</a:t>
                      </a: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180472" indent="-180472" algn="l">
                        <a:buSzPct val="100000"/>
                        <a:buChar char="-"/>
                        <a:defRPr sz="1800"/>
                      </a:pPr>
                      <a:r>
                        <a:t>gebruik een laag stemniveau</a:t>
                      </a:r>
                    </a:p>
                  </a:txBody>
                  <a:tcPr marL="9525" marR="9525" marT="9525" marB="9525" anchor="t" anchorCtr="0" horzOverflow="overflow">
                    <a:lnL w="6350">
                      <a:solidFill>
                        <a:srgbClr val="000000"/>
                      </a:solidFill>
                    </a:lnL>
                    <a:lnR w="12700">
                      <a:miter lim="400000"/>
                    </a:lnR>
                    <a:lnT w="12700">
                      <a:miter lim="400000"/>
                    </a:lnT>
                    <a:lnB w="12700">
                      <a:miter lim="400000"/>
                    </a:lnB>
                    <a:noFill/>
                  </a:tcPr>
                </a:tc>
              </a:tr>
              <a:tr h="565150">
                <a:tc>
                  <a:txBody>
                    <a:bodyPr/>
                    <a:lstStyle/>
                    <a:p>
                      <a:pPr marL="180472" indent="-180472" algn="l">
                        <a:buSzPct val="100000"/>
                        <a:buChar char="-"/>
                        <a:defRPr sz="1800"/>
                      </a:pPr>
                      <a:r>
                        <a:t>de docent helpt alleen hele groepjes, geen individuele leerlingen </a:t>
                      </a: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180472" indent="-180472" algn="l">
                        <a:buSzPct val="100000"/>
                        <a:buChar char="-"/>
                        <a:defRPr sz="1800"/>
                      </a:pPr>
                      <a:r>
                        <a:t>iedereen in het groepje kan de antwoorden geven</a:t>
                      </a:r>
                    </a:p>
                  </a:txBody>
                  <a:tcPr marL="9525" marR="9525" marT="9525" marB="9525" anchor="t" anchorCtr="0" horzOverflow="overflow">
                    <a:lnL w="6350">
                      <a:solidFill>
                        <a:srgbClr val="000000"/>
                      </a:solidFill>
                    </a:lnL>
                    <a:lnR w="12700">
                      <a:miter lim="400000"/>
                    </a:lnR>
                    <a:lnT w="12700">
                      <a:miter lim="400000"/>
                    </a:lnT>
                    <a:lnB w="12700">
                      <a:miter lim="400000"/>
                    </a:lnB>
                    <a:noFill/>
                  </a:tcPr>
                </a:tc>
              </a:tr>
              <a:tr h="298450">
                <a:tc>
                  <a:txBody>
                    <a:bodyPr/>
                    <a:lstStyle/>
                    <a:p>
                      <a:pPr algn="l">
                        <a:defRPr sz="1800"/>
                      </a:pPr>
                    </a:p>
                  </a:txBody>
                  <a:tcPr marL="9525" marR="9525" marT="9525" marB="9525" anchor="t" anchorCtr="0" horzOverflow="overflow">
                    <a:lnL w="12700">
                      <a:miter lim="400000"/>
                    </a:lnL>
                    <a:lnR w="6350">
                      <a:solidFill>
                        <a:srgbClr val="000000"/>
                      </a:solidFill>
                    </a:lnR>
                    <a:lnT w="12700">
                      <a:miter lim="400000"/>
                    </a:lnT>
                    <a:lnB w="12700">
                      <a:miter lim="400000"/>
                    </a:lnB>
                    <a:noFill/>
                  </a:tcPr>
                </a:tc>
                <a:tc>
                  <a:txBody>
                    <a:bodyPr/>
                    <a:lstStyle/>
                    <a:p>
                      <a:pPr marL="180472" indent="-180472" algn="l">
                        <a:buSzPct val="100000"/>
                        <a:buChar char="-"/>
                        <a:defRPr sz="1800"/>
                      </a:pPr>
                      <a:r>
                        <a:t>een leerling vraagt namens het hele groepje om hulp van de docent: “wij….”</a:t>
                      </a:r>
                    </a:p>
                  </a:txBody>
                  <a:tcPr marL="9525" marR="9525" marT="9525" marB="9525" anchor="t" anchorCtr="0" horzOverflow="overflow">
                    <a:lnL w="6350">
                      <a:solidFill>
                        <a:srgbClr val="000000"/>
                      </a:solidFill>
                    </a:lnL>
                    <a:lnR w="12700">
                      <a:miter lim="400000"/>
                    </a:lnR>
                    <a:lnT w="12700">
                      <a:miter lim="400000"/>
                    </a:lnT>
                    <a:lnB w="12700">
                      <a:miter lim="400000"/>
                    </a:lnB>
                    <a:noFill/>
                  </a:tcPr>
                </a:tc>
              </a:tr>
            </a:tbl>
          </a:graphicData>
        </a:graphic>
      </p:graphicFrame>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69" name="Tabel"/>
          <p:cNvGraphicFramePr/>
          <p:nvPr/>
        </p:nvGraphicFramePr>
        <p:xfrm>
          <a:off x="531483" y="999269"/>
          <a:ext cx="5485947" cy="393257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07460"/>
                <a:gridCol w="1256944"/>
                <a:gridCol w="3821542"/>
              </a:tblGrid>
              <a:tr h="438566">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c>
                  <a:txBody>
                    <a:bodyPr/>
                    <a:lstStyle/>
                    <a:p>
                      <a:pPr algn="l">
                        <a:defRPr sz="2000">
                          <a:latin typeface="Lucida Sans Unicode"/>
                          <a:ea typeface="Lucida Sans Unicode"/>
                          <a:cs typeface="Lucida Sans Unicode"/>
                          <a:sym typeface="Lucida Sans Unicode"/>
                        </a:defRPr>
                      </a:pPr>
                    </a:p>
                  </a:txBody>
                  <a:tcPr marL="45720" marR="45720" marT="45720" marB="45720" anchor="t" anchorCtr="0" horzOverflow="overflow">
                    <a:solidFill>
                      <a:srgbClr val="2DA2BF"/>
                    </a:solidFill>
                  </a:tcPr>
                </a:tc>
              </a:tr>
              <a:tr h="1421142">
                <a:tc>
                  <a:txBody>
                    <a:bodyPr/>
                    <a:lstStyle/>
                    <a:p>
                      <a:pPr algn="l">
                        <a:defRPr sz="1800"/>
                      </a:pPr>
                      <a:r>
                        <a:rPr sz="1900">
                          <a:latin typeface="Euphemia UCAS"/>
                          <a:ea typeface="Euphemia UCAS"/>
                          <a:cs typeface="Euphemia UCAS"/>
                          <a:sym typeface="Euphemia UCAS"/>
                        </a:rPr>
                        <a:t>1</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Wat</a:t>
                      </a:r>
                    </a:p>
                  </a:txBody>
                  <a:tcPr marL="45720" marR="45720" marT="45720" marB="45720" anchor="t" anchorCtr="0" horzOverflow="overflow">
                    <a:solidFill>
                      <a:srgbClr val="CCDFE8"/>
                    </a:solidFill>
                  </a:tcPr>
                </a:tc>
                <a:tc>
                  <a:txBody>
                    <a:bodyPr/>
                    <a:lstStyle/>
                    <a:p>
                      <a:pPr marL="267368" indent="-267368" algn="l">
                        <a:spcBef>
                          <a:spcPts val="1000"/>
                        </a:spcBef>
                        <a:buSzPct val="100000"/>
                        <a:buAutoNum type="arabicPeriod" startAt="1"/>
                        <a:tabLst>
                          <a:tab pos="711200" algn="l"/>
                        </a:tabLst>
                        <a:defRPr sz="1900">
                          <a:latin typeface="Euphemia UCAS"/>
                          <a:ea typeface="Euphemia UCAS"/>
                          <a:cs typeface="Euphemia UCAS"/>
                          <a:sym typeface="Euphemia UCAS"/>
                        </a:defRPr>
                      </a:pPr>
                      <a:r>
                        <a:t>Ga weer zitten aan je oorspronkelijke tafel.</a:t>
                      </a:r>
                      <a:endParaRPr sz="2000"/>
                    </a:p>
                    <a:p>
                      <a:pPr marL="267368" indent="-267368" algn="l">
                        <a:spcBef>
                          <a:spcPts val="1000"/>
                        </a:spcBef>
                        <a:buSzPct val="100000"/>
                        <a:buAutoNum type="arabicPeriod" startAt="1"/>
                        <a:tabLst>
                          <a:tab pos="711200" algn="l"/>
                        </a:tabLst>
                        <a:defRPr sz="1900">
                          <a:latin typeface="Euphemia UCAS"/>
                          <a:ea typeface="Euphemia UCAS"/>
                          <a:cs typeface="Euphemia UCAS"/>
                          <a:sym typeface="Euphemia UCAS"/>
                        </a:defRPr>
                      </a:pPr>
                      <a:r>
                        <a:t>Maak een nieuwe balans op basis van jullie bevindingen.</a:t>
                      </a:r>
                      <a:endParaRPr sz="2000"/>
                    </a:p>
                    <a:p>
                      <a:pPr marL="267368" indent="-267368" algn="l">
                        <a:spcBef>
                          <a:spcPts val="1000"/>
                        </a:spcBef>
                        <a:buSzPct val="100000"/>
                        <a:buAutoNum type="arabicPeriod" startAt="1"/>
                        <a:tabLst>
                          <a:tab pos="711200" algn="l"/>
                        </a:tabLst>
                        <a:defRPr sz="1900">
                          <a:latin typeface="Euphemia UCAS"/>
                          <a:ea typeface="Euphemia UCAS"/>
                          <a:cs typeface="Euphemia UCAS"/>
                          <a:sym typeface="Euphemia UCAS"/>
                        </a:defRPr>
                      </a:pPr>
                      <a:r>
                        <a:t>Formuleer een advies voor je directeur t.a.v. de overname.</a:t>
                      </a:r>
                    </a:p>
                  </a:txBody>
                  <a:tcPr marL="45720" marR="45720" marT="45720" marB="45720" anchor="t" anchorCtr="0" horzOverflow="overflow">
                    <a:solidFill>
                      <a:srgbClr val="CCDFE8"/>
                    </a:solidFill>
                  </a:tcPr>
                </a:tc>
              </a:tr>
              <a:tr h="404320">
                <a:tc>
                  <a:txBody>
                    <a:bodyPr/>
                    <a:lstStyle/>
                    <a:p>
                      <a:pPr algn="l">
                        <a:defRPr sz="1800"/>
                      </a:pPr>
                      <a:r>
                        <a:rPr sz="1900">
                          <a:latin typeface="Euphemia UCAS"/>
                          <a:ea typeface="Euphemia UCAS"/>
                          <a:cs typeface="Euphemia UCAS"/>
                          <a:sym typeface="Euphemia UCAS"/>
                        </a:rPr>
                        <a:t>2</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Hoe</a:t>
                      </a:r>
                    </a:p>
                  </a:txBody>
                  <a:tcPr marL="45720" marR="45720" marT="45720" marB="45720" anchor="t" anchorCtr="0" horzOverflow="overflow">
                    <a:solidFill>
                      <a:srgbClr val="E7F0F4"/>
                    </a:solidFill>
                  </a:tcPr>
                </a:tc>
                <a:tc>
                  <a:txBody>
                    <a:bodyPr/>
                    <a:lstStyle/>
                    <a:p>
                      <a:pPr algn="l">
                        <a:defRPr sz="1900">
                          <a:latin typeface="Euphemia UCAS"/>
                          <a:ea typeface="Euphemia UCAS"/>
                          <a:cs typeface="Euphemia UCAS"/>
                          <a:sym typeface="Euphemia UCAS"/>
                        </a:defRPr>
                      </a:pPr>
                      <a:r>
                        <a:t>In de groep </a:t>
                      </a:r>
                      <a:r>
                        <a:rPr u="sng">
                          <a:solidFill>
                            <a:srgbClr val="0000FF"/>
                          </a:solidFill>
                          <a:uFill>
                            <a:solidFill>
                              <a:srgbClr val="0000FF"/>
                            </a:solidFill>
                          </a:uFill>
                          <a:hlinkClick r:id="" invalidUrl="" action="ppaction://hlinkshowjump?jump=nextslide" tgtFrame="" tooltip="" history="1" highlightClick="0" endSnd="0"/>
                        </a:rPr>
                        <a:t> </a:t>
                      </a:r>
                    </a:p>
                  </a:txBody>
                  <a:tcPr marL="45720" marR="45720" marT="45720" marB="45720" anchor="t" anchorCtr="0" horzOverflow="overflow">
                    <a:solidFill>
                      <a:srgbClr val="E7F0F4"/>
                    </a:solidFill>
                  </a:tcPr>
                </a:tc>
              </a:tr>
              <a:tr h="423014">
                <a:tc>
                  <a:txBody>
                    <a:bodyPr/>
                    <a:lstStyle/>
                    <a:p>
                      <a:pPr algn="l">
                        <a:defRPr sz="1800"/>
                      </a:pPr>
                      <a:r>
                        <a:rPr sz="1900">
                          <a:latin typeface="Euphemia UCAS"/>
                          <a:ea typeface="Euphemia UCAS"/>
                          <a:cs typeface="Euphemia UCAS"/>
                          <a:sym typeface="Euphemia UCAS"/>
                        </a:rPr>
                        <a:t>3</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Hulp</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Aantekeningen</a:t>
                      </a:r>
                    </a:p>
                  </a:txBody>
                  <a:tcPr marL="45720" marR="45720" marT="45720" marB="45720" anchor="t" anchorCtr="0" horzOverflow="overflow">
                    <a:solidFill>
                      <a:srgbClr val="CCDFE8"/>
                    </a:solidFill>
                  </a:tcPr>
                </a:tc>
              </a:tr>
              <a:tr h="436896">
                <a:tc>
                  <a:txBody>
                    <a:bodyPr/>
                    <a:lstStyle/>
                    <a:p>
                      <a:pPr algn="l">
                        <a:defRPr sz="1800"/>
                      </a:pPr>
                      <a:r>
                        <a:rPr sz="1900">
                          <a:latin typeface="Euphemia UCAS"/>
                          <a:ea typeface="Euphemia UCAS"/>
                          <a:cs typeface="Euphemia UCAS"/>
                          <a:sym typeface="Euphemia UCAS"/>
                        </a:rPr>
                        <a:t>4</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Tijd</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5 minuten</a:t>
                      </a:r>
                    </a:p>
                  </a:txBody>
                  <a:tcPr marL="45720" marR="45720" marT="45720" marB="45720" anchor="t" anchorCtr="0" horzOverflow="overflow">
                    <a:solidFill>
                      <a:srgbClr val="E7F0F4"/>
                    </a:solidFill>
                  </a:tcPr>
                </a:tc>
              </a:tr>
              <a:tr h="404320">
                <a:tc>
                  <a:txBody>
                    <a:bodyPr/>
                    <a:lstStyle/>
                    <a:p>
                      <a:pPr algn="l">
                        <a:defRPr sz="1800"/>
                      </a:pPr>
                      <a:r>
                        <a:rPr sz="1900">
                          <a:latin typeface="Euphemia UCAS"/>
                          <a:ea typeface="Euphemia UCAS"/>
                          <a:cs typeface="Euphemia UCAS"/>
                          <a:sym typeface="Euphemia UCAS"/>
                        </a:rPr>
                        <a:t>5</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Uitkomst</a:t>
                      </a:r>
                    </a:p>
                  </a:txBody>
                  <a:tcPr marL="45720" marR="45720" marT="45720" marB="45720" anchor="t" anchorCtr="0" horzOverflow="overflow">
                    <a:solidFill>
                      <a:srgbClr val="CCDFE8"/>
                    </a:solidFill>
                  </a:tcPr>
                </a:tc>
                <a:tc>
                  <a:txBody>
                    <a:bodyPr/>
                    <a:lstStyle/>
                    <a:p>
                      <a:pPr algn="l">
                        <a:defRPr sz="1800"/>
                      </a:pPr>
                      <a:r>
                        <a:rPr sz="1900">
                          <a:latin typeface="Euphemia UCAS"/>
                          <a:ea typeface="Euphemia UCAS"/>
                          <a:cs typeface="Euphemia UCAS"/>
                          <a:sym typeface="Euphemia UCAS"/>
                        </a:rPr>
                        <a:t>Let op: iedere controller gaat een presentatie geven</a:t>
                      </a:r>
                    </a:p>
                  </a:txBody>
                  <a:tcPr marL="45720" marR="45720" marT="45720" marB="45720" anchor="t" anchorCtr="0" horzOverflow="overflow">
                    <a:solidFill>
                      <a:srgbClr val="CCDFE8"/>
                    </a:solidFill>
                  </a:tcPr>
                </a:tc>
              </a:tr>
              <a:tr h="404320">
                <a:tc>
                  <a:txBody>
                    <a:bodyPr/>
                    <a:lstStyle/>
                    <a:p>
                      <a:pPr algn="l">
                        <a:defRPr sz="1800"/>
                      </a:pPr>
                      <a:r>
                        <a:rPr sz="1900">
                          <a:latin typeface="Euphemia UCAS"/>
                          <a:ea typeface="Euphemia UCAS"/>
                          <a:cs typeface="Euphemia UCAS"/>
                          <a:sym typeface="Euphemia UCAS"/>
                        </a:rPr>
                        <a:t>6</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Klaar</a:t>
                      </a:r>
                    </a:p>
                  </a:txBody>
                  <a:tcPr marL="45720" marR="45720" marT="45720" marB="45720" anchor="t" anchorCtr="0" horzOverflow="overflow">
                    <a:solidFill>
                      <a:srgbClr val="E7F0F4"/>
                    </a:solidFill>
                  </a:tcPr>
                </a:tc>
                <a:tc>
                  <a:txBody>
                    <a:bodyPr/>
                    <a:lstStyle/>
                    <a:p>
                      <a:pPr algn="l">
                        <a:defRPr sz="1800"/>
                      </a:pPr>
                      <a:r>
                        <a:rPr sz="1900">
                          <a:latin typeface="Euphemia UCAS"/>
                          <a:ea typeface="Euphemia UCAS"/>
                          <a:cs typeface="Euphemia UCAS"/>
                          <a:sym typeface="Euphemia UCAS"/>
                        </a:rPr>
                        <a:t>Leg je pen voor je neer en wacht even</a:t>
                      </a:r>
                    </a:p>
                  </a:txBody>
                  <a:tcPr marL="45720" marR="45720" marT="45720" marB="45720" anchor="t" anchorCtr="0" horzOverflow="overflow">
                    <a:solidFill>
                      <a:srgbClr val="E7F0F4"/>
                    </a:solidFill>
                  </a:tcPr>
                </a:tc>
              </a:tr>
            </a:tbl>
          </a:graphicData>
        </a:graphic>
      </p:graphicFrame>
      <p:pic>
        <p:nvPicPr>
          <p:cNvPr id="170" name="Schermafbeelding 2018-03-15 om 08.52.18.png" descr="Schermafbeelding 2018-03-15 om 08.52.18.png"/>
          <p:cNvPicPr>
            <a:picLocks noChangeAspect="1"/>
          </p:cNvPicPr>
          <p:nvPr/>
        </p:nvPicPr>
        <p:blipFill>
          <a:blip r:embed="rId2">
            <a:extLst/>
          </a:blip>
          <a:stretch>
            <a:fillRect/>
          </a:stretch>
        </p:blipFill>
        <p:spPr>
          <a:xfrm>
            <a:off x="7347778" y="1193800"/>
            <a:ext cx="4319783" cy="276705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