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7" r:id="rId5"/>
    <p:sldId id="266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126" autoAdjust="0"/>
  </p:normalViewPr>
  <p:slideViewPr>
    <p:cSldViewPr snapToGrid="0">
      <p:cViewPr varScale="1">
        <p:scale>
          <a:sx n="67" d="100"/>
          <a:sy n="67" d="100"/>
        </p:scale>
        <p:origin x="82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o Roos" userId="222717e5814001d8" providerId="LiveId" clId="{84904544-3C72-4D32-B5BE-7B8657CD4E27}"/>
    <pc:docChg chg="custSel addSld modSld modMainMaster">
      <pc:chgData name="Theo Roos" userId="222717e5814001d8" providerId="LiveId" clId="{84904544-3C72-4D32-B5BE-7B8657CD4E27}" dt="2017-09-15T13:58:22.905" v="13"/>
      <pc:docMkLst>
        <pc:docMk/>
      </pc:docMkLst>
      <pc:sldChg chg="delSp setBg">
        <pc:chgData name="Theo Roos" userId="222717e5814001d8" providerId="LiveId" clId="{84904544-3C72-4D32-B5BE-7B8657CD4E27}" dt="2017-09-15T13:27:34.327" v="6"/>
        <pc:sldMkLst>
          <pc:docMk/>
          <pc:sldMk cId="2498594689" sldId="256"/>
        </pc:sldMkLst>
        <pc:picChg chg="del">
          <ac:chgData name="Theo Roos" userId="222717e5814001d8" providerId="LiveId" clId="{84904544-3C72-4D32-B5BE-7B8657CD4E27}" dt="2017-09-15T13:27:17.253" v="1" actId="478"/>
          <ac:picMkLst>
            <pc:docMk/>
            <pc:sldMk cId="2498594689" sldId="256"/>
            <ac:picMk id="5" creationId="{6345E863-F05D-41DF-BE1A-BC870AA2EE22}"/>
          </ac:picMkLst>
        </pc:picChg>
        <pc:picChg chg="del">
          <ac:chgData name="Theo Roos" userId="222717e5814001d8" providerId="LiveId" clId="{84904544-3C72-4D32-B5BE-7B8657CD4E27}" dt="2017-09-15T13:27:17.253" v="1" actId="478"/>
          <ac:picMkLst>
            <pc:docMk/>
            <pc:sldMk cId="2498594689" sldId="256"/>
            <ac:picMk id="7" creationId="{256BE895-7809-4702-A513-1E66363FE78D}"/>
          </ac:picMkLst>
        </pc:picChg>
      </pc:sldChg>
      <pc:sldChg chg="add setBg">
        <pc:chgData name="Theo Roos" userId="222717e5814001d8" providerId="LiveId" clId="{84904544-3C72-4D32-B5BE-7B8657CD4E27}" dt="2017-09-15T13:58:22.905" v="13"/>
        <pc:sldMkLst>
          <pc:docMk/>
          <pc:sldMk cId="1475141399" sldId="257"/>
        </pc:sldMkLst>
      </pc:sldChg>
      <pc:sldMasterChg chg="setBg modSldLayout">
        <pc:chgData name="Theo Roos" userId="222717e5814001d8" providerId="LiveId" clId="{84904544-3C72-4D32-B5BE-7B8657CD4E27}" dt="2017-09-15T13:58:22.905" v="13"/>
        <pc:sldMasterMkLst>
          <pc:docMk/>
          <pc:sldMasterMk cId="1167046611" sldId="2147483648"/>
        </pc:sldMasterMkLst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363832958" sldId="2147483649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869431829" sldId="2147483650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428827688" sldId="2147483651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750565473" sldId="2147483652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133140502" sldId="2147483653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286732497" sldId="2147483654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4038145590" sldId="2147483655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2857216388" sldId="2147483656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3611820995" sldId="2147483657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424654136" sldId="2147483658"/>
          </pc:sldLayoutMkLst>
        </pc:sldLayoutChg>
        <pc:sldLayoutChg chg="setBg">
          <pc:chgData name="Theo Roos" userId="222717e5814001d8" providerId="LiveId" clId="{84904544-3C72-4D32-B5BE-7B8657CD4E27}" dt="2017-09-15T13:58:22.905" v="13"/>
          <pc:sldLayoutMkLst>
            <pc:docMk/>
            <pc:sldMasterMk cId="1167046611" sldId="2147483648"/>
            <pc:sldLayoutMk cId="168934177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98D273E-AFCF-44E5-8DDD-40420142BC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A836DD84-1F0A-423F-9140-04EECCB61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BF4ED54-0008-45CA-9DB7-95A8CB61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67FFD1B-3F03-4660-84C8-23F0A0AC7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F347A8E-B241-4AF3-9111-A0177097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83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7C2E5FE-C4D6-42E2-B03D-3D088C02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75DA2C20-4E56-450A-A8AE-767690791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3B302439-EB98-4F5F-91FA-9FCB53DB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84F1877-3028-4385-A85C-7DA6D962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0E05D375-5113-41DC-9175-88B468E6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654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F1E1A7D2-AD66-434F-B14F-0C6E5D033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067F560B-3DD7-4AA9-8614-3F7751556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6CFB1204-1E10-4CD1-82E4-D166F46A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63A4976A-EE79-4D6D-86A6-EFBCD1CB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7A229BC-9B50-49A9-A99F-5B482FBE2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34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96DD39B-7364-4AC3-914A-2B6AABBD5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544CB9DA-B265-4238-96D7-4266B961E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E9389DA-087D-47E1-AE7B-A10B953FB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3934494E-1B94-414E-B9FA-1DF023FA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2362BC54-4D63-458F-872D-5299030D4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43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A8BC4CC-4503-4B0A-A0CF-DA39A0ACE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52220A6C-841F-4681-8F53-0FF148FE5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FB097DFE-80D5-4626-8ED0-931539D12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8D0632F-5111-4776-87AC-C8BBDEDF1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1E9AC12-25E1-43B5-9453-0C3B3D641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82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B28B995-4F2C-4C49-B5DB-1056FD9A8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2270C5B7-DE74-42B7-883A-0C45DC2CA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ACEC588F-E50A-4E2A-BDB5-CF84DC1A4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363A0FE0-9A38-4206-BAB6-353C2EDB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D582F731-5F2B-4F23-8DB0-D209ED3B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96A09B3-2A6A-4C42-AE58-4E7164E1A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56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8B10132-6919-4C58-A622-B70537ADB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F17C5E13-70D3-4AA9-AAAD-F10C2CDDF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992FF067-2C96-44D5-9FC9-F2D829411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77C7B7AC-5CD7-45D8-AE52-8E68C972B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FD6EEB2C-A93A-4205-9C9C-062ADD0E3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13DAC014-C0D5-4F19-AE6B-D8BB241A1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F5C547D4-2AC8-48DD-99D7-87F34A67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8BF628C7-D1C2-4A24-B59D-394DFE3C2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14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CB7D488-9404-462C-A51F-26D40E1F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2A52F8BA-189C-48FD-B403-9E20DDA0B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99A8EE40-3EEB-43C7-A1D7-EE231E57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63C1F38E-BFE1-4626-A779-128917E4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7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C32D28F4-6F9F-4214-B1C1-5B6E85E4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EC7418D5-2384-4799-AEB1-F2813CD0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E7BBBE0A-D384-4D2A-9C5B-040829CF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14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ECB094E-ED7E-4DFE-B8F3-7B316245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19C49C5E-6E02-454B-9728-07F47D8D2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FAC8922C-A83F-4DDE-AC7F-BE26A5B95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003156A3-C7A0-428D-9F99-073E81B1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69251FDF-3124-47D8-AF01-C0E4A3DD2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3D01BAE1-0C25-47B5-8AEC-A59829B1E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21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4790BCC-7500-455B-A5DA-4C33BB0A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CD17987A-8E2E-4D79-9C24-7173901ABD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087C9307-D2EC-4473-A45D-2821B78FF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773BBC49-0CF0-419B-96F6-7E2D5896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E5946035-04D2-4CB5-BECD-9C4854F6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2EF247B0-A520-4914-A3B9-1E20FFB6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82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5539E49B-076F-471E-AD23-0F44EFE10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8166C9AC-8506-47B6-8660-AF1C4EE32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767946E-47A6-442B-AC22-21340FB12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5E92-AC95-49D8-ABA6-DA7FBCFED5B1}" type="datetimeFigureOut">
              <a:rPr lang="nl-NL" smtClean="0"/>
              <a:t>28-6-2018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BDE2377E-6D68-4387-9E1E-9C8D447B4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6D8CA2A-1947-4945-BA70-1C6561263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9CBE3-4D3A-4CBC-9AB7-1014BD6F3F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04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nl/url?sa=i&amp;rct=j&amp;q=&amp;esrc=s&amp;source=images&amp;cd=&amp;cad=rja&amp;uact=8&amp;ved=0ahUKEwiJ3-apmrTZAhVCDewKHbf2AdUQjRwIBw&amp;url=https://www.youtube.com/watch?v%3DhV5J1mXOE4c&amp;psig=AOvVaw2aomLouZpsruJ8ZZKHOMtj&amp;ust=151920620670716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387F664-01BF-44C7-A481-3D00251D11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Transfer pricing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7064AD21-ABBB-4255-9620-FE51320665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Voor VWO, met behulp van een </a:t>
            </a:r>
            <a:r>
              <a:rPr lang="nl-NL" dirty="0" err="1" smtClean="0"/>
              <a:t>Symbaloo</a:t>
            </a:r>
            <a:r>
              <a:rPr lang="nl-NL" dirty="0" smtClean="0"/>
              <a:t> lesplan.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85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 smtClean="0"/>
              <a:t>Planning workshop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Welkom </a:t>
            </a:r>
          </a:p>
          <a:p>
            <a:r>
              <a:rPr lang="nl-NL" dirty="0" smtClean="0"/>
              <a:t>De opdracht – aansluiting</a:t>
            </a:r>
          </a:p>
          <a:p>
            <a:r>
              <a:rPr lang="nl-NL" dirty="0" smtClean="0"/>
              <a:t>Doelen en opzet</a:t>
            </a:r>
          </a:p>
          <a:p>
            <a:r>
              <a:rPr lang="en-US" dirty="0" err="1" smtClean="0"/>
              <a:t>Werkvorm</a:t>
            </a:r>
            <a:r>
              <a:rPr lang="en-US" dirty="0" smtClean="0"/>
              <a:t> </a:t>
            </a:r>
            <a:endParaRPr lang="nl-NL" dirty="0" smtClean="0"/>
          </a:p>
          <a:p>
            <a:r>
              <a:rPr lang="nl-NL" dirty="0" smtClean="0"/>
              <a:t>Debriefing (inclusief docent- en </a:t>
            </a:r>
            <a:r>
              <a:rPr lang="nl-NL" dirty="0" err="1" smtClean="0"/>
              <a:t>leerlingdoelen</a:t>
            </a:r>
            <a:r>
              <a:rPr lang="nl-NL" dirty="0" smtClean="0"/>
              <a:t>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514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>
            <a:normAutofit/>
          </a:bodyPr>
          <a:lstStyle/>
          <a:p>
            <a:r>
              <a:rPr lang="nl-NL" dirty="0" smtClean="0"/>
              <a:t>De opdracht – aansluiting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4688"/>
          </a:xfrm>
        </p:spPr>
        <p:txBody>
          <a:bodyPr>
            <a:normAutofit/>
          </a:bodyPr>
          <a:lstStyle/>
          <a:p>
            <a:r>
              <a:rPr lang="nl-NL" dirty="0"/>
              <a:t>Eindterm F</a:t>
            </a:r>
            <a:r>
              <a:rPr lang="nl-NL" dirty="0" smtClean="0"/>
              <a:t>2 </a:t>
            </a:r>
            <a:r>
              <a:rPr lang="nl-NL" dirty="0"/>
              <a:t>uit het rapport van Boot (2014</a:t>
            </a:r>
            <a:r>
              <a:rPr lang="nl-NL" dirty="0" smtClean="0"/>
              <a:t>):</a:t>
            </a:r>
          </a:p>
          <a:p>
            <a:pPr lvl="1"/>
            <a:r>
              <a:rPr lang="nl-NL" i="1" dirty="0" smtClean="0"/>
              <a:t>“De </a:t>
            </a:r>
            <a:r>
              <a:rPr lang="nl-NL" i="1" dirty="0"/>
              <a:t>kandidaat kan met behulp van diverse methoden de kostprijs berekenen en de verkoopprijs vaststellen</a:t>
            </a:r>
            <a:r>
              <a:rPr lang="nl-NL" i="1" dirty="0" smtClean="0"/>
              <a:t>.”</a:t>
            </a:r>
            <a:endParaRPr lang="nl-NL" i="1" dirty="0"/>
          </a:p>
          <a:p>
            <a:pPr lvl="1"/>
            <a:r>
              <a:rPr lang="nl-NL" i="1" dirty="0" smtClean="0"/>
              <a:t>“De </a:t>
            </a:r>
            <a:r>
              <a:rPr lang="nl-NL" i="1" dirty="0"/>
              <a:t>kandidaat kan voor een niet-industriële organisatie de </a:t>
            </a:r>
            <a:r>
              <a:rPr lang="nl-NL" i="1" dirty="0" err="1"/>
              <a:t>voorcalculatorische</a:t>
            </a:r>
            <a:r>
              <a:rPr lang="nl-NL" i="1" dirty="0"/>
              <a:t> en de </a:t>
            </a:r>
            <a:r>
              <a:rPr lang="nl-NL" i="1" dirty="0" err="1"/>
              <a:t>nacalculatorische</a:t>
            </a:r>
            <a:r>
              <a:rPr lang="nl-NL" i="1" dirty="0"/>
              <a:t> resultatenrekening opstellen, verschillen verklaren en passende beheermaatregelen afleiden</a:t>
            </a:r>
            <a:r>
              <a:rPr lang="nl-NL" i="1" dirty="0" smtClean="0"/>
              <a:t>.” </a:t>
            </a:r>
            <a:r>
              <a:rPr lang="nl-NL" dirty="0"/>
              <a:t>(Boot, 2014, p. </a:t>
            </a:r>
            <a:r>
              <a:rPr lang="nl-NL" dirty="0" smtClean="0"/>
              <a:t>111)</a:t>
            </a:r>
          </a:p>
          <a:p>
            <a:pPr lvl="1"/>
            <a:endParaRPr lang="nl-NL" dirty="0"/>
          </a:p>
          <a:p>
            <a:r>
              <a:rPr lang="nl-NL" dirty="0" smtClean="0"/>
              <a:t>CVTE </a:t>
            </a:r>
            <a:r>
              <a:rPr lang="nl-NL" dirty="0"/>
              <a:t>(2016</a:t>
            </a:r>
            <a:r>
              <a:rPr lang="nl-NL" dirty="0" smtClean="0"/>
              <a:t>):</a:t>
            </a:r>
            <a:endParaRPr lang="nl-NL" dirty="0"/>
          </a:p>
          <a:p>
            <a:pPr lvl="1"/>
            <a:r>
              <a:rPr lang="nl-NL" i="1" dirty="0"/>
              <a:t>“</a:t>
            </a:r>
            <a:r>
              <a:rPr lang="nl-NL" i="1" dirty="0" smtClean="0"/>
              <a:t>30.3.3: </a:t>
            </a:r>
            <a:r>
              <a:rPr lang="nl-NL" i="1" dirty="0"/>
              <a:t>uitleggen wat transfer pricing is en uitleggen hoe dit binnen een </a:t>
            </a:r>
            <a:r>
              <a:rPr lang="nl-NL" i="1" dirty="0" smtClean="0"/>
              <a:t>bedrijf gebruikt </a:t>
            </a:r>
            <a:r>
              <a:rPr lang="nl-NL" i="1" dirty="0"/>
              <a:t>kan worden om door middel van kostenallocatie de winst te beïnvloeden</a:t>
            </a:r>
            <a:r>
              <a:rPr lang="nl-NL" i="1" dirty="0" smtClean="0"/>
              <a:t>” </a:t>
            </a:r>
            <a:r>
              <a:rPr lang="nl-NL" dirty="0" smtClean="0"/>
              <a:t>(CVTE, 2016, p. 28)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61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Doelen en </a:t>
            </a:r>
            <a:r>
              <a:rPr lang="nl-NL" dirty="0" smtClean="0"/>
              <a:t>opzet </a:t>
            </a:r>
            <a:r>
              <a:rPr lang="nl-NL" sz="3200" dirty="0" smtClean="0"/>
              <a:t>(voor docenten)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Kennismaken</a:t>
            </a:r>
            <a:r>
              <a:rPr lang="en-US" dirty="0" smtClean="0"/>
              <a:t> met het </a:t>
            </a:r>
            <a:r>
              <a:rPr lang="en-US" dirty="0" err="1" smtClean="0"/>
              <a:t>begrip</a:t>
            </a:r>
            <a:r>
              <a:rPr lang="en-US" dirty="0" smtClean="0"/>
              <a:t> en de </a:t>
            </a:r>
            <a:r>
              <a:rPr lang="en-US" dirty="0" err="1" smtClean="0"/>
              <a:t>werking</a:t>
            </a:r>
            <a:r>
              <a:rPr lang="en-US" dirty="0" smtClean="0"/>
              <a:t> van </a:t>
            </a:r>
            <a:r>
              <a:rPr lang="en-US" i="1" dirty="0" smtClean="0"/>
              <a:t>transfer pricing</a:t>
            </a:r>
            <a:endParaRPr lang="nl-NL" dirty="0" smtClean="0"/>
          </a:p>
          <a:p>
            <a:r>
              <a:rPr lang="nl-NL" dirty="0" smtClean="0"/>
              <a:t>Kennismaken met een </a:t>
            </a:r>
            <a:r>
              <a:rPr lang="nl-NL" dirty="0" err="1" smtClean="0"/>
              <a:t>Symbaloo</a:t>
            </a:r>
            <a:r>
              <a:rPr lang="nl-NL" dirty="0"/>
              <a:t> </a:t>
            </a:r>
            <a:r>
              <a:rPr lang="nl-NL" dirty="0" smtClean="0"/>
              <a:t>lesplan</a:t>
            </a:r>
          </a:p>
          <a:p>
            <a:endParaRPr lang="nl-NL" dirty="0"/>
          </a:p>
          <a:p>
            <a:endParaRPr lang="nl-NL" dirty="0" smtClean="0"/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9580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 smtClean="0"/>
              <a:t>Doelen </a:t>
            </a:r>
            <a:r>
              <a:rPr lang="nl-NL" sz="3200" dirty="0" smtClean="0"/>
              <a:t>(voor leerlingen)</a:t>
            </a:r>
            <a:endParaRPr lang="nl-NL" sz="32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Check doelen</a:t>
            </a:r>
          </a:p>
          <a:p>
            <a:pPr lvl="1"/>
            <a:r>
              <a:rPr lang="nl-NL" dirty="0" smtClean="0"/>
              <a:t>Doelen leerlingen</a:t>
            </a:r>
            <a:endParaRPr lang="nl-NL" dirty="0"/>
          </a:p>
        </p:txBody>
      </p:sp>
      <p:graphicFrame>
        <p:nvGraphicFramePr>
          <p:cNvPr id="7" name="Tijdelijke aanduiding voor inhoud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315538"/>
              </p:ext>
            </p:extLst>
          </p:nvPr>
        </p:nvGraphicFramePr>
        <p:xfrm>
          <a:off x="780177" y="1537766"/>
          <a:ext cx="10573623" cy="5014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5963"/>
                <a:gridCol w="7897660"/>
              </a:tblGrid>
              <a:tr h="332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Beheersingsniveau </a:t>
                      </a:r>
                      <a:r>
                        <a:rPr lang="nl-NL" sz="1600" noProof="0" dirty="0" err="1">
                          <a:effectLst/>
                        </a:rPr>
                        <a:t>Bloom</a:t>
                      </a:r>
                      <a:r>
                        <a:rPr lang="nl-NL" sz="1600" noProof="0" dirty="0">
                          <a:effectLst/>
                        </a:rPr>
                        <a:t>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Leerdoel (de leerling….):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446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Memoriseren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859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Begrijpen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wat</a:t>
                      </a:r>
                      <a:r>
                        <a:rPr lang="nl-NL" sz="160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er onder het begrip </a:t>
                      </a:r>
                      <a:r>
                        <a:rPr lang="nl-NL" sz="1600" i="1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 pricing </a:t>
                      </a:r>
                      <a:r>
                        <a:rPr lang="nl-NL" sz="1600" i="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(verrekenprijzen)</a:t>
                      </a:r>
                      <a:r>
                        <a:rPr lang="nl-NL" sz="1600" i="1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600" i="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wordt verstaan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dat er verschillende methoden van </a:t>
                      </a:r>
                      <a:r>
                        <a:rPr lang="nl-NL" sz="1600" i="1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 pricing </a:t>
                      </a:r>
                      <a:r>
                        <a:rPr lang="nl-NL" sz="1600" i="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(verrekenprijzen) zijn en gehanteerd kunnen worden</a:t>
                      </a:r>
                      <a:endParaRPr lang="nl-NL" sz="1600" i="0" baseline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6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Toepassen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nl-NL" sz="1600" kern="120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</a:t>
                      </a:r>
                      <a:r>
                        <a:rPr lang="nl-NL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gegeven een casus: 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nl-NL" sz="1600" kern="120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 behulp</a:t>
                      </a:r>
                      <a:r>
                        <a:rPr lang="nl-NL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van verschillende </a:t>
                      </a:r>
                      <a:r>
                        <a:rPr lang="nl-NL" sz="1600" i="1" kern="120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</a:t>
                      </a:r>
                      <a:r>
                        <a:rPr lang="nl-NL" sz="1600" i="1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pricing </a:t>
                      </a:r>
                      <a:r>
                        <a:rPr lang="nl-NL" sz="1600" i="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methodes de (bruto- en netto)winst van de verschillende bedrijfsonderdelen berekenen, tevens rekening houdend met belastingtarieven</a:t>
                      </a:r>
                    </a:p>
                  </a:txBody>
                  <a:tcPr marL="68580" marR="68580" marT="0" marB="0"/>
                </a:tc>
              </a:tr>
              <a:tr h="979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smtClean="0">
                          <a:effectLst/>
                        </a:rPr>
                        <a:t>Analyseren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kumimoji="0" lang="nl-N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gegeven een casus: 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kumimoji="0" lang="nl-N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per bedrijfsonderdeel analyseren welke </a:t>
                      </a:r>
                      <a:r>
                        <a:rPr kumimoji="0" lang="nl-NL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 pricing </a:t>
                      </a:r>
                      <a:r>
                        <a:rPr kumimoji="0" lang="nl-N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methode</a:t>
                      </a:r>
                      <a:r>
                        <a:rPr kumimoji="0" lang="nl-NL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nl-N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meest aantrekkelijk is gezien de winst en gezien de winst na belasting</a:t>
                      </a:r>
                    </a:p>
                  </a:txBody>
                  <a:tcPr marL="68580" marR="68580" marT="0" marB="0"/>
                </a:tc>
              </a:tr>
              <a:tr h="446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Evalueren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600" noProof="0" dirty="0" smtClean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657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Creëren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3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 </a:t>
            </a:r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278" y="1716447"/>
            <a:ext cx="10515600" cy="4055704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Download </a:t>
            </a:r>
            <a:r>
              <a:rPr lang="nl-NL" dirty="0"/>
              <a:t>de app ‘</a:t>
            </a:r>
            <a:r>
              <a:rPr lang="nl-NL" dirty="0" err="1"/>
              <a:t>Symbaloo</a:t>
            </a:r>
            <a:r>
              <a:rPr lang="nl-NL" dirty="0"/>
              <a:t> Learning </a:t>
            </a:r>
            <a:r>
              <a:rPr lang="nl-NL" dirty="0" err="1" smtClean="0"/>
              <a:t>Paths</a:t>
            </a:r>
            <a:r>
              <a:rPr lang="nl-NL" dirty="0" smtClean="0"/>
              <a:t>’</a:t>
            </a:r>
          </a:p>
          <a:p>
            <a:pPr marL="0" indent="0">
              <a:buNone/>
            </a:pPr>
            <a:r>
              <a:rPr lang="nl-NL" dirty="0" smtClean="0"/>
              <a:t>	of</a:t>
            </a:r>
          </a:p>
          <a:p>
            <a:r>
              <a:rPr lang="nl-NL" dirty="0"/>
              <a:t>Google op: ‘</a:t>
            </a:r>
            <a:r>
              <a:rPr lang="nl-NL" dirty="0" err="1"/>
              <a:t>Symbaloo</a:t>
            </a:r>
            <a:r>
              <a:rPr lang="nl-NL" dirty="0"/>
              <a:t> lesplannen’</a:t>
            </a:r>
            <a:br>
              <a:rPr lang="nl-NL" dirty="0"/>
            </a:br>
            <a:r>
              <a:rPr lang="nl-NL" dirty="0"/>
              <a:t>‘Ik ben </a:t>
            </a:r>
            <a:r>
              <a:rPr lang="nl-NL" dirty="0" smtClean="0"/>
              <a:t>student’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of</a:t>
            </a:r>
          </a:p>
          <a:p>
            <a:r>
              <a:rPr lang="nl-NL" dirty="0"/>
              <a:t>Gebruik </a:t>
            </a:r>
            <a:r>
              <a:rPr lang="nl-NL" dirty="0" smtClean="0"/>
              <a:t>de link: http://lessonplans.symbaloo.com/start?accessCode=</a:t>
            </a:r>
            <a:r>
              <a:rPr lang="nl-NL" dirty="0" smtClean="0">
                <a:solidFill>
                  <a:srgbClr val="FF0000"/>
                </a:solidFill>
              </a:rPr>
              <a:t>hierdecode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en</a:t>
            </a:r>
            <a:endParaRPr lang="nl-NL" dirty="0"/>
          </a:p>
          <a:p>
            <a:r>
              <a:rPr lang="nl-NL" dirty="0" smtClean="0"/>
              <a:t>Vul een </a:t>
            </a:r>
            <a:r>
              <a:rPr lang="nl-NL" u="sng" dirty="0" smtClean="0"/>
              <a:t>unieke</a:t>
            </a:r>
            <a:r>
              <a:rPr lang="nl-NL" dirty="0" smtClean="0"/>
              <a:t> naam in</a:t>
            </a:r>
          </a:p>
        </p:txBody>
      </p:sp>
      <p:sp>
        <p:nvSpPr>
          <p:cNvPr id="8" name="Tekstvak 6"/>
          <p:cNvSpPr txBox="1"/>
          <p:nvPr/>
        </p:nvSpPr>
        <p:spPr>
          <a:xfrm>
            <a:off x="7732448" y="1938247"/>
            <a:ext cx="188013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spc="150" dirty="0" smtClean="0"/>
              <a:t>Gebruik code 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hier de code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9" name="Rechteraccolade 8"/>
          <p:cNvSpPr/>
          <p:nvPr/>
        </p:nvSpPr>
        <p:spPr>
          <a:xfrm>
            <a:off x="7332484" y="1585913"/>
            <a:ext cx="156063" cy="148043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pic>
        <p:nvPicPr>
          <p:cNvPr id="10" name="Picture 8" descr="Afbeeldingsresultaat voor symbaloo lesplannen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5" r="5889"/>
          <a:stretch/>
        </p:blipFill>
        <p:spPr bwMode="auto">
          <a:xfrm>
            <a:off x="9476289" y="1053984"/>
            <a:ext cx="2602883" cy="164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40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Nabespreking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5418"/>
          </a:xfrm>
        </p:spPr>
        <p:txBody>
          <a:bodyPr>
            <a:normAutofit/>
          </a:bodyPr>
          <a:lstStyle/>
          <a:p>
            <a:r>
              <a:rPr lang="nl-NL" dirty="0" smtClean="0"/>
              <a:t>Om expliciet leren naar voren te brengen is het belangrijk de juiste vragen te stellen, bijvoorbeeld:</a:t>
            </a:r>
          </a:p>
          <a:p>
            <a:pPr lvl="1"/>
            <a:r>
              <a:rPr lang="en-US" dirty="0" smtClean="0"/>
              <a:t>Wat </a:t>
            </a:r>
            <a:r>
              <a:rPr lang="en-US" dirty="0" err="1" smtClean="0"/>
              <a:t>heb</a:t>
            </a:r>
            <a:r>
              <a:rPr lang="en-US" dirty="0" smtClean="0"/>
              <a:t> je </a:t>
            </a:r>
            <a:r>
              <a:rPr lang="en-US" dirty="0" err="1" smtClean="0"/>
              <a:t>geleerd</a:t>
            </a:r>
            <a:r>
              <a:rPr lang="en-US" dirty="0" smtClean="0"/>
              <a:t> van het </a:t>
            </a:r>
            <a:r>
              <a:rPr lang="en-US" dirty="0" err="1" smtClean="0"/>
              <a:t>lesplan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Ben je </a:t>
            </a:r>
            <a:r>
              <a:rPr lang="en-US" dirty="0" err="1" smtClean="0"/>
              <a:t>vastgelopen</a:t>
            </a:r>
            <a:r>
              <a:rPr lang="en-US" dirty="0" smtClean="0"/>
              <a:t>? Zo ja, </a:t>
            </a:r>
            <a:r>
              <a:rPr lang="en-US" dirty="0" err="1" smtClean="0"/>
              <a:t>waar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Wat </a:t>
            </a:r>
            <a:r>
              <a:rPr lang="en-US" dirty="0" err="1" smtClean="0"/>
              <a:t>heb</a:t>
            </a:r>
            <a:r>
              <a:rPr lang="en-US" dirty="0" smtClean="0"/>
              <a:t> je </a:t>
            </a:r>
            <a:r>
              <a:rPr lang="en-US" dirty="0" err="1" smtClean="0"/>
              <a:t>toen</a:t>
            </a:r>
            <a:r>
              <a:rPr lang="en-US" dirty="0" smtClean="0"/>
              <a:t> </a:t>
            </a:r>
            <a:r>
              <a:rPr lang="en-US" dirty="0" err="1" smtClean="0"/>
              <a:t>gedaan</a:t>
            </a:r>
            <a:r>
              <a:rPr lang="en-US" dirty="0"/>
              <a:t> </a:t>
            </a:r>
            <a:r>
              <a:rPr lang="en-US" dirty="0" smtClean="0"/>
              <a:t>om </a:t>
            </a:r>
            <a:r>
              <a:rPr lang="en-US" dirty="0" err="1" smtClean="0"/>
              <a:t>toch</a:t>
            </a:r>
            <a:r>
              <a:rPr lang="en-US" dirty="0" smtClean="0"/>
              <a:t> </a:t>
            </a:r>
            <a:r>
              <a:rPr lang="en-US" dirty="0" err="1" smtClean="0"/>
              <a:t>verder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Wat </a:t>
            </a:r>
            <a:r>
              <a:rPr lang="en-US" dirty="0" err="1" smtClean="0"/>
              <a:t>maakte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opdracht</a:t>
            </a:r>
            <a:r>
              <a:rPr lang="en-US" dirty="0" smtClean="0"/>
              <a:t> </a:t>
            </a:r>
            <a:r>
              <a:rPr lang="en-US" dirty="0" err="1" smtClean="0"/>
              <a:t>lastig</a:t>
            </a:r>
            <a:r>
              <a:rPr lang="en-US" dirty="0" smtClean="0"/>
              <a:t> of </a:t>
            </a:r>
            <a:r>
              <a:rPr lang="en-US" dirty="0" err="1" smtClean="0"/>
              <a:t>gemakkelijk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005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debriefing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Check doelen</a:t>
            </a:r>
          </a:p>
          <a:p>
            <a:pPr lvl="1"/>
            <a:r>
              <a:rPr lang="nl-NL" dirty="0" smtClean="0"/>
              <a:t>Doelen leerlingen</a:t>
            </a:r>
            <a:endParaRPr lang="nl-NL" dirty="0"/>
          </a:p>
        </p:txBody>
      </p:sp>
      <p:graphicFrame>
        <p:nvGraphicFramePr>
          <p:cNvPr id="5" name="Tijdelijke aanduiding voor inhoud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028685"/>
              </p:ext>
            </p:extLst>
          </p:nvPr>
        </p:nvGraphicFramePr>
        <p:xfrm>
          <a:off x="780177" y="1537766"/>
          <a:ext cx="10573623" cy="5014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5963"/>
                <a:gridCol w="7897660"/>
              </a:tblGrid>
              <a:tr h="332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Beheersingsniveau </a:t>
                      </a:r>
                      <a:r>
                        <a:rPr lang="nl-NL" sz="1600" noProof="0" dirty="0" err="1">
                          <a:effectLst/>
                        </a:rPr>
                        <a:t>Bloom</a:t>
                      </a:r>
                      <a:r>
                        <a:rPr lang="nl-NL" sz="1600" noProof="0" dirty="0">
                          <a:effectLst/>
                        </a:rPr>
                        <a:t>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Leerdoel (de leerling….):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446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Memoriseren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859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Begrijpen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wat</a:t>
                      </a:r>
                      <a:r>
                        <a:rPr lang="nl-NL" sz="160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er onder het begrip </a:t>
                      </a:r>
                      <a:r>
                        <a:rPr lang="nl-NL" sz="1600" i="1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 pricing </a:t>
                      </a:r>
                      <a:r>
                        <a:rPr lang="nl-NL" sz="1600" i="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(verrekenprijzen)</a:t>
                      </a:r>
                      <a:r>
                        <a:rPr lang="nl-NL" sz="1600" i="1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600" i="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wordt verstaan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l-NL" sz="160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begrijpt dat er verschillende methoden van </a:t>
                      </a:r>
                      <a:r>
                        <a:rPr lang="nl-NL" sz="1600" i="1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 pricing </a:t>
                      </a:r>
                      <a:r>
                        <a:rPr lang="nl-NL" sz="1600" i="0" baseline="0" noProof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(verrekenprijzen) zijn en gehanteerd kunnen worden</a:t>
                      </a:r>
                      <a:endParaRPr lang="nl-NL" sz="1600" i="0" baseline="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67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Toepassen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nl-NL" sz="1600" kern="120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</a:t>
                      </a:r>
                      <a:r>
                        <a:rPr lang="nl-NL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gegeven een casus: 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nl-NL" sz="1600" kern="120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 behulp</a:t>
                      </a:r>
                      <a:r>
                        <a:rPr lang="nl-NL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van verschillende </a:t>
                      </a:r>
                      <a:r>
                        <a:rPr lang="nl-NL" sz="1600" i="1" kern="120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</a:t>
                      </a:r>
                      <a:r>
                        <a:rPr lang="nl-NL" sz="1600" i="1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pricing </a:t>
                      </a:r>
                      <a:r>
                        <a:rPr lang="nl-NL" sz="1600" i="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methodes de (bruto- en netto)winst van de verschillende bedrijfsonderdelen berekenen, tevens rekening houdend met belastingtarieven</a:t>
                      </a:r>
                    </a:p>
                  </a:txBody>
                  <a:tcPr marL="68580" marR="68580" marT="0" marB="0"/>
                </a:tc>
              </a:tr>
              <a:tr h="979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smtClean="0">
                          <a:effectLst/>
                        </a:rPr>
                        <a:t>Analyseren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kumimoji="0" lang="nl-N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gegeven een casus: 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kumimoji="0" lang="nl-N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 per bedrijfsonderdeel analyseren welke </a:t>
                      </a:r>
                      <a:r>
                        <a:rPr kumimoji="0" lang="nl-NL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 pricing </a:t>
                      </a:r>
                      <a:r>
                        <a:rPr kumimoji="0" lang="nl-N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methode</a:t>
                      </a:r>
                      <a:r>
                        <a:rPr kumimoji="0" lang="nl-NL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nl-N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het meest aantrekkelijk is gezien de winst en gezien de winst na belasting</a:t>
                      </a:r>
                    </a:p>
                  </a:txBody>
                  <a:tcPr marL="68580" marR="68580" marT="0" marB="0"/>
                </a:tc>
              </a:tr>
              <a:tr h="446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Evalueren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600" noProof="0" dirty="0" smtClean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  <a:tr h="657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noProof="0" dirty="0">
                          <a:effectLst/>
                        </a:rPr>
                        <a:t>Creëren </a:t>
                      </a: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nl-N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1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CF27811-6D18-4A41-B520-B9EBC104D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369"/>
            <a:ext cx="10515600" cy="905077"/>
          </a:xfrm>
        </p:spPr>
        <p:txBody>
          <a:bodyPr/>
          <a:lstStyle/>
          <a:p>
            <a:r>
              <a:rPr lang="nl-NL" dirty="0"/>
              <a:t>debriefing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66F52668-9D12-47BC-8478-BA562701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Check doelen (voor docenten):</a:t>
            </a:r>
          </a:p>
          <a:p>
            <a:r>
              <a:rPr lang="en-US" dirty="0" err="1"/>
              <a:t>Kennismaken</a:t>
            </a:r>
            <a:r>
              <a:rPr lang="en-US" dirty="0"/>
              <a:t> met het </a:t>
            </a:r>
            <a:r>
              <a:rPr lang="en-US" dirty="0" err="1"/>
              <a:t>begrip</a:t>
            </a:r>
            <a:r>
              <a:rPr lang="en-US" dirty="0"/>
              <a:t> en de </a:t>
            </a:r>
            <a:r>
              <a:rPr lang="en-US" dirty="0" err="1"/>
              <a:t>werking</a:t>
            </a:r>
            <a:r>
              <a:rPr lang="en-US" dirty="0"/>
              <a:t> van </a:t>
            </a:r>
            <a:r>
              <a:rPr lang="en-US" i="1" dirty="0"/>
              <a:t>transfer pricing</a:t>
            </a:r>
            <a:endParaRPr lang="nl-NL" dirty="0"/>
          </a:p>
          <a:p>
            <a:r>
              <a:rPr lang="nl-NL" dirty="0"/>
              <a:t>Kennismaken met een </a:t>
            </a:r>
            <a:r>
              <a:rPr lang="nl-NL" dirty="0" err="1"/>
              <a:t>S</a:t>
            </a:r>
            <a:r>
              <a:rPr lang="nl-NL" dirty="0" err="1" smtClean="0"/>
              <a:t>ymbaloo</a:t>
            </a:r>
            <a:r>
              <a:rPr lang="nl-NL" dirty="0" smtClean="0"/>
              <a:t> </a:t>
            </a:r>
            <a:r>
              <a:rPr lang="nl-NL" dirty="0"/>
              <a:t>lesplan</a:t>
            </a:r>
          </a:p>
          <a:p>
            <a:pPr lvl="1"/>
            <a:endParaRPr lang="nl-NL" dirty="0" smtClean="0"/>
          </a:p>
          <a:p>
            <a:pPr lvl="2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3516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454</Words>
  <Application>Microsoft Office PowerPoint</Application>
  <PresentationFormat>Breedbeeld</PresentationFormat>
  <Paragraphs>75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Verdana</vt:lpstr>
      <vt:lpstr>Kantoorthema</vt:lpstr>
      <vt:lpstr>Transfer pricing</vt:lpstr>
      <vt:lpstr>Planning workshop</vt:lpstr>
      <vt:lpstr>De opdracht – aansluiting</vt:lpstr>
      <vt:lpstr>Doelen en opzet (voor docenten)</vt:lpstr>
      <vt:lpstr>Doelen (voor leerlingen)</vt:lpstr>
      <vt:lpstr>De opdracht</vt:lpstr>
      <vt:lpstr>Nabespreking</vt:lpstr>
      <vt:lpstr>debriefing</vt:lpstr>
      <vt:lpstr>debriefing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Theo Roos</dc:creator>
  <cp:lastModifiedBy>Oosterbroek Coen</cp:lastModifiedBy>
  <cp:revision>65</cp:revision>
  <dcterms:created xsi:type="dcterms:W3CDTF">2017-09-15T13:25:34Z</dcterms:created>
  <dcterms:modified xsi:type="dcterms:W3CDTF">2018-06-28T13:53:27Z</dcterms:modified>
</cp:coreProperties>
</file>